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85" r:id="rId3"/>
    <p:sldId id="291" r:id="rId4"/>
    <p:sldId id="297" r:id="rId5"/>
    <p:sldId id="309" r:id="rId6"/>
    <p:sldId id="311" r:id="rId7"/>
    <p:sldId id="310" r:id="rId8"/>
    <p:sldId id="312" r:id="rId9"/>
    <p:sldId id="313" r:id="rId10"/>
    <p:sldId id="314" r:id="rId11"/>
    <p:sldId id="316" r:id="rId12"/>
    <p:sldId id="292" r:id="rId13"/>
    <p:sldId id="364" r:id="rId14"/>
    <p:sldId id="339" r:id="rId15"/>
    <p:sldId id="317" r:id="rId16"/>
    <p:sldId id="318" r:id="rId17"/>
    <p:sldId id="319" r:id="rId18"/>
    <p:sldId id="320" r:id="rId19"/>
    <p:sldId id="321" r:id="rId20"/>
    <p:sldId id="335" r:id="rId21"/>
    <p:sldId id="322" r:id="rId22"/>
    <p:sldId id="325" r:id="rId23"/>
    <p:sldId id="326" r:id="rId24"/>
    <p:sldId id="366" r:id="rId25"/>
    <p:sldId id="367" r:id="rId26"/>
    <p:sldId id="329" r:id="rId27"/>
    <p:sldId id="331" r:id="rId28"/>
    <p:sldId id="332" r:id="rId29"/>
    <p:sldId id="334" r:id="rId30"/>
    <p:sldId id="336" r:id="rId31"/>
    <p:sldId id="337" r:id="rId32"/>
    <p:sldId id="338" r:id="rId33"/>
    <p:sldId id="340" r:id="rId34"/>
    <p:sldId id="341" r:id="rId35"/>
    <p:sldId id="342" r:id="rId36"/>
    <p:sldId id="344" r:id="rId37"/>
    <p:sldId id="343" r:id="rId38"/>
    <p:sldId id="345" r:id="rId39"/>
    <p:sldId id="346" r:id="rId40"/>
    <p:sldId id="350" r:id="rId41"/>
    <p:sldId id="351" r:id="rId42"/>
    <p:sldId id="348" r:id="rId43"/>
    <p:sldId id="349" r:id="rId44"/>
    <p:sldId id="352" r:id="rId45"/>
    <p:sldId id="302" r:id="rId46"/>
    <p:sldId id="362" r:id="rId47"/>
    <p:sldId id="363" r:id="rId48"/>
    <p:sldId id="359" r:id="rId49"/>
    <p:sldId id="353" r:id="rId50"/>
    <p:sldId id="354" r:id="rId51"/>
    <p:sldId id="357" r:id="rId52"/>
    <p:sldId id="356" r:id="rId53"/>
    <p:sldId id="358" r:id="rId54"/>
    <p:sldId id="266" r:id="rId55"/>
  </p:sldIdLst>
  <p:sldSz cx="18288000" cy="10287000"/>
  <p:notesSz cx="6858000" cy="9144000"/>
  <p:embeddedFontLst>
    <p:embeddedFont>
      <p:font typeface="Calibri" panose="020F0502020204030204" pitchFamily="34" charset="0"/>
      <p:regular r:id="rId56"/>
      <p:bold r:id="rId57"/>
      <p:italic r:id="rId58"/>
      <p:boldItalic r:id="rId59"/>
    </p:embeddedFont>
    <p:embeddedFont>
      <p:font typeface="Cambria Math" panose="02040503050406030204" pitchFamily="18" charset="0"/>
      <p:regular r:id="rId60"/>
    </p:embeddedFont>
    <p:embeddedFont>
      <p:font typeface="DM Sans" panose="020B0604020202020204" charset="0"/>
      <p:regular r:id="rId61"/>
    </p:embeddedFont>
    <p:embeddedFont>
      <p:font typeface="Goudy Old Style" panose="02020502050305020303" pitchFamily="18" charset="0"/>
      <p:regular r:id="rId62"/>
      <p:bold r:id="rId63"/>
      <p:italic r:id="rId64"/>
    </p:embeddedFont>
    <p:embeddedFont>
      <p:font typeface="Repo Bold Bold" panose="020B0604020202020204" charset="0"/>
      <p:regular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78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2.png"/><Relationship Id="rId7"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30.png"/><Relationship Id="rId7" Type="http://schemas.openxmlformats.org/officeDocument/2006/relationships/image" Target="../media/image330.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image" Target="../media/image8.png"/><Relationship Id="rId16"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30.png"/><Relationship Id="rId7" Type="http://schemas.openxmlformats.org/officeDocument/2006/relationships/image" Target="../media/image330.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image" Target="../media/image8.png"/><Relationship Id="rId16"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30.png"/><Relationship Id="rId7" Type="http://schemas.openxmlformats.org/officeDocument/2006/relationships/image" Target="../media/image330.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image" Target="../media/image8.png"/><Relationship Id="rId16"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45.png"/><Relationship Id="rId7" Type="http://schemas.openxmlformats.org/officeDocument/2006/relationships/image" Target="../media/image33.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8.png"/><Relationship Id="rId16"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image" Target="../media/image31.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30.png"/><Relationship Id="rId9" Type="http://schemas.openxmlformats.org/officeDocument/2006/relationships/image" Target="../media/image34.png"/><Relationship Id="rId14"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30.png"/><Relationship Id="rId7" Type="http://schemas.openxmlformats.org/officeDocument/2006/relationships/image" Target="../media/image330.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image" Target="../media/image8.png"/><Relationship Id="rId16"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30.png"/><Relationship Id="rId7" Type="http://schemas.openxmlformats.org/officeDocument/2006/relationships/image" Target="../media/image330.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image" Target="../media/image8.png"/><Relationship Id="rId16"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38.png"/><Relationship Id="rId3" Type="http://schemas.openxmlformats.org/officeDocument/2006/relationships/image" Target="../media/image46.png"/><Relationship Id="rId7" Type="http://schemas.openxmlformats.org/officeDocument/2006/relationships/image" Target="../media/image33.png"/><Relationship Id="rId12"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image" Target="../media/image31.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 Id="rId14" Type="http://schemas.openxmlformats.org/officeDocument/2006/relationships/image" Target="../media/image39.png"/></Relationships>
</file>

<file path=ppt/slides/_rels/slide22.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38.png"/><Relationship Id="rId18" Type="http://schemas.openxmlformats.org/officeDocument/2006/relationships/image" Target="../media/image32.png"/><Relationship Id="rId3" Type="http://schemas.openxmlformats.org/officeDocument/2006/relationships/image" Target="../media/image47.png"/><Relationship Id="rId12" Type="http://schemas.openxmlformats.org/officeDocument/2006/relationships/image" Target="../media/image37.png"/><Relationship Id="rId17" Type="http://schemas.openxmlformats.org/officeDocument/2006/relationships/image" Target="../media/image31.png"/><Relationship Id="rId2" Type="http://schemas.openxmlformats.org/officeDocument/2006/relationships/image" Target="../media/image8.png"/><Relationship Id="rId16" Type="http://schemas.openxmlformats.org/officeDocument/2006/relationships/image" Target="../media/image30.png"/><Relationship Id="rId1" Type="http://schemas.openxmlformats.org/officeDocument/2006/relationships/slideLayout" Target="../slideLayouts/slideLayout7.xml"/><Relationship Id="rId11" Type="http://schemas.openxmlformats.org/officeDocument/2006/relationships/image" Target="../media/image36.png"/><Relationship Id="rId15" Type="http://schemas.openxmlformats.org/officeDocument/2006/relationships/image" Target="../media/image40.png"/><Relationship Id="rId10" Type="http://schemas.openxmlformats.org/officeDocument/2006/relationships/image" Target="../media/image35.png"/><Relationship Id="rId9" Type="http://schemas.openxmlformats.org/officeDocument/2006/relationships/image" Target="../media/image34.png"/><Relationship Id="rId14"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48.png"/><Relationship Id="rId21" Type="http://schemas.openxmlformats.org/officeDocument/2006/relationships/image" Target="../media/image31.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8.png"/><Relationship Id="rId16" Type="http://schemas.openxmlformats.org/officeDocument/2006/relationships/image" Target="../media/image41.png"/><Relationship Id="rId20" Type="http://schemas.openxmlformats.org/officeDocument/2006/relationships/image" Target="../media/image30.png"/><Relationship Id="rId1" Type="http://schemas.openxmlformats.org/officeDocument/2006/relationships/slideLayout" Target="../slideLayouts/slideLayout7.xml"/><Relationship Id="rId11" Type="http://schemas.openxmlformats.org/officeDocument/2006/relationships/image" Target="../media/image36.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32.png"/></Relationships>
</file>

<file path=ppt/slides/_rels/slide24.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48.png"/><Relationship Id="rId21" Type="http://schemas.openxmlformats.org/officeDocument/2006/relationships/image" Target="../media/image31.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8.png"/><Relationship Id="rId16" Type="http://schemas.openxmlformats.org/officeDocument/2006/relationships/image" Target="../media/image41.png"/><Relationship Id="rId20" Type="http://schemas.openxmlformats.org/officeDocument/2006/relationships/image" Target="../media/image30.png"/><Relationship Id="rId1" Type="http://schemas.openxmlformats.org/officeDocument/2006/relationships/slideLayout" Target="../slideLayouts/slideLayout7.xml"/><Relationship Id="rId11" Type="http://schemas.openxmlformats.org/officeDocument/2006/relationships/image" Target="../media/image36.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32.png"/></Relationships>
</file>

<file path=ppt/slides/_rels/slide25.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hyperlink" Target="https://www.youtube.com/watch?v=yDs_q6jKHb0&amp;ab_channel=PieterAbbeel" TargetMode="External"/><Relationship Id="rId21" Type="http://schemas.openxmlformats.org/officeDocument/2006/relationships/image" Target="../media/image30.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image" Target="../media/image8.png"/><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7.xml"/><Relationship Id="rId11" Type="http://schemas.openxmlformats.org/officeDocument/2006/relationships/image" Target="../media/image35.png"/><Relationship Id="rId15" Type="http://schemas.openxmlformats.org/officeDocument/2006/relationships/image" Target="../media/image39.png"/><Relationship Id="rId23" Type="http://schemas.openxmlformats.org/officeDocument/2006/relationships/image" Target="../media/image32.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49.png"/><Relationship Id="rId9" Type="http://schemas.openxmlformats.org/officeDocument/2006/relationships/image" Target="../media/image330.png"/><Relationship Id="rId14" Type="http://schemas.openxmlformats.org/officeDocument/2006/relationships/image" Target="../media/image38.png"/><Relationship Id="rId22" Type="http://schemas.openxmlformats.org/officeDocument/2006/relationships/image" Target="../media/image31.png"/></Relationships>
</file>

<file path=ppt/slides/_rels/slide26.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50.png"/><Relationship Id="rId21" Type="http://schemas.openxmlformats.org/officeDocument/2006/relationships/image" Target="../media/image31.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8.png"/><Relationship Id="rId16" Type="http://schemas.openxmlformats.org/officeDocument/2006/relationships/image" Target="../media/image41.png"/><Relationship Id="rId20" Type="http://schemas.openxmlformats.org/officeDocument/2006/relationships/image" Target="../media/image30.png"/><Relationship Id="rId1" Type="http://schemas.openxmlformats.org/officeDocument/2006/relationships/slideLayout" Target="../slideLayouts/slideLayout7.xml"/><Relationship Id="rId11" Type="http://schemas.openxmlformats.org/officeDocument/2006/relationships/image" Target="../media/image36.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32.png"/></Relationships>
</file>

<file path=ppt/slides/_rels/slide27.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51.png"/><Relationship Id="rId21" Type="http://schemas.openxmlformats.org/officeDocument/2006/relationships/image" Target="../media/image31.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8.png"/><Relationship Id="rId16" Type="http://schemas.openxmlformats.org/officeDocument/2006/relationships/image" Target="../media/image41.png"/><Relationship Id="rId20" Type="http://schemas.openxmlformats.org/officeDocument/2006/relationships/image" Target="../media/image30.png"/><Relationship Id="rId1" Type="http://schemas.openxmlformats.org/officeDocument/2006/relationships/slideLayout" Target="../slideLayouts/slideLayout7.xml"/><Relationship Id="rId11" Type="http://schemas.openxmlformats.org/officeDocument/2006/relationships/image" Target="../media/image36.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32.png"/></Relationships>
</file>

<file path=ppt/slides/_rels/slide28.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52.png"/><Relationship Id="rId21" Type="http://schemas.openxmlformats.org/officeDocument/2006/relationships/image" Target="../media/image31.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8.png"/><Relationship Id="rId16" Type="http://schemas.openxmlformats.org/officeDocument/2006/relationships/image" Target="../media/image41.png"/><Relationship Id="rId20" Type="http://schemas.openxmlformats.org/officeDocument/2006/relationships/image" Target="../media/image30.png"/><Relationship Id="rId1" Type="http://schemas.openxmlformats.org/officeDocument/2006/relationships/slideLayout" Target="../slideLayouts/slideLayout7.xml"/><Relationship Id="rId11" Type="http://schemas.openxmlformats.org/officeDocument/2006/relationships/image" Target="../media/image36.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32.png"/></Relationships>
</file>

<file path=ppt/slides/_rels/slide29.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54.png"/><Relationship Id="rId21" Type="http://schemas.openxmlformats.org/officeDocument/2006/relationships/image" Target="../media/image31.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8.png"/><Relationship Id="rId16" Type="http://schemas.openxmlformats.org/officeDocument/2006/relationships/image" Target="../media/image41.png"/><Relationship Id="rId20" Type="http://schemas.openxmlformats.org/officeDocument/2006/relationships/image" Target="../media/image30.png"/><Relationship Id="rId1" Type="http://schemas.openxmlformats.org/officeDocument/2006/relationships/slideLayout" Target="../slideLayouts/slideLayout7.xml"/><Relationship Id="rId11" Type="http://schemas.openxmlformats.org/officeDocument/2006/relationships/image" Target="../media/image36.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55.png"/><Relationship Id="rId21" Type="http://schemas.openxmlformats.org/officeDocument/2006/relationships/image" Target="../media/image31.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8.png"/><Relationship Id="rId16" Type="http://schemas.openxmlformats.org/officeDocument/2006/relationships/image" Target="../media/image41.png"/><Relationship Id="rId20" Type="http://schemas.openxmlformats.org/officeDocument/2006/relationships/image" Target="../media/image30.png"/><Relationship Id="rId1" Type="http://schemas.openxmlformats.org/officeDocument/2006/relationships/slideLayout" Target="../slideLayouts/slideLayout7.xml"/><Relationship Id="rId11" Type="http://schemas.openxmlformats.org/officeDocument/2006/relationships/image" Target="../media/image36.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32.png"/></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21" Type="http://schemas.openxmlformats.org/officeDocument/2006/relationships/image" Target="../media/image32.png"/><Relationship Id="rId7" Type="http://schemas.openxmlformats.org/officeDocument/2006/relationships/image" Target="../media/image330.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image" Target="../media/image8.png"/><Relationship Id="rId16" Type="http://schemas.openxmlformats.org/officeDocument/2006/relationships/image" Target="../media/image42.png"/><Relationship Id="rId20" Type="http://schemas.openxmlformats.org/officeDocument/2006/relationships/image" Target="../media/image31.png"/><Relationship Id="rId1" Type="http://schemas.openxmlformats.org/officeDocument/2006/relationships/slideLayout" Target="../slideLayouts/slideLayout7.xml"/><Relationship Id="rId11" Type="http://schemas.openxmlformats.org/officeDocument/2006/relationships/image" Target="../media/image37.png"/><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3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21" Type="http://schemas.openxmlformats.org/officeDocument/2006/relationships/image" Target="../media/image32.png"/><Relationship Id="rId7" Type="http://schemas.openxmlformats.org/officeDocument/2006/relationships/image" Target="../media/image330.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image" Target="../media/image8.png"/><Relationship Id="rId16" Type="http://schemas.openxmlformats.org/officeDocument/2006/relationships/image" Target="../media/image42.png"/><Relationship Id="rId20" Type="http://schemas.openxmlformats.org/officeDocument/2006/relationships/image" Target="../media/image31.png"/><Relationship Id="rId1" Type="http://schemas.openxmlformats.org/officeDocument/2006/relationships/slideLayout" Target="../slideLayouts/slideLayout7.xml"/><Relationship Id="rId11" Type="http://schemas.openxmlformats.org/officeDocument/2006/relationships/image" Target="../media/image37.png"/><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53.pn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3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6.png"/><Relationship Id="rId3" Type="http://schemas.openxmlformats.org/officeDocument/2006/relationships/image" Target="../media/image53.png"/><Relationship Id="rId7" Type="http://schemas.openxmlformats.org/officeDocument/2006/relationships/image" Target="../media/image59.png"/><Relationship Id="rId12" Type="http://schemas.openxmlformats.org/officeDocument/2006/relationships/image" Target="../media/image6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8.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7.png"/></Relationships>
</file>

<file path=ppt/slides/_rels/slide3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70.png"/><Relationship Id="rId3" Type="http://schemas.openxmlformats.org/officeDocument/2006/relationships/image" Target="../media/image53.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72.png"/><Relationship Id="rId10" Type="http://schemas.openxmlformats.org/officeDocument/2006/relationships/image" Target="../media/image61.png"/><Relationship Id="rId4" Type="http://schemas.openxmlformats.org/officeDocument/2006/relationships/image" Target="../media/image69.png"/><Relationship Id="rId9" Type="http://schemas.openxmlformats.org/officeDocument/2006/relationships/image" Target="../media/image60.png"/><Relationship Id="rId14" Type="http://schemas.openxmlformats.org/officeDocument/2006/relationships/image" Target="../media/image71.png"/></Relationships>
</file>

<file path=ppt/slides/_rels/slide3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73.png"/><Relationship Id="rId7"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0.png"/><Relationship Id="rId9" Type="http://schemas.openxmlformats.org/officeDocument/2006/relationships/image" Target="../media/image38.png"/></Relationships>
</file>

<file path=ppt/slides/_rels/slide3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0.png"/><Relationship Id="rId7"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0.png"/><Relationship Id="rId7"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0.png"/><Relationship Id="rId7"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64.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4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0.png"/><Relationship Id="rId7"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4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77.png"/><Relationship Id="rId3" Type="http://schemas.openxmlformats.org/officeDocument/2006/relationships/image" Target="../media/image75.png"/><Relationship Id="rId7" Type="http://schemas.openxmlformats.org/officeDocument/2006/relationships/image" Target="../media/image36.png"/><Relationship Id="rId12" Type="http://schemas.openxmlformats.org/officeDocument/2006/relationships/image" Target="../media/image76.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79.png"/><Relationship Id="rId10" Type="http://schemas.openxmlformats.org/officeDocument/2006/relationships/image" Target="../media/image39.png"/><Relationship Id="rId4" Type="http://schemas.openxmlformats.org/officeDocument/2006/relationships/image" Target="../media/image330.png"/><Relationship Id="rId9" Type="http://schemas.openxmlformats.org/officeDocument/2006/relationships/image" Target="../media/image38.png"/><Relationship Id="rId14" Type="http://schemas.openxmlformats.org/officeDocument/2006/relationships/image" Target="../media/image78.png"/></Relationships>
</file>

<file path=ppt/slides/_rels/slide4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78.png"/><Relationship Id="rId3" Type="http://schemas.openxmlformats.org/officeDocument/2006/relationships/image" Target="../media/image330.png"/><Relationship Id="rId7" Type="http://schemas.openxmlformats.org/officeDocument/2006/relationships/image" Target="../media/image37.png"/><Relationship Id="rId12" Type="http://schemas.openxmlformats.org/officeDocument/2006/relationships/image" Target="../media/image77.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76.png"/><Relationship Id="rId5" Type="http://schemas.openxmlformats.org/officeDocument/2006/relationships/image" Target="../media/image35.png"/><Relationship Id="rId15" Type="http://schemas.openxmlformats.org/officeDocument/2006/relationships/image" Target="../media/image680.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740.png"/><Relationship Id="rId13" Type="http://schemas.openxmlformats.org/officeDocument/2006/relationships/image" Target="../media/image790.png"/><Relationship Id="rId3" Type="http://schemas.openxmlformats.org/officeDocument/2006/relationships/image" Target="../media/image690.png"/><Relationship Id="rId7" Type="http://schemas.openxmlformats.org/officeDocument/2006/relationships/image" Target="../media/image730.png"/><Relationship Id="rId12" Type="http://schemas.openxmlformats.org/officeDocument/2006/relationships/image" Target="../media/image780.png"/><Relationship Id="rId17" Type="http://schemas.openxmlformats.org/officeDocument/2006/relationships/image" Target="../media/image83.png"/><Relationship Id="rId2" Type="http://schemas.openxmlformats.org/officeDocument/2006/relationships/image" Target="../media/image8.png"/><Relationship Id="rId16"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720.png"/><Relationship Id="rId11" Type="http://schemas.openxmlformats.org/officeDocument/2006/relationships/image" Target="../media/image770.png"/><Relationship Id="rId5" Type="http://schemas.openxmlformats.org/officeDocument/2006/relationships/image" Target="../media/image75.jpeg"/><Relationship Id="rId15" Type="http://schemas.openxmlformats.org/officeDocument/2006/relationships/image" Target="../media/image81.png"/><Relationship Id="rId10" Type="http://schemas.openxmlformats.org/officeDocument/2006/relationships/image" Target="../media/image760.png"/><Relationship Id="rId4" Type="http://schemas.openxmlformats.org/officeDocument/2006/relationships/image" Target="../media/image74.png"/><Relationship Id="rId9" Type="http://schemas.openxmlformats.org/officeDocument/2006/relationships/image" Target="../media/image750.png"/><Relationship Id="rId14" Type="http://schemas.openxmlformats.org/officeDocument/2006/relationships/image" Target="../media/image800.png"/></Relationships>
</file>

<file path=ppt/slides/_rels/slide46.xml.rels><?xml version="1.0" encoding="UTF-8" standalone="yes"?>
<Relationships xmlns="http://schemas.openxmlformats.org/package/2006/relationships"><Relationship Id="rId8" Type="http://schemas.openxmlformats.org/officeDocument/2006/relationships/image" Target="../media/image740.png"/><Relationship Id="rId13" Type="http://schemas.openxmlformats.org/officeDocument/2006/relationships/image" Target="../media/image790.png"/><Relationship Id="rId3" Type="http://schemas.openxmlformats.org/officeDocument/2006/relationships/image" Target="../media/image84.png"/><Relationship Id="rId7" Type="http://schemas.openxmlformats.org/officeDocument/2006/relationships/image" Target="../media/image730.png"/><Relationship Id="rId12" Type="http://schemas.openxmlformats.org/officeDocument/2006/relationships/image" Target="../media/image780.png"/><Relationship Id="rId17" Type="http://schemas.openxmlformats.org/officeDocument/2006/relationships/image" Target="../media/image83.png"/><Relationship Id="rId2" Type="http://schemas.openxmlformats.org/officeDocument/2006/relationships/image" Target="../media/image8.png"/><Relationship Id="rId16"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720.png"/><Relationship Id="rId11" Type="http://schemas.openxmlformats.org/officeDocument/2006/relationships/image" Target="../media/image770.png"/><Relationship Id="rId5" Type="http://schemas.openxmlformats.org/officeDocument/2006/relationships/image" Target="../media/image75.jpeg"/><Relationship Id="rId15" Type="http://schemas.openxmlformats.org/officeDocument/2006/relationships/image" Target="../media/image81.png"/><Relationship Id="rId10" Type="http://schemas.openxmlformats.org/officeDocument/2006/relationships/image" Target="../media/image760.png"/><Relationship Id="rId4" Type="http://schemas.openxmlformats.org/officeDocument/2006/relationships/image" Target="../media/image74.png"/><Relationship Id="rId9" Type="http://schemas.openxmlformats.org/officeDocument/2006/relationships/image" Target="../media/image750.png"/><Relationship Id="rId14" Type="http://schemas.openxmlformats.org/officeDocument/2006/relationships/image" Target="../media/image800.png"/></Relationships>
</file>

<file path=ppt/slides/_rels/slide47.xml.rels><?xml version="1.0" encoding="UTF-8" standalone="yes"?>
<Relationships xmlns="http://schemas.openxmlformats.org/package/2006/relationships"><Relationship Id="rId8" Type="http://schemas.openxmlformats.org/officeDocument/2006/relationships/image" Target="../media/image740.png"/><Relationship Id="rId13" Type="http://schemas.openxmlformats.org/officeDocument/2006/relationships/image" Target="../media/image790.png"/><Relationship Id="rId3" Type="http://schemas.openxmlformats.org/officeDocument/2006/relationships/image" Target="../media/image85.png"/><Relationship Id="rId7" Type="http://schemas.openxmlformats.org/officeDocument/2006/relationships/image" Target="../media/image730.png"/><Relationship Id="rId12" Type="http://schemas.openxmlformats.org/officeDocument/2006/relationships/image" Target="../media/image780.png"/><Relationship Id="rId17" Type="http://schemas.openxmlformats.org/officeDocument/2006/relationships/image" Target="../media/image83.png"/><Relationship Id="rId2" Type="http://schemas.openxmlformats.org/officeDocument/2006/relationships/image" Target="../media/image8.png"/><Relationship Id="rId16"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720.png"/><Relationship Id="rId11" Type="http://schemas.openxmlformats.org/officeDocument/2006/relationships/image" Target="../media/image770.png"/><Relationship Id="rId5" Type="http://schemas.openxmlformats.org/officeDocument/2006/relationships/image" Target="../media/image75.jpeg"/><Relationship Id="rId15" Type="http://schemas.openxmlformats.org/officeDocument/2006/relationships/image" Target="../media/image81.png"/><Relationship Id="rId10" Type="http://schemas.openxmlformats.org/officeDocument/2006/relationships/image" Target="../media/image760.png"/><Relationship Id="rId4" Type="http://schemas.openxmlformats.org/officeDocument/2006/relationships/image" Target="../media/image74.png"/><Relationship Id="rId9" Type="http://schemas.openxmlformats.org/officeDocument/2006/relationships/image" Target="../media/image750.png"/><Relationship Id="rId14" Type="http://schemas.openxmlformats.org/officeDocument/2006/relationships/image" Target="../media/image800.png"/></Relationships>
</file>

<file path=ppt/slides/_rels/slide4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png"/><Relationship Id="rId7"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600200" y="2628900"/>
            <a:ext cx="15325516" cy="5747068"/>
          </a:xfrm>
          <a:custGeom>
            <a:avLst/>
            <a:gdLst/>
            <a:ahLst/>
            <a:cxnLst/>
            <a:rect l="l" t="t" r="r" b="b"/>
            <a:pathLst>
              <a:path w="15325516" h="5747068">
                <a:moveTo>
                  <a:pt x="0" y="0"/>
                </a:moveTo>
                <a:lnTo>
                  <a:pt x="15325516" y="0"/>
                </a:lnTo>
                <a:lnTo>
                  <a:pt x="15325516" y="5747068"/>
                </a:lnTo>
                <a:lnTo>
                  <a:pt x="0" y="57470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a:p>
            <a:endParaRPr lang="en-US" dirty="0"/>
          </a:p>
          <a:p>
            <a:endParaRPr lang="en-US" dirty="0"/>
          </a:p>
          <a:p>
            <a:endParaRPr lang="en-US" dirty="0"/>
          </a:p>
          <a:p>
            <a:r>
              <a:rPr lang="en-US" dirty="0"/>
              <a:t>                                       </a:t>
            </a:r>
          </a:p>
        </p:txBody>
      </p:sp>
      <p:sp>
        <p:nvSpPr>
          <p:cNvPr id="9" name="Freeform 9"/>
          <p:cNvSpPr/>
          <p:nvPr/>
        </p:nvSpPr>
        <p:spPr>
          <a:xfrm>
            <a:off x="6477000" y="5095852"/>
            <a:ext cx="4809948" cy="577194"/>
          </a:xfrm>
          <a:custGeom>
            <a:avLst/>
            <a:gdLst/>
            <a:ahLst/>
            <a:cxnLst/>
            <a:rect l="l" t="t" r="r" b="b"/>
            <a:pathLst>
              <a:path w="4809948" h="577194">
                <a:moveTo>
                  <a:pt x="0" y="0"/>
                </a:moveTo>
                <a:lnTo>
                  <a:pt x="4809948" y="0"/>
                </a:lnTo>
                <a:lnTo>
                  <a:pt x="4809948" y="577194"/>
                </a:lnTo>
                <a:lnTo>
                  <a:pt x="0" y="5771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6096000" y="5777798"/>
            <a:ext cx="5833974" cy="2262542"/>
          </a:xfrm>
          <a:prstGeom prst="rect">
            <a:avLst/>
          </a:prstGeom>
        </p:spPr>
        <p:txBody>
          <a:bodyPr wrap="square" lIns="0" tIns="0" rIns="0" bIns="0" rtlCol="0" anchor="t">
            <a:spAutoFit/>
          </a:bodyPr>
          <a:lstStyle/>
          <a:p>
            <a:pPr algn="ctr">
              <a:lnSpc>
                <a:spcPts val="4404"/>
              </a:lnSpc>
            </a:pPr>
            <a:r>
              <a:rPr lang="en-US" sz="4000" b="1" spc="-31" dirty="0">
                <a:solidFill>
                  <a:srgbClr val="000000"/>
                </a:solidFill>
                <a:latin typeface="DM Sans"/>
              </a:rPr>
              <a:t>Lecture 2 (18/08/2023)</a:t>
            </a:r>
          </a:p>
          <a:p>
            <a:pPr algn="ctr">
              <a:lnSpc>
                <a:spcPts val="4404"/>
              </a:lnSpc>
            </a:pPr>
            <a:r>
              <a:rPr lang="en-US" sz="4000" b="1" spc="-31" dirty="0">
                <a:solidFill>
                  <a:srgbClr val="000000"/>
                </a:solidFill>
                <a:latin typeface="DM Sans"/>
              </a:rPr>
              <a:t>Lecture 3 (21/08/2023)</a:t>
            </a:r>
          </a:p>
          <a:p>
            <a:pPr algn="ctr">
              <a:lnSpc>
                <a:spcPts val="4404"/>
              </a:lnSpc>
            </a:pPr>
            <a:endParaRPr lang="en-US" sz="3146" b="1" spc="-31" dirty="0">
              <a:solidFill>
                <a:srgbClr val="000000"/>
              </a:solidFill>
              <a:latin typeface="DM Sans"/>
            </a:endParaRPr>
          </a:p>
          <a:p>
            <a:pPr algn="ctr">
              <a:lnSpc>
                <a:spcPts val="4404"/>
              </a:lnSpc>
            </a:pPr>
            <a:r>
              <a:rPr lang="en-US" sz="4000" b="1" spc="-31" dirty="0">
                <a:solidFill>
                  <a:srgbClr val="000000"/>
                </a:solidFill>
                <a:latin typeface="DM Sans"/>
              </a:rPr>
              <a:t>Instructor: Gourav Saha</a:t>
            </a:r>
          </a:p>
        </p:txBody>
      </p:sp>
      <p:pic>
        <p:nvPicPr>
          <p:cNvPr id="1026" name="Picture 2" descr="https://upload.wikimedia.org/wikipedia/commons/7/76/Mahindra_University.png">
            <a:extLst>
              <a:ext uri="{FF2B5EF4-FFF2-40B4-BE49-F238E27FC236}">
                <a16:creationId xmlns:a16="http://schemas.microsoft.com/office/drawing/2014/main" id="{3ABCF9E0-9E6A-410E-A340-E19F9723DE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0" y="291519"/>
            <a:ext cx="5061425" cy="133261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B575942-5BE9-4B45-9608-93B9E04BEF3C}"/>
              </a:ext>
            </a:extLst>
          </p:cNvPr>
          <p:cNvSpPr txBox="1"/>
          <p:nvPr/>
        </p:nvSpPr>
        <p:spPr>
          <a:xfrm>
            <a:off x="2535776" y="3052108"/>
            <a:ext cx="13216448" cy="1938992"/>
          </a:xfrm>
          <a:prstGeom prst="rect">
            <a:avLst/>
          </a:prstGeom>
          <a:noFill/>
        </p:spPr>
        <p:txBody>
          <a:bodyPr wrap="square" rtlCol="0">
            <a:spAutoFit/>
          </a:bodyPr>
          <a:lstStyle/>
          <a:p>
            <a:pPr algn="ctr"/>
            <a:r>
              <a:rPr lang="en-US" sz="6000" dirty="0">
                <a:latin typeface="Repo Bold Bold" panose="020B0604020202020204" charset="0"/>
              </a:rPr>
              <a:t>Reinforcement Learning and Autonomous Systems (AI 4102)</a:t>
            </a:r>
          </a:p>
        </p:txBody>
      </p:sp>
    </p:spTree>
    <p:extLst>
      <p:ext uri="{BB962C8B-B14F-4D97-AF65-F5344CB8AC3E}">
        <p14:creationId xmlns:p14="http://schemas.microsoft.com/office/powerpoint/2010/main" val="3150815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u="none" strike="noStrike" dirty="0">
                <a:solidFill>
                  <a:srgbClr val="000000"/>
                </a:solidFill>
                <a:latin typeface="Repo Bold Bold"/>
              </a:rPr>
              <a:t>Stochastic Process</a:t>
            </a:r>
          </a:p>
        </p:txBody>
      </p:sp>
      <p:pic>
        <p:nvPicPr>
          <p:cNvPr id="23" name="Picture 22">
            <a:extLst>
              <a:ext uri="{FF2B5EF4-FFF2-40B4-BE49-F238E27FC236}">
                <a16:creationId xmlns:a16="http://schemas.microsoft.com/office/drawing/2014/main" id="{E28ECB0A-CEEA-42B7-ADF8-995EB2863967}"/>
              </a:ext>
            </a:extLst>
          </p:cNvPr>
          <p:cNvPicPr>
            <a:picLocks noChangeAspect="1"/>
          </p:cNvPicPr>
          <p:nvPr/>
        </p:nvPicPr>
        <p:blipFill>
          <a:blip r:embed="rId2"/>
          <a:stretch>
            <a:fillRect/>
          </a:stretch>
        </p:blipFill>
        <p:spPr>
          <a:xfrm>
            <a:off x="8458200" y="1344846"/>
            <a:ext cx="9677400" cy="8942154"/>
          </a:xfrm>
          <a:prstGeom prst="rect">
            <a:avLst/>
          </a:prstGeom>
        </p:spPr>
      </p:pic>
      <mc:AlternateContent xmlns:mc="http://schemas.openxmlformats.org/markup-compatibility/2006" xmlns:a14="http://schemas.microsoft.com/office/drawing/2010/main">
        <mc:Choice Requires="a14">
          <p:sp>
            <p:nvSpPr>
              <p:cNvPr id="8" name="TextBox 8">
                <a:extLst>
                  <a:ext uri="{FF2B5EF4-FFF2-40B4-BE49-F238E27FC236}">
                    <a16:creationId xmlns:a16="http://schemas.microsoft.com/office/drawing/2014/main" id="{CFF0E615-452A-4B09-8C7C-61297FFE9074}"/>
                  </a:ext>
                </a:extLst>
              </p:cNvPr>
              <p:cNvSpPr txBox="1"/>
              <p:nvPr/>
            </p:nvSpPr>
            <p:spPr>
              <a:xfrm>
                <a:off x="8610600" y="1559576"/>
                <a:ext cx="9390186" cy="8312788"/>
              </a:xfrm>
              <a:prstGeom prst="rect">
                <a:avLst/>
              </a:prstGeom>
            </p:spPr>
            <p:txBody>
              <a:bodyPr wrap="square" lIns="0" tIns="0" rIns="0" bIns="0" rtlCol="0" anchor="t">
                <a:spAutoFit/>
              </a:bodyPr>
              <a:lstStyle/>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A stochastic process is characterized by the </a:t>
                </a:r>
                <a:r>
                  <a:rPr lang="en-US" sz="3600" spc="-25" dirty="0">
                    <a:solidFill>
                      <a:srgbClr val="0070C0"/>
                    </a:solidFill>
                    <a:latin typeface="Goudy Old Style" panose="02020502050305020303" pitchFamily="18" charset="0"/>
                  </a:rPr>
                  <a:t>joint probability distribution</a:t>
                </a:r>
                <a:r>
                  <a:rPr lang="en-US" sz="3600" spc="-25" dirty="0">
                    <a:solidFill>
                      <a:srgbClr val="000000"/>
                    </a:solidFill>
                    <a:latin typeface="Goudy Old Style" panose="02020502050305020303" pitchFamily="18" charset="0"/>
                  </a:rPr>
                  <a:t>:</a:t>
                </a:r>
              </a:p>
              <a:p>
                <a:pPr>
                  <a:lnSpc>
                    <a:spcPts val="3616"/>
                  </a:lnSpc>
                  <a:spcBef>
                    <a:spcPct val="0"/>
                  </a:spcBef>
                </a:pPr>
                <a14:m>
                  <m:oMathPara xmlns:m="http://schemas.openxmlformats.org/officeDocument/2006/math">
                    <m:oMathParaPr>
                      <m:jc m:val="centerGroup"/>
                    </m:oMathParaPr>
                    <m:oMath xmlns:m="http://schemas.openxmlformats.org/officeDocument/2006/math">
                      <m:r>
                        <a:rPr lang="en-US" sz="3600" i="1" spc="-25">
                          <a:latin typeface="Cambria Math" panose="02040503050406030204" pitchFamily="18" charset="0"/>
                        </a:rPr>
                        <m:t>𝑝</m:t>
                      </m:r>
                      <m:d>
                        <m:dPr>
                          <m:ctrlPr>
                            <a:rPr lang="en-US" sz="3600" i="1" spc="-25">
                              <a:latin typeface="Cambria Math" panose="02040503050406030204" pitchFamily="18" charset="0"/>
                            </a:rPr>
                          </m:ctrlPr>
                        </m:dPr>
                        <m:e>
                          <m:sSub>
                            <m:sSubPr>
                              <m:ctrlPr>
                                <a:rPr lang="en-US" sz="3600" i="1" spc="-25">
                                  <a:latin typeface="Cambria Math" panose="02040503050406030204" pitchFamily="18" charset="0"/>
                                </a:rPr>
                              </m:ctrlPr>
                            </m:sSubPr>
                            <m:e>
                              <m:r>
                                <a:rPr lang="en-US" sz="3600" i="1" spc="-25">
                                  <a:latin typeface="Cambria Math" panose="02040503050406030204" pitchFamily="18" charset="0"/>
                                </a:rPr>
                                <m:t>𝑥</m:t>
                              </m:r>
                            </m:e>
                            <m:sub>
                              <m:r>
                                <a:rPr lang="en-US" sz="3600" i="1" spc="-25">
                                  <a:latin typeface="Cambria Math" panose="02040503050406030204" pitchFamily="18" charset="0"/>
                                </a:rPr>
                                <m:t>1</m:t>
                              </m:r>
                            </m:sub>
                          </m:sSub>
                          <m:r>
                            <m:rPr>
                              <m:nor/>
                            </m:rPr>
                            <a:rPr lang="en-US" sz="3600" spc="-25" dirty="0">
                              <a:latin typeface="Goudy Old Style" panose="02020502050305020303" pitchFamily="18" charset="0"/>
                            </a:rPr>
                            <m:t>,</m:t>
                          </m:r>
                          <m:sSub>
                            <m:sSubPr>
                              <m:ctrlPr>
                                <a:rPr lang="en-US" sz="3600" i="1" spc="-25">
                                  <a:latin typeface="Cambria Math" panose="02040503050406030204" pitchFamily="18" charset="0"/>
                                </a:rPr>
                              </m:ctrlPr>
                            </m:sSubPr>
                            <m:e>
                              <m:r>
                                <a:rPr lang="en-US" sz="3600" i="1" spc="-25">
                                  <a:latin typeface="Cambria Math" panose="02040503050406030204" pitchFamily="18" charset="0"/>
                                </a:rPr>
                                <m:t>𝑥</m:t>
                              </m:r>
                            </m:e>
                            <m:sub>
                              <m:r>
                                <a:rPr lang="en-US" sz="3600" i="1" spc="-25">
                                  <a:latin typeface="Cambria Math" panose="02040503050406030204" pitchFamily="18" charset="0"/>
                                </a:rPr>
                                <m:t>2</m:t>
                              </m:r>
                            </m:sub>
                          </m:sSub>
                          <m:r>
                            <m:rPr>
                              <m:nor/>
                            </m:rPr>
                            <a:rPr lang="en-US" sz="3600" spc="-25" dirty="0">
                              <a:latin typeface="Goudy Old Style" panose="02020502050305020303" pitchFamily="18" charset="0"/>
                            </a:rPr>
                            <m:t>,</m:t>
                          </m:r>
                          <m:r>
                            <a:rPr lang="en-US" sz="3600" i="1" spc="-25" dirty="0">
                              <a:latin typeface="Cambria Math" panose="02040503050406030204" pitchFamily="18" charset="0"/>
                              <a:ea typeface="Cambria Math" panose="02040503050406030204" pitchFamily="18" charset="0"/>
                            </a:rPr>
                            <m:t>⋯,</m:t>
                          </m:r>
                          <m:sSub>
                            <m:sSubPr>
                              <m:ctrlPr>
                                <a:rPr lang="en-US" sz="3600" i="1" spc="-25" dirty="0">
                                  <a:latin typeface="Cambria Math" panose="02040503050406030204" pitchFamily="18" charset="0"/>
                                  <a:ea typeface="Cambria Math" panose="02040503050406030204" pitchFamily="18" charset="0"/>
                                </a:rPr>
                              </m:ctrlPr>
                            </m:sSubPr>
                            <m:e>
                              <m:r>
                                <a:rPr lang="en-US" sz="3600" i="1" spc="-25" dirty="0">
                                  <a:latin typeface="Cambria Math" panose="02040503050406030204" pitchFamily="18" charset="0"/>
                                  <a:ea typeface="Cambria Math" panose="02040503050406030204" pitchFamily="18" charset="0"/>
                                </a:rPr>
                                <m:t>𝑥</m:t>
                              </m:r>
                            </m:e>
                            <m:sub>
                              <m:r>
                                <a:rPr lang="en-US" sz="3600" i="1" spc="-25" dirty="0">
                                  <a:latin typeface="Cambria Math" panose="02040503050406030204" pitchFamily="18" charset="0"/>
                                  <a:ea typeface="Cambria Math" panose="02040503050406030204" pitchFamily="18" charset="0"/>
                                </a:rPr>
                                <m:t>𝑇</m:t>
                              </m:r>
                            </m:sub>
                          </m:sSub>
                        </m:e>
                      </m:d>
                    </m:oMath>
                  </m:oMathPara>
                </a14:m>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Let </a:t>
                </a:r>
                <a14:m>
                  <m:oMath xmlns:m="http://schemas.openxmlformats.org/officeDocument/2006/math">
                    <m:r>
                      <a:rPr lang="en-US" sz="3600" b="0" i="1" spc="-25" smtClean="0">
                        <a:solidFill>
                          <a:srgbClr val="000000"/>
                        </a:solidFill>
                        <a:latin typeface="Cambria Math" panose="02040503050406030204" pitchFamily="18" charset="0"/>
                      </a:rPr>
                      <m:t>𝑇</m:t>
                    </m:r>
                    <m:r>
                      <a:rPr lang="en-US" sz="3600" b="0" i="1" spc="-25" smtClean="0">
                        <a:solidFill>
                          <a:srgbClr val="000000"/>
                        </a:solidFill>
                        <a:latin typeface="Cambria Math" panose="02040503050406030204" pitchFamily="18" charset="0"/>
                      </a:rPr>
                      <m:t>=4</m:t>
                    </m:r>
                  </m:oMath>
                </a14:m>
                <a:r>
                  <a:rPr lang="en-US" sz="3600" spc="-25" dirty="0">
                    <a:solidFill>
                      <a:srgbClr val="000000"/>
                    </a:solidFill>
                    <a:latin typeface="Goudy Old Style" panose="02020502050305020303" pitchFamily="18" charset="0"/>
                  </a:rPr>
                  <a:t>. We have,</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14:m>
                  <m:oMath xmlns:m="http://schemas.openxmlformats.org/officeDocument/2006/math">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r>
                          <m:rPr>
                            <m:nor/>
                          </m:rPr>
                          <a:rPr lang="en-US" sz="3600" spc="-25" dirty="0">
                            <a:solidFill>
                              <a:schemeClr val="tx1"/>
                            </a:solidFill>
                            <a:latin typeface="Goudy Old Style" panose="02020502050305020303" pitchFamily="18" charset="0"/>
                          </a:rPr>
                          <m:t>,</m:t>
                        </m:r>
                        <m:r>
                          <m:rPr>
                            <m:nor/>
                          </m:rPr>
                          <a:rPr lang="en-US" sz="3600" b="0" i="0" spc="-25" dirty="0" smtClean="0">
                            <a:solidFill>
                              <a:schemeClr val="tx1"/>
                            </a:solidFill>
                            <a:latin typeface="Goudy Old Style" panose="02020502050305020303" pitchFamily="18" charset="0"/>
                          </a:rPr>
                          <m:t> </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2</m:t>
                            </m:r>
                          </m:sub>
                        </m:sSub>
                        <m:r>
                          <m:rPr>
                            <m:nor/>
                          </m:rPr>
                          <a:rPr lang="en-US" sz="3600" spc="-25" dirty="0">
                            <a:solidFill>
                              <a:schemeClr val="tx1"/>
                            </a:solidFill>
                            <a:latin typeface="Goudy Old Style" panose="02020502050305020303" pitchFamily="18" charset="0"/>
                          </a:rPr>
                          <m:t>,</m:t>
                        </m:r>
                        <m:r>
                          <m:rPr>
                            <m:nor/>
                          </m:rPr>
                          <a:rPr lang="en-US" sz="3600" b="0" i="0" spc="-25" dirty="0" smtClean="0">
                            <a:solidFill>
                              <a:schemeClr val="tx1"/>
                            </a:solidFill>
                            <a:latin typeface="Goudy Old Style" panose="02020502050305020303" pitchFamily="18" charset="0"/>
                          </a:rPr>
                          <m:t> </m:t>
                        </m:r>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b="0" i="1" spc="-25" dirty="0" smtClean="0">
                                <a:solidFill>
                                  <a:schemeClr val="tx1"/>
                                </a:solidFill>
                                <a:latin typeface="Cambria Math" panose="02040503050406030204" pitchFamily="18" charset="0"/>
                                <a:ea typeface="Cambria Math" panose="02040503050406030204" pitchFamily="18" charset="0"/>
                              </a:rPr>
                              <m:t>3</m:t>
                            </m:r>
                          </m:sub>
                        </m:sSub>
                        <m:r>
                          <a:rPr lang="en-US" sz="3600" b="0" i="1" spc="-25" dirty="0" smtClean="0">
                            <a:solidFill>
                              <a:schemeClr val="tx1"/>
                            </a:solidFill>
                            <a:latin typeface="Cambria Math" panose="02040503050406030204" pitchFamily="18" charset="0"/>
                            <a:ea typeface="Cambria Math" panose="02040503050406030204" pitchFamily="18" charset="0"/>
                          </a:rPr>
                          <m:t>, </m:t>
                        </m:r>
                        <m:sSub>
                          <m:sSubPr>
                            <m:ctrlPr>
                              <a:rPr lang="en-US" sz="3600" i="1" spc="-25" dirty="0">
                                <a:latin typeface="Cambria Math" panose="02040503050406030204" pitchFamily="18" charset="0"/>
                                <a:ea typeface="Cambria Math" panose="02040503050406030204" pitchFamily="18" charset="0"/>
                              </a:rPr>
                            </m:ctrlPr>
                          </m:sSubPr>
                          <m:e>
                            <m:r>
                              <a:rPr lang="en-US" sz="3600" i="1" spc="-25" dirty="0">
                                <a:latin typeface="Cambria Math" panose="02040503050406030204" pitchFamily="18" charset="0"/>
                                <a:ea typeface="Cambria Math" panose="02040503050406030204" pitchFamily="18" charset="0"/>
                              </a:rPr>
                              <m:t>𝑥</m:t>
                            </m:r>
                          </m:e>
                          <m:sub>
                            <m:r>
                              <a:rPr lang="en-US" sz="3600" b="0" i="1" spc="-25" dirty="0" smtClean="0">
                                <a:latin typeface="Cambria Math" panose="02040503050406030204" pitchFamily="18" charset="0"/>
                                <a:ea typeface="Cambria Math" panose="02040503050406030204" pitchFamily="18" charset="0"/>
                              </a:rPr>
                              <m:t>4</m:t>
                            </m:r>
                          </m:sub>
                        </m:sSub>
                      </m:e>
                    </m:d>
                  </m:oMath>
                </a14:m>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endParaRPr lang="en-US" sz="3600" spc="-25" dirty="0">
                  <a:solidFill>
                    <a:srgbClr val="000000"/>
                  </a:solidFill>
                  <a:latin typeface="Goudy Old Style" panose="02020502050305020303" pitchFamily="18" charset="0"/>
                </a:endParaRPr>
              </a:p>
              <a:p>
                <a:pPr lvl="1">
                  <a:lnSpc>
                    <a:spcPts val="3616"/>
                  </a:lnSpc>
                  <a:spcBef>
                    <a:spcPct val="0"/>
                  </a:spcBef>
                </a:pPr>
                <a:r>
                  <a:rPr lang="en-US" sz="3600" spc="-25" dirty="0">
                    <a:solidFill>
                      <a:srgbClr val="000000"/>
                    </a:solidFill>
                    <a:latin typeface="Goudy Old Style" panose="02020502050305020303" pitchFamily="18" charset="0"/>
                  </a:rPr>
                  <a:t>     </a:t>
                </a:r>
                <a14:m>
                  <m:oMath xmlns:m="http://schemas.openxmlformats.org/officeDocument/2006/math">
                    <m:r>
                      <a:rPr lang="en-US" sz="3600" b="0" i="1" spc="-25" smtClean="0">
                        <a:solidFill>
                          <a:srgbClr val="000000"/>
                        </a:solidFill>
                        <a:latin typeface="Cambria Math" panose="02040503050406030204" pitchFamily="18" charset="0"/>
                      </a:rPr>
                      <m:t>=</m:t>
                    </m:r>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b="0" i="1" spc="-25" dirty="0" smtClean="0">
                                <a:solidFill>
                                  <a:schemeClr val="tx1"/>
                                </a:solidFill>
                                <a:latin typeface="Cambria Math" panose="02040503050406030204" pitchFamily="18" charset="0"/>
                                <a:ea typeface="Cambria Math" panose="02040503050406030204" pitchFamily="18" charset="0"/>
                              </a:rPr>
                              <m:t>4</m:t>
                            </m:r>
                          </m:sub>
                        </m:sSub>
                        <m:r>
                          <a:rPr lang="en-US" sz="3600" b="0" i="1" spc="-25" dirty="0" smtClean="0">
                            <a:solidFill>
                              <a:schemeClr val="tx1"/>
                            </a:solidFill>
                            <a:latin typeface="Cambria Math" panose="02040503050406030204" pitchFamily="18" charset="0"/>
                            <a:ea typeface="Cambria Math" panose="02040503050406030204"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r>
                          <m:rPr>
                            <m:nor/>
                          </m:rPr>
                          <a:rPr lang="en-US" sz="3600" spc="-25" dirty="0">
                            <a:solidFill>
                              <a:schemeClr val="tx1"/>
                            </a:solidFill>
                            <a:latin typeface="Goudy Old Style" panose="02020502050305020303" pitchFamily="18" charset="0"/>
                          </a:rPr>
                          <m:t>, </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2</m:t>
                            </m:r>
                          </m:sub>
                        </m:sSub>
                        <m:r>
                          <m:rPr>
                            <m:nor/>
                          </m:rPr>
                          <a:rPr lang="en-US" sz="3600" spc="-25" dirty="0">
                            <a:solidFill>
                              <a:schemeClr val="tx1"/>
                            </a:solidFill>
                            <a:latin typeface="Goudy Old Style" panose="02020502050305020303" pitchFamily="18" charset="0"/>
                          </a:rPr>
                          <m:t>, </m:t>
                        </m:r>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i="1" spc="-25" dirty="0">
                                <a:solidFill>
                                  <a:schemeClr val="tx1"/>
                                </a:solidFill>
                                <a:latin typeface="Cambria Math" panose="02040503050406030204" pitchFamily="18" charset="0"/>
                                <a:ea typeface="Cambria Math" panose="02040503050406030204" pitchFamily="18" charset="0"/>
                              </a:rPr>
                              <m:t>3</m:t>
                            </m:r>
                          </m:sub>
                        </m:sSub>
                      </m:e>
                    </m:d>
                  </m:oMath>
                </a14:m>
                <a:r>
                  <a:rPr lang="en-US" sz="3600" spc="-25" dirty="0"/>
                  <a:t> </a:t>
                </a:r>
                <a14:m>
                  <m:oMath xmlns:m="http://schemas.openxmlformats.org/officeDocument/2006/math">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a:latin typeface="Cambria Math" panose="02040503050406030204" pitchFamily="18" charset="0"/>
                              </a:rPr>
                            </m:ctrlPr>
                          </m:sSubPr>
                          <m:e>
                            <m:r>
                              <a:rPr lang="en-US" sz="3600" i="1" spc="-25">
                                <a:latin typeface="Cambria Math" panose="02040503050406030204" pitchFamily="18" charset="0"/>
                              </a:rPr>
                              <m:t>𝑥</m:t>
                            </m:r>
                          </m:e>
                          <m:sub>
                            <m:r>
                              <a:rPr lang="en-US" sz="3600" i="1" spc="-25">
                                <a:latin typeface="Cambria Math" panose="02040503050406030204" pitchFamily="18" charset="0"/>
                              </a:rPr>
                              <m:t>1</m:t>
                            </m:r>
                          </m:sub>
                        </m:sSub>
                        <m:r>
                          <m:rPr>
                            <m:nor/>
                          </m:rPr>
                          <a:rPr lang="en-US" sz="3600" spc="-25" dirty="0">
                            <a:latin typeface="Goudy Old Style" panose="02020502050305020303" pitchFamily="18" charset="0"/>
                          </a:rPr>
                          <m:t>, </m:t>
                        </m:r>
                        <m:sSub>
                          <m:sSubPr>
                            <m:ctrlPr>
                              <a:rPr lang="en-US" sz="3600" i="1" spc="-25">
                                <a:latin typeface="Cambria Math" panose="02040503050406030204" pitchFamily="18" charset="0"/>
                              </a:rPr>
                            </m:ctrlPr>
                          </m:sSubPr>
                          <m:e>
                            <m:r>
                              <a:rPr lang="en-US" sz="3600" i="1" spc="-25">
                                <a:latin typeface="Cambria Math" panose="02040503050406030204" pitchFamily="18" charset="0"/>
                              </a:rPr>
                              <m:t>𝑥</m:t>
                            </m:r>
                          </m:e>
                          <m:sub>
                            <m:r>
                              <a:rPr lang="en-US" sz="3600" i="1" spc="-25">
                                <a:latin typeface="Cambria Math" panose="02040503050406030204" pitchFamily="18" charset="0"/>
                              </a:rPr>
                              <m:t>2</m:t>
                            </m:r>
                          </m:sub>
                        </m:sSub>
                        <m:r>
                          <m:rPr>
                            <m:nor/>
                          </m:rPr>
                          <a:rPr lang="en-US" sz="3600" spc="-25" dirty="0">
                            <a:latin typeface="Goudy Old Style" panose="02020502050305020303" pitchFamily="18" charset="0"/>
                          </a:rPr>
                          <m:t>, </m:t>
                        </m:r>
                        <m:sSub>
                          <m:sSubPr>
                            <m:ctrlPr>
                              <a:rPr lang="en-US" sz="3600" i="1" spc="-25" dirty="0">
                                <a:latin typeface="Cambria Math" panose="02040503050406030204" pitchFamily="18" charset="0"/>
                                <a:ea typeface="Cambria Math" panose="02040503050406030204" pitchFamily="18" charset="0"/>
                              </a:rPr>
                            </m:ctrlPr>
                          </m:sSubPr>
                          <m:e>
                            <m:r>
                              <a:rPr lang="en-US" sz="3600" i="1" spc="-25" dirty="0">
                                <a:latin typeface="Cambria Math" panose="02040503050406030204" pitchFamily="18" charset="0"/>
                                <a:ea typeface="Cambria Math" panose="02040503050406030204" pitchFamily="18" charset="0"/>
                              </a:rPr>
                              <m:t>𝑥</m:t>
                            </m:r>
                          </m:e>
                          <m:sub>
                            <m:r>
                              <a:rPr lang="en-US" sz="3600" i="1" spc="-25" dirty="0">
                                <a:latin typeface="Cambria Math" panose="02040503050406030204" pitchFamily="18" charset="0"/>
                                <a:ea typeface="Cambria Math" panose="02040503050406030204" pitchFamily="18" charset="0"/>
                              </a:rPr>
                              <m:t>3</m:t>
                            </m:r>
                          </m:sub>
                        </m:sSub>
                      </m:e>
                    </m:d>
                  </m:oMath>
                </a14:m>
                <a:endParaRPr lang="en-US" sz="3600" spc="-25" dirty="0">
                  <a:ea typeface="Cambria Math" panose="02040503050406030204" pitchFamily="18" charset="0"/>
                </a:endParaRPr>
              </a:p>
              <a:p>
                <a:pPr lvl="1">
                  <a:lnSpc>
                    <a:spcPts val="3616"/>
                  </a:lnSpc>
                  <a:spcBef>
                    <a:spcPct val="0"/>
                  </a:spcBef>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14:m>
                  <m:oMath xmlns:m="http://schemas.openxmlformats.org/officeDocument/2006/math">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a:latin typeface="Cambria Math" panose="02040503050406030204" pitchFamily="18" charset="0"/>
                              </a:rPr>
                            </m:ctrlPr>
                          </m:sSubPr>
                          <m:e>
                            <m:r>
                              <a:rPr lang="en-US" sz="3600" i="1" spc="-25">
                                <a:latin typeface="Cambria Math" panose="02040503050406030204" pitchFamily="18" charset="0"/>
                              </a:rPr>
                              <m:t>𝑥</m:t>
                            </m:r>
                          </m:e>
                          <m:sub>
                            <m:r>
                              <a:rPr lang="en-US" sz="3600" i="1" spc="-25">
                                <a:latin typeface="Cambria Math" panose="02040503050406030204" pitchFamily="18" charset="0"/>
                              </a:rPr>
                              <m:t>1</m:t>
                            </m:r>
                          </m:sub>
                        </m:sSub>
                        <m:r>
                          <m:rPr>
                            <m:nor/>
                          </m:rPr>
                          <a:rPr lang="en-US" sz="3600" spc="-25" dirty="0">
                            <a:latin typeface="Goudy Old Style" panose="02020502050305020303" pitchFamily="18" charset="0"/>
                          </a:rPr>
                          <m:t>, </m:t>
                        </m:r>
                        <m:sSub>
                          <m:sSubPr>
                            <m:ctrlPr>
                              <a:rPr lang="en-US" sz="3600" i="1" spc="-25">
                                <a:latin typeface="Cambria Math" panose="02040503050406030204" pitchFamily="18" charset="0"/>
                              </a:rPr>
                            </m:ctrlPr>
                          </m:sSubPr>
                          <m:e>
                            <m:r>
                              <a:rPr lang="en-US" sz="3600" i="1" spc="-25">
                                <a:latin typeface="Cambria Math" panose="02040503050406030204" pitchFamily="18" charset="0"/>
                              </a:rPr>
                              <m:t>𝑥</m:t>
                            </m:r>
                          </m:e>
                          <m:sub>
                            <m:r>
                              <a:rPr lang="en-US" sz="3600" i="1" spc="-25">
                                <a:latin typeface="Cambria Math" panose="02040503050406030204" pitchFamily="18" charset="0"/>
                              </a:rPr>
                              <m:t>2</m:t>
                            </m:r>
                          </m:sub>
                        </m:sSub>
                        <m:r>
                          <m:rPr>
                            <m:nor/>
                          </m:rPr>
                          <a:rPr lang="en-US" sz="3600" spc="-25" dirty="0">
                            <a:latin typeface="Goudy Old Style" panose="02020502050305020303" pitchFamily="18" charset="0"/>
                          </a:rPr>
                          <m:t>, </m:t>
                        </m:r>
                        <m:sSub>
                          <m:sSubPr>
                            <m:ctrlPr>
                              <a:rPr lang="en-US" sz="3600" i="1" spc="-25" dirty="0">
                                <a:latin typeface="Cambria Math" panose="02040503050406030204" pitchFamily="18" charset="0"/>
                                <a:ea typeface="Cambria Math" panose="02040503050406030204" pitchFamily="18" charset="0"/>
                              </a:rPr>
                            </m:ctrlPr>
                          </m:sSubPr>
                          <m:e>
                            <m:r>
                              <a:rPr lang="en-US" sz="3600" i="1" spc="-25" dirty="0">
                                <a:latin typeface="Cambria Math" panose="02040503050406030204" pitchFamily="18" charset="0"/>
                                <a:ea typeface="Cambria Math" panose="02040503050406030204" pitchFamily="18" charset="0"/>
                              </a:rPr>
                              <m:t>𝑥</m:t>
                            </m:r>
                          </m:e>
                          <m:sub>
                            <m:r>
                              <a:rPr lang="en-US" sz="3600" i="1" spc="-25" dirty="0">
                                <a:latin typeface="Cambria Math" panose="02040503050406030204" pitchFamily="18" charset="0"/>
                                <a:ea typeface="Cambria Math" panose="02040503050406030204" pitchFamily="18" charset="0"/>
                              </a:rPr>
                              <m:t>3</m:t>
                            </m:r>
                          </m:sub>
                        </m:sSub>
                      </m:e>
                    </m:d>
                  </m:oMath>
                </a14:m>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endParaRPr lang="en-US" sz="3600" spc="-25" dirty="0">
                  <a:solidFill>
                    <a:srgbClr val="000000"/>
                  </a:solidFill>
                  <a:latin typeface="Goudy Old Style" panose="02020502050305020303" pitchFamily="18" charset="0"/>
                </a:endParaRPr>
              </a:p>
              <a:p>
                <a:pPr lvl="1">
                  <a:lnSpc>
                    <a:spcPts val="3616"/>
                  </a:lnSpc>
                  <a:spcBef>
                    <a:spcPct val="0"/>
                  </a:spcBef>
                </a:pPr>
                <a:r>
                  <a:rPr lang="en-US" sz="3600" spc="-25" dirty="0">
                    <a:solidFill>
                      <a:srgbClr val="000000"/>
                    </a:solidFill>
                    <a:latin typeface="Goudy Old Style" panose="02020502050305020303" pitchFamily="18" charset="0"/>
                  </a:rPr>
                  <a:t>     </a:t>
                </a:r>
                <a14:m>
                  <m:oMath xmlns:m="http://schemas.openxmlformats.org/officeDocument/2006/math">
                    <m:r>
                      <a:rPr lang="en-US" sz="3600" i="1" spc="-25">
                        <a:solidFill>
                          <a:srgbClr val="000000"/>
                        </a:solidFill>
                        <a:latin typeface="Cambria Math" panose="02040503050406030204" pitchFamily="18" charset="0"/>
                      </a:rPr>
                      <m:t>=</m:t>
                    </m:r>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b="0" i="1" spc="-25" dirty="0" smtClean="0">
                                <a:solidFill>
                                  <a:schemeClr val="tx1"/>
                                </a:solidFill>
                                <a:latin typeface="Cambria Math" panose="02040503050406030204" pitchFamily="18" charset="0"/>
                                <a:ea typeface="Cambria Math" panose="02040503050406030204" pitchFamily="18" charset="0"/>
                              </a:rPr>
                              <m:t>3</m:t>
                            </m:r>
                          </m:sub>
                        </m:sSub>
                        <m:r>
                          <a:rPr lang="en-US" sz="3600" i="1" spc="-25" dirty="0">
                            <a:solidFill>
                              <a:schemeClr val="tx1"/>
                            </a:solidFill>
                            <a:latin typeface="Cambria Math" panose="02040503050406030204" pitchFamily="18" charset="0"/>
                            <a:ea typeface="Cambria Math" panose="02040503050406030204"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r>
                          <m:rPr>
                            <m:nor/>
                          </m:rPr>
                          <a:rPr lang="en-US" sz="3600" spc="-25" dirty="0">
                            <a:solidFill>
                              <a:schemeClr val="tx1"/>
                            </a:solidFill>
                            <a:latin typeface="Goudy Old Style" panose="02020502050305020303"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2</m:t>
                            </m:r>
                          </m:sub>
                        </m:sSub>
                      </m:e>
                    </m:d>
                  </m:oMath>
                </a14:m>
                <a:r>
                  <a:rPr lang="en-US" sz="3600" spc="-25" dirty="0"/>
                  <a:t> </a:t>
                </a:r>
                <a14:m>
                  <m:oMath xmlns:m="http://schemas.openxmlformats.org/officeDocument/2006/math">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r>
                          <m:rPr>
                            <m:nor/>
                          </m:rPr>
                          <a:rPr lang="en-US" sz="3600" spc="-25" dirty="0">
                            <a:solidFill>
                              <a:schemeClr val="tx1"/>
                            </a:solidFill>
                            <a:latin typeface="Goudy Old Style" panose="02020502050305020303"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2</m:t>
                            </m:r>
                          </m:sub>
                        </m:sSub>
                        <m:r>
                          <a:rPr lang="en-US" sz="3600" i="1" spc="-25" dirty="0" smtClean="0">
                            <a:solidFill>
                              <a:schemeClr val="tx1"/>
                            </a:solidFill>
                            <a:latin typeface="Cambria Math" panose="02040503050406030204" pitchFamily="18" charset="0"/>
                            <a:ea typeface="Cambria Math" panose="02040503050406030204" pitchFamily="18" charset="0"/>
                          </a:rPr>
                          <m:t> </m:t>
                        </m:r>
                      </m:e>
                    </m:d>
                  </m:oMath>
                </a14:m>
                <a:endParaRPr lang="en-US" sz="3600" spc="-25" dirty="0">
                  <a:solidFill>
                    <a:srgbClr val="000000"/>
                  </a:solidFill>
                  <a:latin typeface="Goudy Old Style" panose="02020502050305020303" pitchFamily="18" charset="0"/>
                </a:endParaRPr>
              </a:p>
              <a:p>
                <a:pPr lvl="1">
                  <a:lnSpc>
                    <a:spcPts val="3616"/>
                  </a:lnSpc>
                  <a:spcBef>
                    <a:spcPct val="0"/>
                  </a:spcBef>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14:m>
                  <m:oMath xmlns:m="http://schemas.openxmlformats.org/officeDocument/2006/math">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r>
                          <m:rPr>
                            <m:nor/>
                          </m:rPr>
                          <a:rPr lang="en-US" sz="3600" spc="-25" dirty="0">
                            <a:solidFill>
                              <a:schemeClr val="tx1"/>
                            </a:solidFill>
                            <a:latin typeface="Goudy Old Style" panose="02020502050305020303"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2</m:t>
                            </m:r>
                          </m:sub>
                        </m:sSub>
                        <m:r>
                          <a:rPr lang="en-US" sz="3600" i="1" spc="-25" dirty="0" smtClean="0">
                            <a:solidFill>
                              <a:schemeClr val="tx1"/>
                            </a:solidFill>
                            <a:latin typeface="Cambria Math" panose="02040503050406030204" pitchFamily="18" charset="0"/>
                            <a:ea typeface="Cambria Math" panose="02040503050406030204" pitchFamily="18" charset="0"/>
                          </a:rPr>
                          <m:t> </m:t>
                        </m:r>
                      </m:e>
                    </m:d>
                  </m:oMath>
                </a14:m>
                <a:endParaRPr lang="en-US" sz="3600" spc="-25" dirty="0">
                  <a:solidFill>
                    <a:schemeClr val="tx1"/>
                  </a:solidFill>
                  <a:latin typeface="Goudy Old Style" panose="02020502050305020303" pitchFamily="18" charset="0"/>
                  <a:ea typeface="Cambria Math" panose="02040503050406030204" pitchFamily="18" charset="0"/>
                </a:endParaRPr>
              </a:p>
              <a:p>
                <a:pPr marL="1028700" lvl="1" indent="-571500">
                  <a:lnSpc>
                    <a:spcPts val="3616"/>
                  </a:lnSpc>
                  <a:spcBef>
                    <a:spcPct val="0"/>
                  </a:spcBef>
                  <a:buFont typeface="Arial" panose="020B0604020202020204" pitchFamily="34" charset="0"/>
                  <a:buChar char="•"/>
                </a:pPr>
                <a:endParaRPr lang="en-US" sz="3600" spc="-25" dirty="0">
                  <a:solidFill>
                    <a:srgbClr val="000000"/>
                  </a:solidFill>
                  <a:latin typeface="Goudy Old Style" panose="02020502050305020303" pitchFamily="18" charset="0"/>
                </a:endParaRPr>
              </a:p>
              <a:p>
                <a:pPr lvl="1">
                  <a:lnSpc>
                    <a:spcPts val="3616"/>
                  </a:lnSpc>
                  <a:spcBef>
                    <a:spcPct val="0"/>
                  </a:spcBef>
                </a:pPr>
                <a:r>
                  <a:rPr lang="en-US" sz="3600" spc="-25" dirty="0">
                    <a:solidFill>
                      <a:srgbClr val="000000"/>
                    </a:solidFill>
                    <a:latin typeface="Goudy Old Style" panose="02020502050305020303" pitchFamily="18" charset="0"/>
                  </a:rPr>
                  <a:t>     </a:t>
                </a:r>
                <a14:m>
                  <m:oMath xmlns:m="http://schemas.openxmlformats.org/officeDocument/2006/math">
                    <m:r>
                      <a:rPr lang="en-US" sz="3600" b="0" i="1" spc="-25" smtClean="0">
                        <a:solidFill>
                          <a:srgbClr val="000000"/>
                        </a:solidFill>
                        <a:latin typeface="Cambria Math" panose="02040503050406030204" pitchFamily="18" charset="0"/>
                      </a:rPr>
                      <m:t>=</m:t>
                    </m:r>
                    <m:r>
                      <a:rPr lang="en-US" sz="3600" b="0" i="1" spc="-25" smtClean="0">
                        <a:solidFill>
                          <a:srgbClr val="FF0000"/>
                        </a:solidFill>
                        <a:latin typeface="Cambria Math" panose="02040503050406030204" pitchFamily="18" charset="0"/>
                      </a:rPr>
                      <m:t>𝑝</m:t>
                    </m:r>
                    <m:d>
                      <m:dPr>
                        <m:ctrlPr>
                          <a:rPr lang="en-US" sz="3600" b="0" i="1" spc="-25" smtClean="0">
                            <a:solidFill>
                              <a:srgbClr val="FF0000"/>
                            </a:solidFill>
                            <a:latin typeface="Cambria Math" panose="02040503050406030204" pitchFamily="18" charset="0"/>
                          </a:rPr>
                        </m:ctrlPr>
                      </m:dPr>
                      <m:e>
                        <m:sSub>
                          <m:sSubPr>
                            <m:ctrlPr>
                              <a:rPr lang="en-US" sz="3600" i="1" spc="-25" dirty="0">
                                <a:solidFill>
                                  <a:srgbClr val="FF0000"/>
                                </a:solidFill>
                                <a:latin typeface="Cambria Math" panose="02040503050406030204" pitchFamily="18" charset="0"/>
                                <a:ea typeface="Cambria Math" panose="02040503050406030204" pitchFamily="18" charset="0"/>
                              </a:rPr>
                            </m:ctrlPr>
                          </m:sSubPr>
                          <m:e>
                            <m:r>
                              <a:rPr lang="en-US" sz="3600" i="1" spc="-25" dirty="0">
                                <a:solidFill>
                                  <a:srgbClr val="FF0000"/>
                                </a:solidFill>
                                <a:latin typeface="Cambria Math" panose="02040503050406030204" pitchFamily="18" charset="0"/>
                                <a:ea typeface="Cambria Math" panose="02040503050406030204" pitchFamily="18" charset="0"/>
                              </a:rPr>
                              <m:t>𝑥</m:t>
                            </m:r>
                          </m:e>
                          <m:sub>
                            <m:r>
                              <a:rPr lang="en-US" sz="3600" b="0" i="1" spc="-25" dirty="0" smtClean="0">
                                <a:solidFill>
                                  <a:srgbClr val="FF0000"/>
                                </a:solidFill>
                                <a:latin typeface="Cambria Math" panose="02040503050406030204" pitchFamily="18" charset="0"/>
                                <a:ea typeface="Cambria Math" panose="02040503050406030204" pitchFamily="18" charset="0"/>
                              </a:rPr>
                              <m:t>2</m:t>
                            </m:r>
                          </m:sub>
                        </m:sSub>
                        <m:r>
                          <a:rPr lang="en-US" sz="3600" i="1" spc="-25" dirty="0">
                            <a:solidFill>
                              <a:srgbClr val="FF0000"/>
                            </a:solidFill>
                            <a:latin typeface="Cambria Math" panose="02040503050406030204" pitchFamily="18" charset="0"/>
                            <a:ea typeface="Cambria Math" panose="02040503050406030204" pitchFamily="18" charset="0"/>
                          </a:rPr>
                          <m:t>|</m:t>
                        </m:r>
                        <m:sSub>
                          <m:sSubPr>
                            <m:ctrlPr>
                              <a:rPr lang="en-US" sz="3600" i="1" spc="-25">
                                <a:solidFill>
                                  <a:srgbClr val="FF0000"/>
                                </a:solidFill>
                                <a:latin typeface="Cambria Math" panose="02040503050406030204" pitchFamily="18" charset="0"/>
                              </a:rPr>
                            </m:ctrlPr>
                          </m:sSubPr>
                          <m:e>
                            <m:r>
                              <a:rPr lang="en-US" sz="3600" i="1" spc="-25">
                                <a:solidFill>
                                  <a:srgbClr val="FF0000"/>
                                </a:solidFill>
                                <a:latin typeface="Cambria Math" panose="02040503050406030204" pitchFamily="18" charset="0"/>
                              </a:rPr>
                              <m:t>𝑥</m:t>
                            </m:r>
                          </m:e>
                          <m:sub>
                            <m:r>
                              <a:rPr lang="en-US" sz="3600" i="1" spc="-25">
                                <a:solidFill>
                                  <a:srgbClr val="FF0000"/>
                                </a:solidFill>
                                <a:latin typeface="Cambria Math" panose="02040503050406030204" pitchFamily="18" charset="0"/>
                              </a:rPr>
                              <m:t>1</m:t>
                            </m:r>
                          </m:sub>
                        </m:sSub>
                      </m:e>
                    </m:d>
                    <m:r>
                      <a:rPr lang="en-US" sz="3600" b="0" i="1" spc="-25" smtClean="0">
                        <a:solidFill>
                          <a:srgbClr val="000000"/>
                        </a:solidFill>
                        <a:latin typeface="Cambria Math" panose="02040503050406030204" pitchFamily="18" charset="0"/>
                      </a:rPr>
                      <m:t>𝑝</m:t>
                    </m:r>
                    <m:d>
                      <m:dPr>
                        <m:ctrlPr>
                          <a:rPr lang="en-US" sz="3600" b="0" i="1" spc="-25" smtClean="0">
                            <a:solidFill>
                              <a:srgbClr val="000000"/>
                            </a:solidFill>
                            <a:latin typeface="Cambria Math" panose="02040503050406030204" pitchFamily="18" charset="0"/>
                          </a:rPr>
                        </m:ctrlPr>
                      </m:dPr>
                      <m:e>
                        <m:sSub>
                          <m:sSubPr>
                            <m:ctrlPr>
                              <a:rPr lang="en-US" sz="3600" i="1" spc="-25">
                                <a:latin typeface="Cambria Math" panose="02040503050406030204" pitchFamily="18" charset="0"/>
                              </a:rPr>
                            </m:ctrlPr>
                          </m:sSubPr>
                          <m:e>
                            <m:r>
                              <a:rPr lang="en-US" sz="3600" i="1" spc="-25">
                                <a:latin typeface="Cambria Math" panose="02040503050406030204" pitchFamily="18" charset="0"/>
                              </a:rPr>
                              <m:t>𝑥</m:t>
                            </m:r>
                          </m:e>
                          <m:sub>
                            <m:r>
                              <a:rPr lang="en-US" sz="3600" i="1" spc="-25">
                                <a:latin typeface="Cambria Math" panose="02040503050406030204" pitchFamily="18" charset="0"/>
                              </a:rPr>
                              <m:t>1</m:t>
                            </m:r>
                          </m:sub>
                        </m:sSub>
                      </m:e>
                    </m:d>
                  </m:oMath>
                </a14:m>
                <a:endParaRPr lang="en-US" sz="3600" spc="-25" dirty="0">
                  <a:solidFill>
                    <a:srgbClr val="000000"/>
                  </a:solidFill>
                  <a:latin typeface="Goudy Old Style" panose="02020502050305020303" pitchFamily="18" charset="0"/>
                </a:endParaRPr>
              </a:p>
              <a:p>
                <a:pPr lvl="1">
                  <a:lnSpc>
                    <a:spcPts val="3616"/>
                  </a:lnSpc>
                  <a:spcBef>
                    <a:spcPct val="0"/>
                  </a:spcBef>
                </a:pPr>
                <a:endParaRPr lang="en-US" sz="3600" spc="-25" dirty="0">
                  <a:solidFill>
                    <a:srgbClr val="000000"/>
                  </a:solidFill>
                  <a:latin typeface="Goudy Old Style" panose="02020502050305020303" pitchFamily="18" charset="0"/>
                </a:endParaRPr>
              </a:p>
            </p:txBody>
          </p:sp>
        </mc:Choice>
        <mc:Fallback xmlns="">
          <p:sp>
            <p:nvSpPr>
              <p:cNvPr id="8" name="TextBox 8">
                <a:extLst>
                  <a:ext uri="{FF2B5EF4-FFF2-40B4-BE49-F238E27FC236}">
                    <a16:creationId xmlns:a16="http://schemas.microsoft.com/office/drawing/2014/main" id="{CFF0E615-452A-4B09-8C7C-61297FFE9074}"/>
                  </a:ext>
                </a:extLst>
              </p:cNvPr>
              <p:cNvSpPr txBox="1">
                <a:spLocks noRot="1" noChangeAspect="1" noMove="1" noResize="1" noEditPoints="1" noAdjustHandles="1" noChangeArrowheads="1" noChangeShapeType="1" noTextEdit="1"/>
              </p:cNvSpPr>
              <p:nvPr/>
            </p:nvSpPr>
            <p:spPr>
              <a:xfrm>
                <a:off x="8610600" y="1559576"/>
                <a:ext cx="9390186" cy="8312788"/>
              </a:xfrm>
              <a:prstGeom prst="rect">
                <a:avLst/>
              </a:prstGeom>
              <a:blipFill>
                <a:blip r:embed="rId3"/>
                <a:stretch>
                  <a:fillRect l="-2727" t="-2788"/>
                </a:stretch>
              </a:blipFill>
            </p:spPr>
            <p:txBody>
              <a:bodyPr/>
              <a:lstStyle/>
              <a:p>
                <a:r>
                  <a:rPr lang="en-US">
                    <a:noFill/>
                  </a:rPr>
                  <a:t> </a:t>
                </a:r>
              </a:p>
            </p:txBody>
          </p:sp>
        </mc:Fallback>
      </mc:AlternateContent>
      <p:sp>
        <p:nvSpPr>
          <p:cNvPr id="20" name="Oval 19">
            <a:extLst>
              <a:ext uri="{FF2B5EF4-FFF2-40B4-BE49-F238E27FC236}">
                <a16:creationId xmlns:a16="http://schemas.microsoft.com/office/drawing/2014/main" id="{E447C7CC-8CEA-46AA-B653-9F2CB2F06E61}"/>
              </a:ext>
            </a:extLst>
          </p:cNvPr>
          <p:cNvSpPr/>
          <p:nvPr/>
        </p:nvSpPr>
        <p:spPr>
          <a:xfrm>
            <a:off x="529134" y="616186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4DA116F-6DC1-4BFF-B428-4BD5FE5ECC81}"/>
                  </a:ext>
                </a:extLst>
              </p:cNvPr>
              <p:cNvSpPr txBox="1"/>
              <p:nvPr/>
            </p:nvSpPr>
            <p:spPr>
              <a:xfrm>
                <a:off x="627026" y="6285063"/>
                <a:ext cx="73366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21" name="TextBox 20">
                <a:extLst>
                  <a:ext uri="{FF2B5EF4-FFF2-40B4-BE49-F238E27FC236}">
                    <a16:creationId xmlns:a16="http://schemas.microsoft.com/office/drawing/2014/main" id="{24DA116F-6DC1-4BFF-B428-4BD5FE5ECC81}"/>
                  </a:ext>
                </a:extLst>
              </p:cNvPr>
              <p:cNvSpPr txBox="1">
                <a:spLocks noRot="1" noChangeAspect="1" noMove="1" noResize="1" noEditPoints="1" noAdjustHandles="1" noChangeArrowheads="1" noChangeShapeType="1" noTextEdit="1"/>
              </p:cNvSpPr>
              <p:nvPr/>
            </p:nvSpPr>
            <p:spPr>
              <a:xfrm>
                <a:off x="627026" y="6285063"/>
                <a:ext cx="733662" cy="646331"/>
              </a:xfrm>
              <a:prstGeom prst="rect">
                <a:avLst/>
              </a:prstGeom>
              <a:blipFill>
                <a:blip r:embed="rId4"/>
                <a:stretch>
                  <a:fillRect/>
                </a:stretch>
              </a:blipFill>
              <a:ln>
                <a:noFill/>
              </a:ln>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A54BEE41-38FB-4384-BF81-4B453819D5FE}"/>
              </a:ext>
            </a:extLst>
          </p:cNvPr>
          <p:cNvCxnSpPr>
            <a:cxnSpLocks/>
          </p:cNvCxnSpPr>
          <p:nvPr/>
        </p:nvCxnSpPr>
        <p:spPr>
          <a:xfrm>
            <a:off x="1443534" y="6589863"/>
            <a:ext cx="1143000" cy="0"/>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1271306-E4D4-405B-8977-7A22539E9F77}"/>
              </a:ext>
            </a:extLst>
          </p:cNvPr>
          <p:cNvSpPr/>
          <p:nvPr/>
        </p:nvSpPr>
        <p:spPr>
          <a:xfrm>
            <a:off x="2586534" y="61435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D16E4AB-A47D-4215-8838-89DFC5C74ED6}"/>
                  </a:ext>
                </a:extLst>
              </p:cNvPr>
              <p:cNvSpPr txBox="1"/>
              <p:nvPr/>
            </p:nvSpPr>
            <p:spPr>
              <a:xfrm>
                <a:off x="2684426" y="6266697"/>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29" name="TextBox 28">
                <a:extLst>
                  <a:ext uri="{FF2B5EF4-FFF2-40B4-BE49-F238E27FC236}">
                    <a16:creationId xmlns:a16="http://schemas.microsoft.com/office/drawing/2014/main" id="{4D16E4AB-A47D-4215-8838-89DFC5C74ED6}"/>
                  </a:ext>
                </a:extLst>
              </p:cNvPr>
              <p:cNvSpPr txBox="1">
                <a:spLocks noRot="1" noChangeAspect="1" noMove="1" noResize="1" noEditPoints="1" noAdjustHandles="1" noChangeArrowheads="1" noChangeShapeType="1" noTextEdit="1"/>
              </p:cNvSpPr>
              <p:nvPr/>
            </p:nvSpPr>
            <p:spPr>
              <a:xfrm>
                <a:off x="2684426" y="6266697"/>
                <a:ext cx="744371" cy="646331"/>
              </a:xfrm>
              <a:prstGeom prst="rect">
                <a:avLst/>
              </a:prstGeom>
              <a:blipFill>
                <a:blip r:embed="rId5"/>
                <a:stretch>
                  <a:fillRect/>
                </a:stretch>
              </a:blipFill>
              <a:ln>
                <a:noFill/>
              </a:ln>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D3D2773F-F4E2-4B09-94E5-BB1042C1C1EC}"/>
              </a:ext>
            </a:extLst>
          </p:cNvPr>
          <p:cNvCxnSpPr>
            <a:cxnSpLocks/>
          </p:cNvCxnSpPr>
          <p:nvPr/>
        </p:nvCxnSpPr>
        <p:spPr>
          <a:xfrm>
            <a:off x="3500934" y="6571497"/>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0153721C-50F6-4ED9-8C60-77BB86215045}"/>
              </a:ext>
            </a:extLst>
          </p:cNvPr>
          <p:cNvSpPr/>
          <p:nvPr/>
        </p:nvSpPr>
        <p:spPr>
          <a:xfrm>
            <a:off x="4639540" y="61435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170FF81-094F-4F8B-A2A9-CFD63D84BC77}"/>
                  </a:ext>
                </a:extLst>
              </p:cNvPr>
              <p:cNvSpPr txBox="1"/>
              <p:nvPr/>
            </p:nvSpPr>
            <p:spPr>
              <a:xfrm>
                <a:off x="4737432" y="6266697"/>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32" name="TextBox 31">
                <a:extLst>
                  <a:ext uri="{FF2B5EF4-FFF2-40B4-BE49-F238E27FC236}">
                    <a16:creationId xmlns:a16="http://schemas.microsoft.com/office/drawing/2014/main" id="{3170FF81-094F-4F8B-A2A9-CFD63D84BC77}"/>
                  </a:ext>
                </a:extLst>
              </p:cNvPr>
              <p:cNvSpPr txBox="1">
                <a:spLocks noRot="1" noChangeAspect="1" noMove="1" noResize="1" noEditPoints="1" noAdjustHandles="1" noChangeArrowheads="1" noChangeShapeType="1" noTextEdit="1"/>
              </p:cNvSpPr>
              <p:nvPr/>
            </p:nvSpPr>
            <p:spPr>
              <a:xfrm>
                <a:off x="4737432" y="6266697"/>
                <a:ext cx="744371" cy="646331"/>
              </a:xfrm>
              <a:prstGeom prst="rect">
                <a:avLst/>
              </a:prstGeom>
              <a:blipFill>
                <a:blip r:embed="rId6"/>
                <a:stretch>
                  <a:fillRect/>
                </a:stretch>
              </a:blipFill>
              <a:ln>
                <a:noFill/>
              </a:ln>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F4FC0A95-C10B-4232-9DBC-A14560DFACC3}"/>
              </a:ext>
            </a:extLst>
          </p:cNvPr>
          <p:cNvCxnSpPr>
            <a:cxnSpLocks/>
          </p:cNvCxnSpPr>
          <p:nvPr/>
        </p:nvCxnSpPr>
        <p:spPr>
          <a:xfrm>
            <a:off x="5553940" y="6571497"/>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469C199A-BF52-4EB1-88DA-F2F459845B43}"/>
              </a:ext>
            </a:extLst>
          </p:cNvPr>
          <p:cNvSpPr/>
          <p:nvPr/>
        </p:nvSpPr>
        <p:spPr>
          <a:xfrm>
            <a:off x="6696940" y="61251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826303F-80EA-4A55-9704-A7C739F122F2}"/>
                  </a:ext>
                </a:extLst>
              </p:cNvPr>
              <p:cNvSpPr txBox="1"/>
              <p:nvPr/>
            </p:nvSpPr>
            <p:spPr>
              <a:xfrm>
                <a:off x="6794832" y="62483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35" name="TextBox 34">
                <a:extLst>
                  <a:ext uri="{FF2B5EF4-FFF2-40B4-BE49-F238E27FC236}">
                    <a16:creationId xmlns:a16="http://schemas.microsoft.com/office/drawing/2014/main" id="{E826303F-80EA-4A55-9704-A7C739F122F2}"/>
                  </a:ext>
                </a:extLst>
              </p:cNvPr>
              <p:cNvSpPr txBox="1">
                <a:spLocks noRot="1" noChangeAspect="1" noMove="1" noResize="1" noEditPoints="1" noAdjustHandles="1" noChangeArrowheads="1" noChangeShapeType="1" noTextEdit="1"/>
              </p:cNvSpPr>
              <p:nvPr/>
            </p:nvSpPr>
            <p:spPr>
              <a:xfrm>
                <a:off x="6794832" y="6248331"/>
                <a:ext cx="744371" cy="646331"/>
              </a:xfrm>
              <a:prstGeom prst="rect">
                <a:avLst/>
              </a:prstGeom>
              <a:blipFill>
                <a:blip r:embed="rId7"/>
                <a:stretch>
                  <a:fillRect/>
                </a:stretch>
              </a:blipFill>
              <a:ln>
                <a:noFill/>
              </a:ln>
            </p:spPr>
            <p:txBody>
              <a:bodyPr/>
              <a:lstStyle/>
              <a:p>
                <a:r>
                  <a:rPr lang="en-US">
                    <a:noFill/>
                  </a:rPr>
                  <a:t> </a:t>
                </a:r>
              </a:p>
            </p:txBody>
          </p:sp>
        </mc:Fallback>
      </mc:AlternateContent>
      <p:sp>
        <p:nvSpPr>
          <p:cNvPr id="36" name="Freeform: Shape 35">
            <a:extLst>
              <a:ext uri="{FF2B5EF4-FFF2-40B4-BE49-F238E27FC236}">
                <a16:creationId xmlns:a16="http://schemas.microsoft.com/office/drawing/2014/main" id="{B07740FB-F43A-416C-9B47-4A3CED8B944B}"/>
              </a:ext>
            </a:extLst>
          </p:cNvPr>
          <p:cNvSpPr/>
          <p:nvPr/>
        </p:nvSpPr>
        <p:spPr>
          <a:xfrm>
            <a:off x="929640" y="7063671"/>
            <a:ext cx="4069080" cy="518336"/>
          </a:xfrm>
          <a:custGeom>
            <a:avLst/>
            <a:gdLst>
              <a:gd name="connsiteX0" fmla="*/ 0 w 4069080"/>
              <a:gd name="connsiteY0" fmla="*/ 45720 h 518336"/>
              <a:gd name="connsiteX1" fmla="*/ 1965960 w 4069080"/>
              <a:gd name="connsiteY1" fmla="*/ 518160 h 518336"/>
              <a:gd name="connsiteX2" fmla="*/ 4069080 w 4069080"/>
              <a:gd name="connsiteY2" fmla="*/ 0 h 518336"/>
            </a:gdLst>
            <a:ahLst/>
            <a:cxnLst>
              <a:cxn ang="0">
                <a:pos x="connsiteX0" y="connsiteY0"/>
              </a:cxn>
              <a:cxn ang="0">
                <a:pos x="connsiteX1" y="connsiteY1"/>
              </a:cxn>
              <a:cxn ang="0">
                <a:pos x="connsiteX2" y="connsiteY2"/>
              </a:cxn>
            </a:cxnLst>
            <a:rect l="l" t="t" r="r" b="b"/>
            <a:pathLst>
              <a:path w="4069080" h="518336">
                <a:moveTo>
                  <a:pt x="0" y="45720"/>
                </a:moveTo>
                <a:cubicBezTo>
                  <a:pt x="643890" y="285750"/>
                  <a:pt x="1287780" y="525780"/>
                  <a:pt x="1965960" y="518160"/>
                </a:cubicBezTo>
                <a:cubicBezTo>
                  <a:pt x="2644140" y="510540"/>
                  <a:pt x="3356610" y="255270"/>
                  <a:pt x="4069080"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reeform: Shape 36">
            <a:extLst>
              <a:ext uri="{FF2B5EF4-FFF2-40B4-BE49-F238E27FC236}">
                <a16:creationId xmlns:a16="http://schemas.microsoft.com/office/drawing/2014/main" id="{D917DB50-036D-45E3-A5F5-0142910705FE}"/>
              </a:ext>
            </a:extLst>
          </p:cNvPr>
          <p:cNvSpPr/>
          <p:nvPr/>
        </p:nvSpPr>
        <p:spPr>
          <a:xfrm>
            <a:off x="3079701" y="7055397"/>
            <a:ext cx="4069080" cy="518336"/>
          </a:xfrm>
          <a:custGeom>
            <a:avLst/>
            <a:gdLst>
              <a:gd name="connsiteX0" fmla="*/ 0 w 4069080"/>
              <a:gd name="connsiteY0" fmla="*/ 45720 h 518336"/>
              <a:gd name="connsiteX1" fmla="*/ 1965960 w 4069080"/>
              <a:gd name="connsiteY1" fmla="*/ 518160 h 518336"/>
              <a:gd name="connsiteX2" fmla="*/ 4069080 w 4069080"/>
              <a:gd name="connsiteY2" fmla="*/ 0 h 518336"/>
            </a:gdLst>
            <a:ahLst/>
            <a:cxnLst>
              <a:cxn ang="0">
                <a:pos x="connsiteX0" y="connsiteY0"/>
              </a:cxn>
              <a:cxn ang="0">
                <a:pos x="connsiteX1" y="connsiteY1"/>
              </a:cxn>
              <a:cxn ang="0">
                <a:pos x="connsiteX2" y="connsiteY2"/>
              </a:cxn>
            </a:cxnLst>
            <a:rect l="l" t="t" r="r" b="b"/>
            <a:pathLst>
              <a:path w="4069080" h="518336">
                <a:moveTo>
                  <a:pt x="0" y="45720"/>
                </a:moveTo>
                <a:cubicBezTo>
                  <a:pt x="643890" y="285750"/>
                  <a:pt x="1287780" y="525780"/>
                  <a:pt x="1965960" y="518160"/>
                </a:cubicBezTo>
                <a:cubicBezTo>
                  <a:pt x="2644140" y="510540"/>
                  <a:pt x="3356610" y="255270"/>
                  <a:pt x="4069080"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8" name="Freeform: Shape 37">
            <a:extLst>
              <a:ext uri="{FF2B5EF4-FFF2-40B4-BE49-F238E27FC236}">
                <a16:creationId xmlns:a16="http://schemas.microsoft.com/office/drawing/2014/main" id="{CE94336B-DDD4-4A87-BE96-EBD9BDB99767}"/>
              </a:ext>
            </a:extLst>
          </p:cNvPr>
          <p:cNvSpPr/>
          <p:nvPr/>
        </p:nvSpPr>
        <p:spPr>
          <a:xfrm>
            <a:off x="883920" y="7063671"/>
            <a:ext cx="6370320" cy="1280229"/>
          </a:xfrm>
          <a:custGeom>
            <a:avLst/>
            <a:gdLst>
              <a:gd name="connsiteX0" fmla="*/ 0 w 6370320"/>
              <a:gd name="connsiteY0" fmla="*/ 45720 h 1280229"/>
              <a:gd name="connsiteX1" fmla="*/ 2484120 w 6370320"/>
              <a:gd name="connsiteY1" fmla="*/ 1280160 h 1280229"/>
              <a:gd name="connsiteX2" fmla="*/ 6370320 w 6370320"/>
              <a:gd name="connsiteY2" fmla="*/ 0 h 1280229"/>
            </a:gdLst>
            <a:ahLst/>
            <a:cxnLst>
              <a:cxn ang="0">
                <a:pos x="connsiteX0" y="connsiteY0"/>
              </a:cxn>
              <a:cxn ang="0">
                <a:pos x="connsiteX1" y="connsiteY1"/>
              </a:cxn>
              <a:cxn ang="0">
                <a:pos x="connsiteX2" y="connsiteY2"/>
              </a:cxn>
            </a:cxnLst>
            <a:rect l="l" t="t" r="r" b="b"/>
            <a:pathLst>
              <a:path w="6370320" h="1280229">
                <a:moveTo>
                  <a:pt x="0" y="45720"/>
                </a:moveTo>
                <a:cubicBezTo>
                  <a:pt x="711200" y="666750"/>
                  <a:pt x="1422400" y="1287780"/>
                  <a:pt x="2484120" y="1280160"/>
                </a:cubicBezTo>
                <a:cubicBezTo>
                  <a:pt x="3545840" y="1272540"/>
                  <a:pt x="4958080" y="636270"/>
                  <a:pt x="6370320"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9" name="TextBox 38">
            <a:extLst>
              <a:ext uri="{FF2B5EF4-FFF2-40B4-BE49-F238E27FC236}">
                <a16:creationId xmlns:a16="http://schemas.microsoft.com/office/drawing/2014/main" id="{58DA7FED-9F94-48EC-BCAD-D7E9BEF469B2}"/>
              </a:ext>
            </a:extLst>
          </p:cNvPr>
          <p:cNvSpPr txBox="1"/>
          <p:nvPr/>
        </p:nvSpPr>
        <p:spPr>
          <a:xfrm>
            <a:off x="327850" y="1964747"/>
            <a:ext cx="7825550" cy="2923877"/>
          </a:xfrm>
          <a:prstGeom prst="rect">
            <a:avLst/>
          </a:prstGeom>
          <a:noFill/>
        </p:spPr>
        <p:txBody>
          <a:bodyPr wrap="square" rtlCol="0">
            <a:spAutoFit/>
          </a:bodyPr>
          <a:lstStyle/>
          <a:p>
            <a:r>
              <a:rPr lang="en-US" sz="4000" dirty="0">
                <a:latin typeface="Goudy Old Style" panose="02020502050305020303" pitchFamily="18" charset="0"/>
              </a:rPr>
              <a:t>Probabilistic Graphical Model (PGM)</a:t>
            </a:r>
          </a:p>
          <a:p>
            <a:pPr marL="571500" indent="-571500">
              <a:buFont typeface="Wingdings" panose="05000000000000000000" pitchFamily="2" charset="2"/>
              <a:buChar char="Ø"/>
            </a:pPr>
            <a:r>
              <a:rPr lang="en-US" sz="3600" dirty="0">
                <a:latin typeface="Goudy Old Style" panose="02020502050305020303" pitchFamily="18" charset="0"/>
              </a:rPr>
              <a:t>PGMs are </a:t>
            </a:r>
            <a:r>
              <a:rPr lang="en-US" sz="3600" dirty="0">
                <a:solidFill>
                  <a:srgbClr val="0070C0"/>
                </a:solidFill>
                <a:latin typeface="Goudy Old Style" panose="02020502050305020303" pitchFamily="18" charset="0"/>
              </a:rPr>
              <a:t>graphical representation </a:t>
            </a:r>
            <a:r>
              <a:rPr lang="en-US" sz="3600" dirty="0">
                <a:latin typeface="Goudy Old Style" panose="02020502050305020303" pitchFamily="18" charset="0"/>
              </a:rPr>
              <a:t>of the </a:t>
            </a:r>
            <a:r>
              <a:rPr lang="en-US" sz="3600" dirty="0">
                <a:solidFill>
                  <a:srgbClr val="0070C0"/>
                </a:solidFill>
                <a:latin typeface="Goudy Old Style" panose="02020502050305020303" pitchFamily="18" charset="0"/>
              </a:rPr>
              <a:t>conditional distribution</a:t>
            </a:r>
            <a:r>
              <a:rPr lang="en-US" sz="3600" dirty="0">
                <a:latin typeface="Goudy Old Style" panose="02020502050305020303" pitchFamily="18" charset="0"/>
              </a:rPr>
              <a:t> function.</a:t>
            </a:r>
          </a:p>
          <a:p>
            <a:pPr marL="571500" indent="-571500">
              <a:buFont typeface="Wingdings" panose="05000000000000000000" pitchFamily="2" charset="2"/>
              <a:buChar char="Ø"/>
            </a:pPr>
            <a:r>
              <a:rPr lang="en-US" sz="3600" dirty="0">
                <a:latin typeface="Goudy Old Style" panose="02020502050305020303" pitchFamily="18" charset="0"/>
              </a:rPr>
              <a:t>The </a:t>
            </a:r>
            <a:r>
              <a:rPr lang="en-US" sz="3600" dirty="0">
                <a:solidFill>
                  <a:srgbClr val="0070C0"/>
                </a:solidFill>
                <a:latin typeface="Goudy Old Style" panose="02020502050305020303" pitchFamily="18" charset="0"/>
              </a:rPr>
              <a:t>arrows</a:t>
            </a:r>
            <a:r>
              <a:rPr lang="en-US" sz="3600" dirty="0">
                <a:latin typeface="Goudy Old Style" panose="02020502050305020303" pitchFamily="18" charset="0"/>
              </a:rPr>
              <a:t> in the PGM represents the conditional distribution.</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5FF4E3D-56B4-4EEB-ADAD-552AD98F587B}"/>
                  </a:ext>
                </a:extLst>
              </p:cNvPr>
              <p:cNvSpPr txBox="1"/>
              <p:nvPr/>
            </p:nvSpPr>
            <p:spPr>
              <a:xfrm>
                <a:off x="80906" y="8648700"/>
                <a:ext cx="8720194" cy="1200329"/>
              </a:xfrm>
              <a:prstGeom prst="rect">
                <a:avLst/>
              </a:prstGeom>
              <a:noFill/>
            </p:spPr>
            <p:txBody>
              <a:bodyPr wrap="square" rtlCol="0">
                <a:spAutoFit/>
              </a:bodyPr>
              <a:lstStyle/>
              <a:p>
                <a:r>
                  <a:rPr lang="en-US" sz="3600" dirty="0">
                    <a:latin typeface="Goudy Old Style" panose="02020502050305020303" pitchFamily="18" charset="0"/>
                  </a:rPr>
                  <a:t>The </a:t>
                </a:r>
                <a:r>
                  <a:rPr lang="en-US" sz="3600" dirty="0">
                    <a:solidFill>
                      <a:srgbClr val="FF0000"/>
                    </a:solidFill>
                    <a:latin typeface="Goudy Old Style" panose="02020502050305020303" pitchFamily="18" charset="0"/>
                  </a:rPr>
                  <a:t>red arrow </a:t>
                </a:r>
                <a:r>
                  <a:rPr lang="en-US" sz="3600" dirty="0">
                    <a:latin typeface="Goudy Old Style" panose="02020502050305020303" pitchFamily="18" charset="0"/>
                  </a:rPr>
                  <a:t>shows that </a:t>
                </a:r>
                <a14:m>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2</m:t>
                        </m:r>
                      </m:sub>
                    </m:sSub>
                  </m:oMath>
                </a14:m>
                <a:r>
                  <a:rPr lang="en-US" sz="3600" dirty="0">
                    <a:latin typeface="Goudy Old Style" panose="02020502050305020303" pitchFamily="18" charset="0"/>
                  </a:rPr>
                  <a:t> is conditionally dependent on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1</m:t>
                        </m:r>
                      </m:sub>
                    </m:sSub>
                  </m:oMath>
                </a14:m>
                <a:r>
                  <a:rPr lang="en-US" sz="3600" dirty="0">
                    <a:latin typeface="Goudy Old Style" panose="02020502050305020303" pitchFamily="18" charset="0"/>
                  </a:rPr>
                  <a:t>.</a:t>
                </a:r>
              </a:p>
            </p:txBody>
          </p:sp>
        </mc:Choice>
        <mc:Fallback xmlns="">
          <p:sp>
            <p:nvSpPr>
              <p:cNvPr id="40" name="TextBox 39">
                <a:extLst>
                  <a:ext uri="{FF2B5EF4-FFF2-40B4-BE49-F238E27FC236}">
                    <a16:creationId xmlns:a16="http://schemas.microsoft.com/office/drawing/2014/main" id="{C5FF4E3D-56B4-4EEB-ADAD-552AD98F587B}"/>
                  </a:ext>
                </a:extLst>
              </p:cNvPr>
              <p:cNvSpPr txBox="1">
                <a:spLocks noRot="1" noChangeAspect="1" noMove="1" noResize="1" noEditPoints="1" noAdjustHandles="1" noChangeArrowheads="1" noChangeShapeType="1" noTextEdit="1"/>
              </p:cNvSpPr>
              <p:nvPr/>
            </p:nvSpPr>
            <p:spPr>
              <a:xfrm>
                <a:off x="80906" y="8648700"/>
                <a:ext cx="8720194" cy="1200329"/>
              </a:xfrm>
              <a:prstGeom prst="rect">
                <a:avLst/>
              </a:prstGeom>
              <a:blipFill>
                <a:blip r:embed="rId8"/>
                <a:stretch>
                  <a:fillRect l="-2096" t="-8122" b="-18274"/>
                </a:stretch>
              </a:blipFill>
            </p:spPr>
            <p:txBody>
              <a:bodyPr/>
              <a:lstStyle/>
              <a:p>
                <a:r>
                  <a:rPr lang="en-US">
                    <a:noFill/>
                  </a:rPr>
                  <a:t> </a:t>
                </a:r>
              </a:p>
            </p:txBody>
          </p:sp>
        </mc:Fallback>
      </mc:AlternateContent>
      <p:sp>
        <p:nvSpPr>
          <p:cNvPr id="41" name="Rectangle: Rounded Corners 40">
            <a:extLst>
              <a:ext uri="{FF2B5EF4-FFF2-40B4-BE49-F238E27FC236}">
                <a16:creationId xmlns:a16="http://schemas.microsoft.com/office/drawing/2014/main" id="{7CA960B3-5B45-465C-A7F3-997D2A300D7C}"/>
              </a:ext>
            </a:extLst>
          </p:cNvPr>
          <p:cNvSpPr/>
          <p:nvPr/>
        </p:nvSpPr>
        <p:spPr>
          <a:xfrm>
            <a:off x="9979145" y="8727424"/>
            <a:ext cx="1908056" cy="760279"/>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4964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u="none" strike="noStrike" dirty="0">
                <a:solidFill>
                  <a:srgbClr val="000000"/>
                </a:solidFill>
                <a:latin typeface="Repo Bold Bold"/>
              </a:rPr>
              <a:t>Stochastic Process</a:t>
            </a:r>
          </a:p>
        </p:txBody>
      </p:sp>
      <p:sp>
        <p:nvSpPr>
          <p:cNvPr id="2" name="Oval 1">
            <a:extLst>
              <a:ext uri="{FF2B5EF4-FFF2-40B4-BE49-F238E27FC236}">
                <a16:creationId xmlns:a16="http://schemas.microsoft.com/office/drawing/2014/main" id="{D4A3BEB2-64BA-4948-9505-628DF04A3091}"/>
              </a:ext>
            </a:extLst>
          </p:cNvPr>
          <p:cNvSpPr/>
          <p:nvPr/>
        </p:nvSpPr>
        <p:spPr>
          <a:xfrm>
            <a:off x="529134" y="5057035"/>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DB62506-E716-4E64-A250-33D8DABBF239}"/>
                  </a:ext>
                </a:extLst>
              </p:cNvPr>
              <p:cNvSpPr txBox="1"/>
              <p:nvPr/>
            </p:nvSpPr>
            <p:spPr>
              <a:xfrm>
                <a:off x="627026" y="5180232"/>
                <a:ext cx="733662"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3" name="TextBox 2">
                <a:extLst>
                  <a:ext uri="{FF2B5EF4-FFF2-40B4-BE49-F238E27FC236}">
                    <a16:creationId xmlns:a16="http://schemas.microsoft.com/office/drawing/2014/main" id="{3DB62506-E716-4E64-A250-33D8DABBF239}"/>
                  </a:ext>
                </a:extLst>
              </p:cNvPr>
              <p:cNvSpPr txBox="1">
                <a:spLocks noRot="1" noChangeAspect="1" noMove="1" noResize="1" noEditPoints="1" noAdjustHandles="1" noChangeArrowheads="1" noChangeShapeType="1" noTextEdit="1"/>
              </p:cNvSpPr>
              <p:nvPr/>
            </p:nvSpPr>
            <p:spPr>
              <a:xfrm>
                <a:off x="627026" y="5180232"/>
                <a:ext cx="733662" cy="646331"/>
              </a:xfrm>
              <a:prstGeom prst="rect">
                <a:avLst/>
              </a:prstGeom>
              <a:blipFill>
                <a:blip r:embed="rId2"/>
                <a:stretch>
                  <a:fillRect/>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C3513A7F-B742-4825-A120-2A9CD19E6F7F}"/>
              </a:ext>
            </a:extLst>
          </p:cNvPr>
          <p:cNvCxnSpPr>
            <a:cxnSpLocks/>
          </p:cNvCxnSpPr>
          <p:nvPr/>
        </p:nvCxnSpPr>
        <p:spPr>
          <a:xfrm>
            <a:off x="1443534" y="5485032"/>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EE261CE-898E-4463-802A-5078730C37AF}"/>
              </a:ext>
            </a:extLst>
          </p:cNvPr>
          <p:cNvSpPr/>
          <p:nvPr/>
        </p:nvSpPr>
        <p:spPr>
          <a:xfrm>
            <a:off x="2586534" y="5038669"/>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561DC3C-F725-4D55-A808-6B7CC2DA6844}"/>
                  </a:ext>
                </a:extLst>
              </p:cNvPr>
              <p:cNvSpPr txBox="1"/>
              <p:nvPr/>
            </p:nvSpPr>
            <p:spPr>
              <a:xfrm>
                <a:off x="2684426" y="5161866"/>
                <a:ext cx="74437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35" name="TextBox 34">
                <a:extLst>
                  <a:ext uri="{FF2B5EF4-FFF2-40B4-BE49-F238E27FC236}">
                    <a16:creationId xmlns:a16="http://schemas.microsoft.com/office/drawing/2014/main" id="{3561DC3C-F725-4D55-A808-6B7CC2DA6844}"/>
                  </a:ext>
                </a:extLst>
              </p:cNvPr>
              <p:cNvSpPr txBox="1">
                <a:spLocks noRot="1" noChangeAspect="1" noMove="1" noResize="1" noEditPoints="1" noAdjustHandles="1" noChangeArrowheads="1" noChangeShapeType="1" noTextEdit="1"/>
              </p:cNvSpPr>
              <p:nvPr/>
            </p:nvSpPr>
            <p:spPr>
              <a:xfrm>
                <a:off x="2684426" y="5161866"/>
                <a:ext cx="744371" cy="646331"/>
              </a:xfrm>
              <a:prstGeom prst="rect">
                <a:avLst/>
              </a:prstGeom>
              <a:blipFill>
                <a:blip r:embed="rId3"/>
                <a:stretch>
                  <a:fillRect/>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1CD9059A-C386-4912-B9C6-601DC9C875B2}"/>
              </a:ext>
            </a:extLst>
          </p:cNvPr>
          <p:cNvCxnSpPr>
            <a:cxnSpLocks/>
          </p:cNvCxnSpPr>
          <p:nvPr/>
        </p:nvCxnSpPr>
        <p:spPr>
          <a:xfrm>
            <a:off x="3500934" y="5466666"/>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E913538-9C29-4A5D-9337-2D5EC83D22CF}"/>
              </a:ext>
            </a:extLst>
          </p:cNvPr>
          <p:cNvSpPr/>
          <p:nvPr/>
        </p:nvSpPr>
        <p:spPr>
          <a:xfrm>
            <a:off x="4639540" y="5038669"/>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709A490-F242-4873-8145-F0AC680FF09F}"/>
                  </a:ext>
                </a:extLst>
              </p:cNvPr>
              <p:cNvSpPr txBox="1"/>
              <p:nvPr/>
            </p:nvSpPr>
            <p:spPr>
              <a:xfrm>
                <a:off x="4737432" y="5161866"/>
                <a:ext cx="74437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38" name="TextBox 37">
                <a:extLst>
                  <a:ext uri="{FF2B5EF4-FFF2-40B4-BE49-F238E27FC236}">
                    <a16:creationId xmlns:a16="http://schemas.microsoft.com/office/drawing/2014/main" id="{C709A490-F242-4873-8145-F0AC680FF09F}"/>
                  </a:ext>
                </a:extLst>
              </p:cNvPr>
              <p:cNvSpPr txBox="1">
                <a:spLocks noRot="1" noChangeAspect="1" noMove="1" noResize="1" noEditPoints="1" noAdjustHandles="1" noChangeArrowheads="1" noChangeShapeType="1" noTextEdit="1"/>
              </p:cNvSpPr>
              <p:nvPr/>
            </p:nvSpPr>
            <p:spPr>
              <a:xfrm>
                <a:off x="4737432" y="5161866"/>
                <a:ext cx="744371" cy="646331"/>
              </a:xfrm>
              <a:prstGeom prst="rect">
                <a:avLst/>
              </a:prstGeom>
              <a:blipFill>
                <a:blip r:embed="rId4"/>
                <a:stretch>
                  <a:fillRect/>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12B6D0E6-24A9-4C47-AB64-B46677C9F138}"/>
              </a:ext>
            </a:extLst>
          </p:cNvPr>
          <p:cNvCxnSpPr>
            <a:cxnSpLocks/>
          </p:cNvCxnSpPr>
          <p:nvPr/>
        </p:nvCxnSpPr>
        <p:spPr>
          <a:xfrm>
            <a:off x="5553940" y="5466666"/>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FDF46C7C-D825-46C3-8F80-DF87C04BB396}"/>
              </a:ext>
            </a:extLst>
          </p:cNvPr>
          <p:cNvSpPr/>
          <p:nvPr/>
        </p:nvSpPr>
        <p:spPr>
          <a:xfrm>
            <a:off x="6696940" y="5020303"/>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7711D6B-AA2B-45BC-896C-2D41054A75FD}"/>
                  </a:ext>
                </a:extLst>
              </p:cNvPr>
              <p:cNvSpPr txBox="1"/>
              <p:nvPr/>
            </p:nvSpPr>
            <p:spPr>
              <a:xfrm>
                <a:off x="6794832" y="5143500"/>
                <a:ext cx="74437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41" name="TextBox 40">
                <a:extLst>
                  <a:ext uri="{FF2B5EF4-FFF2-40B4-BE49-F238E27FC236}">
                    <a16:creationId xmlns:a16="http://schemas.microsoft.com/office/drawing/2014/main" id="{F7711D6B-AA2B-45BC-896C-2D41054A75FD}"/>
                  </a:ext>
                </a:extLst>
              </p:cNvPr>
              <p:cNvSpPr txBox="1">
                <a:spLocks noRot="1" noChangeAspect="1" noMove="1" noResize="1" noEditPoints="1" noAdjustHandles="1" noChangeArrowheads="1" noChangeShapeType="1" noTextEdit="1"/>
              </p:cNvSpPr>
              <p:nvPr/>
            </p:nvSpPr>
            <p:spPr>
              <a:xfrm>
                <a:off x="6794832" y="5143500"/>
                <a:ext cx="744371" cy="646331"/>
              </a:xfrm>
              <a:prstGeom prst="rect">
                <a:avLst/>
              </a:prstGeom>
              <a:blipFill>
                <a:blip r:embed="rId5"/>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6"/>
          <a:stretch>
            <a:fillRect/>
          </a:stretch>
        </p:blipFill>
        <p:spPr>
          <a:xfrm>
            <a:off x="8458200" y="1344846"/>
            <a:ext cx="9677400" cy="8942154"/>
          </a:xfrm>
          <a:prstGeom prst="rect">
            <a:avLst/>
          </a:prstGeom>
        </p:spPr>
      </p:pic>
      <mc:AlternateContent xmlns:mc="http://schemas.openxmlformats.org/markup-compatibility/2006" xmlns:a14="http://schemas.microsoft.com/office/drawing/2010/main">
        <mc:Choice Requires="a14">
          <p:sp>
            <p:nvSpPr>
              <p:cNvPr id="20" name="TextBox 8">
                <a:extLst>
                  <a:ext uri="{FF2B5EF4-FFF2-40B4-BE49-F238E27FC236}">
                    <a16:creationId xmlns:a16="http://schemas.microsoft.com/office/drawing/2014/main" id="{6E642AF1-C161-49FD-89A9-FDAA29CDFFF7}"/>
                  </a:ext>
                </a:extLst>
              </p:cNvPr>
              <p:cNvSpPr txBox="1"/>
              <p:nvPr/>
            </p:nvSpPr>
            <p:spPr>
              <a:xfrm>
                <a:off x="8686800" y="1771935"/>
                <a:ext cx="9448800" cy="7389459"/>
              </a:xfrm>
              <a:prstGeom prst="rect">
                <a:avLst/>
              </a:prstGeom>
            </p:spPr>
            <p:txBody>
              <a:bodyPr wrap="square" lIns="0" tIns="0" rIns="0" bIns="0" rtlCol="0" anchor="t">
                <a:spAutoFit/>
              </a:bodyPr>
              <a:lstStyle/>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A </a:t>
                </a:r>
                <a:r>
                  <a:rPr lang="en-US" sz="3600" b="1" spc="-25" dirty="0">
                    <a:solidFill>
                      <a:srgbClr val="000000"/>
                    </a:solidFill>
                    <a:latin typeface="Goudy Old Style" panose="02020502050305020303" pitchFamily="18" charset="0"/>
                  </a:rPr>
                  <a:t>Markov process </a:t>
                </a:r>
                <a:r>
                  <a:rPr lang="en-US" sz="3600" spc="-25" dirty="0">
                    <a:solidFill>
                      <a:srgbClr val="000000"/>
                    </a:solidFill>
                    <a:latin typeface="Goudy Old Style" panose="02020502050305020303" pitchFamily="18" charset="0"/>
                  </a:rPr>
                  <a:t>is a stochastic process where </a:t>
                </a:r>
                <a14:m>
                  <m:oMath xmlns:m="http://schemas.openxmlformats.org/officeDocument/2006/math">
                    <m:sSub>
                      <m:sSubPr>
                        <m:ctrlPr>
                          <a:rPr lang="en-US" sz="3600" i="1" spc="-25" smtClean="0">
                            <a:solidFill>
                              <a:srgbClr val="000000"/>
                            </a:solidFill>
                            <a:latin typeface="Cambria Math" panose="02040503050406030204" pitchFamily="18" charset="0"/>
                          </a:rPr>
                        </m:ctrlPr>
                      </m:sSubPr>
                      <m:e>
                        <m:r>
                          <a:rPr lang="en-US" sz="3600" b="0" i="1" spc="-25" smtClean="0">
                            <a:solidFill>
                              <a:srgbClr val="000000"/>
                            </a:solidFill>
                            <a:latin typeface="Cambria Math" panose="02040503050406030204" pitchFamily="18" charset="0"/>
                          </a:rPr>
                          <m:t>𝑋</m:t>
                        </m:r>
                      </m:e>
                      <m:sub>
                        <m:r>
                          <a:rPr lang="en-US" sz="3600" b="0" i="1" spc="-25" smtClean="0">
                            <a:solidFill>
                              <a:srgbClr val="000000"/>
                            </a:solidFill>
                            <a:latin typeface="Cambria Math" panose="02040503050406030204" pitchFamily="18" charset="0"/>
                          </a:rPr>
                          <m:t>𝑇</m:t>
                        </m:r>
                        <m:r>
                          <a:rPr lang="en-US" sz="3600" b="0" i="1" spc="-25" smtClean="0">
                            <a:solidFill>
                              <a:srgbClr val="000000"/>
                            </a:solidFill>
                            <a:latin typeface="Cambria Math" panose="02040503050406030204" pitchFamily="18" charset="0"/>
                          </a:rPr>
                          <m:t>+1</m:t>
                        </m:r>
                      </m:sub>
                    </m:sSub>
                  </m:oMath>
                </a14:m>
                <a:r>
                  <a:rPr lang="en-US" sz="4400" spc="-25" dirty="0">
                    <a:solidFill>
                      <a:srgbClr val="000000"/>
                    </a:solidFill>
                    <a:latin typeface="Goudy Old Style" panose="02020502050305020303" pitchFamily="18" charset="0"/>
                  </a:rPr>
                  <a:t> </a:t>
                </a:r>
                <a:r>
                  <a:rPr lang="en-US" sz="3600" spc="-25" dirty="0">
                    <a:solidFill>
                      <a:srgbClr val="000000"/>
                    </a:solidFill>
                    <a:latin typeface="Goudy Old Style" panose="02020502050305020303" pitchFamily="18" charset="0"/>
                  </a:rPr>
                  <a:t>is </a:t>
                </a:r>
                <a:r>
                  <a:rPr lang="en-US" sz="3600" spc="-25" dirty="0">
                    <a:solidFill>
                      <a:srgbClr val="0070C0"/>
                    </a:solidFill>
                    <a:latin typeface="Goudy Old Style" panose="02020502050305020303" pitchFamily="18" charset="0"/>
                  </a:rPr>
                  <a:t>independent of </a:t>
                </a:r>
                <a14:m>
                  <m:oMath xmlns:m="http://schemas.openxmlformats.org/officeDocument/2006/math">
                    <m:sSub>
                      <m:sSubPr>
                        <m:ctrlPr>
                          <a:rPr lang="en-US" sz="3600" i="1" spc="-25" smtClean="0">
                            <a:solidFill>
                              <a:srgbClr val="0070C0"/>
                            </a:solidFill>
                            <a:latin typeface="Cambria Math" panose="02040503050406030204" pitchFamily="18" charset="0"/>
                          </a:rPr>
                        </m:ctrlPr>
                      </m:sSubPr>
                      <m:e>
                        <m:r>
                          <a:rPr lang="en-US" sz="3600" b="0" i="1" spc="-25">
                            <a:solidFill>
                              <a:srgbClr val="0070C0"/>
                            </a:solidFill>
                            <a:latin typeface="Cambria Math" panose="02040503050406030204" pitchFamily="18" charset="0"/>
                          </a:rPr>
                          <m:t>𝑥</m:t>
                        </m:r>
                      </m:e>
                      <m:sub>
                        <m:r>
                          <a:rPr lang="en-US" sz="3600" b="0" i="1" spc="-25">
                            <a:solidFill>
                              <a:srgbClr val="0070C0"/>
                            </a:solidFill>
                            <a:latin typeface="Cambria Math" panose="02040503050406030204" pitchFamily="18" charset="0"/>
                          </a:rPr>
                          <m:t>1</m:t>
                        </m:r>
                      </m:sub>
                    </m:sSub>
                    <m:r>
                      <m:rPr>
                        <m:nor/>
                      </m:rPr>
                      <a:rPr lang="en-US" sz="3600" spc="-25" dirty="0">
                        <a:solidFill>
                          <a:srgbClr val="0070C0"/>
                        </a:solidFill>
                        <a:latin typeface="Goudy Old Style" panose="02020502050305020303" pitchFamily="18" charset="0"/>
                      </a:rPr>
                      <m:t>,</m:t>
                    </m:r>
                    <m:sSub>
                      <m:sSubPr>
                        <m:ctrlPr>
                          <a:rPr lang="en-US" sz="3600" i="1" spc="-25">
                            <a:solidFill>
                              <a:srgbClr val="0070C0"/>
                            </a:solidFill>
                            <a:latin typeface="Cambria Math" panose="02040503050406030204" pitchFamily="18" charset="0"/>
                          </a:rPr>
                        </m:ctrlPr>
                      </m:sSubPr>
                      <m:e>
                        <m:r>
                          <a:rPr lang="en-US" sz="3600" b="0" i="1" spc="-25">
                            <a:solidFill>
                              <a:srgbClr val="0070C0"/>
                            </a:solidFill>
                            <a:latin typeface="Cambria Math" panose="02040503050406030204" pitchFamily="18" charset="0"/>
                          </a:rPr>
                          <m:t>𝑥</m:t>
                        </m:r>
                      </m:e>
                      <m:sub>
                        <m:r>
                          <a:rPr lang="en-US" sz="3600" b="0" i="1" spc="-25">
                            <a:solidFill>
                              <a:srgbClr val="0070C0"/>
                            </a:solidFill>
                            <a:latin typeface="Cambria Math" panose="02040503050406030204" pitchFamily="18" charset="0"/>
                          </a:rPr>
                          <m:t>2</m:t>
                        </m:r>
                      </m:sub>
                    </m:sSub>
                    <m:r>
                      <m:rPr>
                        <m:nor/>
                      </m:rPr>
                      <a:rPr lang="en-US" sz="3600" spc="-25" dirty="0">
                        <a:solidFill>
                          <a:srgbClr val="0070C0"/>
                        </a:solidFill>
                        <a:latin typeface="Goudy Old Style" panose="02020502050305020303" pitchFamily="18" charset="0"/>
                      </a:rPr>
                      <m:t>,</m:t>
                    </m:r>
                    <m:r>
                      <a:rPr lang="en-US" sz="3600" b="0" i="1" spc="-25" dirty="0">
                        <a:solidFill>
                          <a:srgbClr val="0070C0"/>
                        </a:solidFill>
                        <a:latin typeface="Cambria Math" panose="02040503050406030204" pitchFamily="18" charset="0"/>
                        <a:ea typeface="Cambria Math" panose="02040503050406030204" pitchFamily="18" charset="0"/>
                      </a:rPr>
                      <m:t>⋯,</m:t>
                    </m:r>
                    <m:sSub>
                      <m:sSubPr>
                        <m:ctrlPr>
                          <a:rPr lang="en-US" sz="3600" i="1" spc="-25" dirty="0">
                            <a:solidFill>
                              <a:srgbClr val="0070C0"/>
                            </a:solidFill>
                            <a:latin typeface="Cambria Math" panose="02040503050406030204" pitchFamily="18" charset="0"/>
                            <a:ea typeface="Cambria Math" panose="02040503050406030204" pitchFamily="18" charset="0"/>
                          </a:rPr>
                        </m:ctrlPr>
                      </m:sSubPr>
                      <m:e>
                        <m:r>
                          <a:rPr lang="en-US" sz="3600" b="0" i="1" spc="-25" dirty="0">
                            <a:solidFill>
                              <a:srgbClr val="0070C0"/>
                            </a:solidFill>
                            <a:latin typeface="Cambria Math" panose="02040503050406030204" pitchFamily="18" charset="0"/>
                            <a:ea typeface="Cambria Math" panose="02040503050406030204" pitchFamily="18" charset="0"/>
                          </a:rPr>
                          <m:t>𝑥</m:t>
                        </m:r>
                      </m:e>
                      <m:sub>
                        <m:r>
                          <a:rPr lang="en-US" sz="3600" b="0" i="1" spc="-25" dirty="0">
                            <a:solidFill>
                              <a:srgbClr val="0070C0"/>
                            </a:solidFill>
                            <a:latin typeface="Cambria Math" panose="02040503050406030204" pitchFamily="18" charset="0"/>
                            <a:ea typeface="Cambria Math" panose="02040503050406030204" pitchFamily="18" charset="0"/>
                          </a:rPr>
                          <m:t>𝑇</m:t>
                        </m:r>
                        <m:r>
                          <a:rPr lang="en-US" sz="3600" b="0" i="1" spc="-25" dirty="0">
                            <a:solidFill>
                              <a:srgbClr val="0070C0"/>
                            </a:solidFill>
                            <a:latin typeface="Cambria Math" panose="02040503050406030204" pitchFamily="18" charset="0"/>
                            <a:ea typeface="Cambria Math" panose="02040503050406030204" pitchFamily="18" charset="0"/>
                          </a:rPr>
                          <m:t>−1</m:t>
                        </m:r>
                      </m:sub>
                    </m:sSub>
                  </m:oMath>
                </a14:m>
                <a:r>
                  <a:rPr lang="en-US" sz="3600" spc="-25" dirty="0">
                    <a:solidFill>
                      <a:srgbClr val="000000"/>
                    </a:solidFill>
                    <a:latin typeface="Goudy Old Style" panose="02020502050305020303" pitchFamily="18" charset="0"/>
                  </a:rPr>
                  <a:t> </a:t>
                </a:r>
                <a:r>
                  <a:rPr lang="en-US" sz="3600" spc="-25" dirty="0">
                    <a:solidFill>
                      <a:srgbClr val="FF0000"/>
                    </a:solidFill>
                    <a:latin typeface="Goudy Old Style" panose="02020502050305020303" pitchFamily="18" charset="0"/>
                  </a:rPr>
                  <a:t>if </a:t>
                </a:r>
                <a14:m>
                  <m:oMath xmlns:m="http://schemas.openxmlformats.org/officeDocument/2006/math">
                    <m:sSub>
                      <m:sSubPr>
                        <m:ctrlPr>
                          <a:rPr lang="en-US" sz="3600" i="1" spc="-25" smtClean="0">
                            <a:solidFill>
                              <a:srgbClr val="FF0000"/>
                            </a:solidFill>
                            <a:latin typeface="Cambria Math" panose="02040503050406030204" pitchFamily="18" charset="0"/>
                          </a:rPr>
                        </m:ctrlPr>
                      </m:sSubPr>
                      <m:e>
                        <m:r>
                          <a:rPr lang="en-US" sz="3600" b="0" i="1" spc="-25" smtClean="0">
                            <a:solidFill>
                              <a:srgbClr val="FF0000"/>
                            </a:solidFill>
                            <a:latin typeface="Cambria Math" panose="02040503050406030204" pitchFamily="18" charset="0"/>
                          </a:rPr>
                          <m:t>𝑥</m:t>
                        </m:r>
                      </m:e>
                      <m:sub>
                        <m:r>
                          <a:rPr lang="en-US" sz="3600" b="0" i="1" spc="-25" smtClean="0">
                            <a:solidFill>
                              <a:srgbClr val="FF0000"/>
                            </a:solidFill>
                            <a:latin typeface="Cambria Math" panose="02040503050406030204" pitchFamily="18" charset="0"/>
                          </a:rPr>
                          <m:t>𝑇</m:t>
                        </m:r>
                      </m:sub>
                    </m:sSub>
                  </m:oMath>
                </a14:m>
                <a:r>
                  <a:rPr lang="en-US" sz="3600" spc="-25" dirty="0">
                    <a:solidFill>
                      <a:srgbClr val="FF0000"/>
                    </a:solidFill>
                    <a:latin typeface="Goudy Old Style" panose="02020502050305020303" pitchFamily="18" charset="0"/>
                  </a:rPr>
                  <a:t> is given</a:t>
                </a:r>
                <a:r>
                  <a:rPr lang="en-US" sz="3600" spc="-25" dirty="0">
                    <a:solidFill>
                      <a:srgbClr val="000000"/>
                    </a:solidFill>
                    <a:latin typeface="Goudy Old Style" panose="02020502050305020303" pitchFamily="18" charset="0"/>
                  </a:rPr>
                  <a:t>. Mathematically,</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a:lnSpc>
                    <a:spcPts val="3616"/>
                  </a:lnSpc>
                  <a:spcBef>
                    <a:spcPct val="0"/>
                  </a:spcBef>
                </a:pPr>
                <a14:m>
                  <m:oMathPara xmlns:m="http://schemas.openxmlformats.org/officeDocument/2006/math">
                    <m:oMathParaPr>
                      <m:jc m:val="centerGroup"/>
                    </m:oMathParaPr>
                    <m:oMath xmlns:m="http://schemas.openxmlformats.org/officeDocument/2006/math">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i="1" spc="-25" dirty="0">
                                  <a:solidFill>
                                    <a:schemeClr val="tx1"/>
                                  </a:solidFill>
                                  <a:latin typeface="Cambria Math" panose="02040503050406030204" pitchFamily="18" charset="0"/>
                                  <a:ea typeface="Cambria Math" panose="02040503050406030204" pitchFamily="18" charset="0"/>
                                </a:rPr>
                                <m:t>𝑇</m:t>
                              </m:r>
                              <m:r>
                                <a:rPr lang="en-US" sz="3600" b="0" i="1" spc="-25" dirty="0" smtClean="0">
                                  <a:solidFill>
                                    <a:schemeClr val="tx1"/>
                                  </a:solidFill>
                                  <a:latin typeface="Cambria Math" panose="02040503050406030204" pitchFamily="18" charset="0"/>
                                  <a:ea typeface="Cambria Math" panose="02040503050406030204" pitchFamily="18" charset="0"/>
                                </a:rPr>
                                <m:t>+</m:t>
                              </m:r>
                              <m:r>
                                <a:rPr lang="en-US" sz="3600" i="1" spc="-25" dirty="0">
                                  <a:solidFill>
                                    <a:schemeClr val="tx1"/>
                                  </a:solidFill>
                                  <a:latin typeface="Cambria Math" panose="02040503050406030204" pitchFamily="18" charset="0"/>
                                  <a:ea typeface="Cambria Math" panose="02040503050406030204" pitchFamily="18" charset="0"/>
                                </a:rPr>
                                <m:t>1</m:t>
                              </m:r>
                            </m:sub>
                          </m:sSub>
                          <m:r>
                            <a:rPr lang="en-US" sz="3600" i="1" spc="-25" dirty="0">
                              <a:solidFill>
                                <a:schemeClr val="tx1"/>
                              </a:solidFill>
                              <a:latin typeface="Cambria Math" panose="02040503050406030204" pitchFamily="18" charset="0"/>
                              <a:ea typeface="Cambria Math" panose="02040503050406030204"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r>
                            <m:rPr>
                              <m:nor/>
                            </m:rPr>
                            <a:rPr lang="en-US" sz="3600" spc="-25" dirty="0">
                              <a:solidFill>
                                <a:schemeClr val="tx1"/>
                              </a:solidFill>
                              <a:latin typeface="Goudy Old Style" panose="02020502050305020303"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2</m:t>
                              </m:r>
                            </m:sub>
                          </m:sSub>
                          <m:r>
                            <m:rPr>
                              <m:nor/>
                            </m:rPr>
                            <a:rPr lang="en-US" sz="3600" spc="-25" dirty="0">
                              <a:solidFill>
                                <a:schemeClr val="tx1"/>
                              </a:solidFill>
                              <a:latin typeface="Goudy Old Style" panose="02020502050305020303" pitchFamily="18" charset="0"/>
                            </a:rPr>
                            <m:t>,</m:t>
                          </m:r>
                          <m:r>
                            <a:rPr lang="en-US" sz="3600" i="1" spc="-25" dirty="0">
                              <a:solidFill>
                                <a:schemeClr val="tx1"/>
                              </a:solidFill>
                              <a:latin typeface="Cambria Math" panose="02040503050406030204" pitchFamily="18" charset="0"/>
                              <a:ea typeface="Cambria Math" panose="02040503050406030204" pitchFamily="18" charset="0"/>
                            </a:rPr>
                            <m:t>⋯,</m:t>
                          </m:r>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i="1" spc="-25" dirty="0">
                                  <a:solidFill>
                                    <a:schemeClr val="tx1"/>
                                  </a:solidFill>
                                  <a:latin typeface="Cambria Math" panose="02040503050406030204" pitchFamily="18" charset="0"/>
                                  <a:ea typeface="Cambria Math" panose="02040503050406030204" pitchFamily="18" charset="0"/>
                                </a:rPr>
                                <m:t>𝑇</m:t>
                              </m:r>
                              <m:r>
                                <a:rPr lang="en-US" sz="3600" i="1" spc="-25" dirty="0">
                                  <a:solidFill>
                                    <a:schemeClr val="tx1"/>
                                  </a:solidFill>
                                  <a:latin typeface="Cambria Math" panose="02040503050406030204" pitchFamily="18" charset="0"/>
                                  <a:ea typeface="Cambria Math" panose="02040503050406030204" pitchFamily="18" charset="0"/>
                                </a:rPr>
                                <m:t>−1</m:t>
                              </m:r>
                            </m:sub>
                          </m:sSub>
                          <m:r>
                            <a:rPr lang="en-US" sz="3600" b="0" i="1" spc="-25" dirty="0" smtClean="0">
                              <a:solidFill>
                                <a:schemeClr val="tx1"/>
                              </a:solidFill>
                              <a:latin typeface="Cambria Math" panose="02040503050406030204" pitchFamily="18" charset="0"/>
                              <a:ea typeface="Cambria Math" panose="02040503050406030204" pitchFamily="18" charset="0"/>
                            </a:rPr>
                            <m:t>,</m:t>
                          </m:r>
                          <m:sSub>
                            <m:sSubPr>
                              <m:ctrlPr>
                                <a:rPr lang="en-US" sz="3600" b="0" i="1" spc="-25" dirty="0" smtClean="0">
                                  <a:solidFill>
                                    <a:schemeClr val="tx1"/>
                                  </a:solidFill>
                                  <a:latin typeface="Cambria Math" panose="02040503050406030204" pitchFamily="18" charset="0"/>
                                  <a:ea typeface="Cambria Math" panose="02040503050406030204" pitchFamily="18" charset="0"/>
                                </a:rPr>
                              </m:ctrlPr>
                            </m:sSubPr>
                            <m:e>
                              <m:r>
                                <a:rPr lang="en-US" sz="3600" b="0" i="1" spc="-25" dirty="0" smtClean="0">
                                  <a:solidFill>
                                    <a:schemeClr val="tx1"/>
                                  </a:solidFill>
                                  <a:latin typeface="Cambria Math" panose="02040503050406030204" pitchFamily="18" charset="0"/>
                                  <a:ea typeface="Cambria Math" panose="02040503050406030204" pitchFamily="18" charset="0"/>
                                </a:rPr>
                                <m:t>𝑥</m:t>
                              </m:r>
                            </m:e>
                            <m:sub>
                              <m:r>
                                <a:rPr lang="en-US" sz="3600" b="0" i="1" spc="-25" dirty="0" smtClean="0">
                                  <a:solidFill>
                                    <a:schemeClr val="tx1"/>
                                  </a:solidFill>
                                  <a:latin typeface="Cambria Math" panose="02040503050406030204" pitchFamily="18" charset="0"/>
                                  <a:ea typeface="Cambria Math" panose="02040503050406030204" pitchFamily="18" charset="0"/>
                                </a:rPr>
                                <m:t>𝑇</m:t>
                              </m:r>
                            </m:sub>
                          </m:sSub>
                        </m:e>
                      </m:d>
                      <m:r>
                        <a:rPr lang="en-US" sz="3600" b="0" i="1" spc="-25" dirty="0" smtClean="0">
                          <a:solidFill>
                            <a:schemeClr val="tx1"/>
                          </a:solidFill>
                          <a:latin typeface="Cambria Math" panose="02040503050406030204" pitchFamily="18" charset="0"/>
                          <a:ea typeface="Cambria Math" panose="02040503050406030204" pitchFamily="18" charset="0"/>
                        </a:rPr>
                        <m:t>=</m:t>
                      </m:r>
                      <m:r>
                        <a:rPr lang="en-US" sz="3600" i="1" spc="-25">
                          <a:solidFill>
                            <a:schemeClr val="tx1"/>
                          </a:solidFill>
                          <a:latin typeface="Cambria Math" panose="02040503050406030204" pitchFamily="18" charset="0"/>
                        </a:rPr>
                        <m:t>𝑝</m:t>
                      </m:r>
                      <m:d>
                        <m:dPr>
                          <m:ctrlPr>
                            <a:rPr lang="en-US" sz="3600" i="1" spc="-25" smtClean="0">
                              <a:solidFill>
                                <a:schemeClr val="tx1"/>
                              </a:solidFill>
                              <a:latin typeface="Cambria Math" panose="02040503050406030204" pitchFamily="18" charset="0"/>
                            </a:rPr>
                          </m:ctrlPr>
                        </m:dPr>
                        <m:e>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i="1" spc="-25" dirty="0">
                                  <a:solidFill>
                                    <a:schemeClr val="tx1"/>
                                  </a:solidFill>
                                  <a:latin typeface="Cambria Math" panose="02040503050406030204" pitchFamily="18" charset="0"/>
                                  <a:ea typeface="Cambria Math" panose="02040503050406030204" pitchFamily="18" charset="0"/>
                                </a:rPr>
                                <m:t>𝑇</m:t>
                              </m:r>
                              <m:r>
                                <a:rPr lang="en-US" sz="3600" i="1" spc="-25" dirty="0">
                                  <a:solidFill>
                                    <a:schemeClr val="tx1"/>
                                  </a:solidFill>
                                  <a:latin typeface="Cambria Math" panose="02040503050406030204" pitchFamily="18" charset="0"/>
                                  <a:ea typeface="Cambria Math" panose="02040503050406030204" pitchFamily="18" charset="0"/>
                                </a:rPr>
                                <m:t>+1</m:t>
                              </m:r>
                            </m:sub>
                          </m:sSub>
                          <m:r>
                            <a:rPr lang="en-US" sz="3600" i="1" spc="-25" dirty="0">
                              <a:solidFill>
                                <a:schemeClr val="tx1"/>
                              </a:solidFill>
                              <a:latin typeface="Cambria Math" panose="02040503050406030204" pitchFamily="18" charset="0"/>
                              <a:ea typeface="Cambria Math" panose="02040503050406030204" pitchFamily="18" charset="0"/>
                            </a:rPr>
                            <m:t>|</m:t>
                          </m:r>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i="1" spc="-25" dirty="0">
                                  <a:solidFill>
                                    <a:schemeClr val="tx1"/>
                                  </a:solidFill>
                                  <a:latin typeface="Cambria Math" panose="02040503050406030204" pitchFamily="18" charset="0"/>
                                  <a:ea typeface="Cambria Math" panose="02040503050406030204" pitchFamily="18" charset="0"/>
                                </a:rPr>
                                <m:t>𝑇</m:t>
                              </m:r>
                            </m:sub>
                          </m:sSub>
                        </m:e>
                      </m:d>
                    </m:oMath>
                  </m:oMathPara>
                </a14:m>
                <a:endParaRPr lang="en-US" sz="3600" spc="-25" dirty="0">
                  <a:solidFill>
                    <a:srgbClr val="000000"/>
                  </a:solidFill>
                  <a:latin typeface="Goudy Old Style" panose="02020502050305020303" pitchFamily="18" charset="0"/>
                </a:endParaRPr>
              </a:p>
              <a:p>
                <a:pPr>
                  <a:lnSpc>
                    <a:spcPts val="3616"/>
                  </a:lnSpc>
                  <a:spcBef>
                    <a:spcPct val="0"/>
                  </a:spcBef>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In a simple language, the </a:t>
                </a:r>
                <a:r>
                  <a:rPr lang="en-US" sz="3600" b="1" spc="-25" dirty="0">
                    <a:solidFill>
                      <a:srgbClr val="0070C0"/>
                    </a:solidFill>
                    <a:latin typeface="Goudy Old Style" panose="02020502050305020303" pitchFamily="18" charset="0"/>
                  </a:rPr>
                  <a:t>future states </a:t>
                </a:r>
                <a:r>
                  <a:rPr lang="en-US" sz="3600" spc="-25" dirty="0">
                    <a:solidFill>
                      <a:srgbClr val="000000"/>
                    </a:solidFill>
                    <a:latin typeface="Goudy Old Style" panose="02020502050305020303" pitchFamily="18" charset="0"/>
                  </a:rPr>
                  <a:t>are independent of the </a:t>
                </a:r>
                <a:r>
                  <a:rPr lang="en-US" sz="3600" b="1" spc="-25" dirty="0">
                    <a:solidFill>
                      <a:srgbClr val="0070C0"/>
                    </a:solidFill>
                    <a:latin typeface="Goudy Old Style" panose="02020502050305020303" pitchFamily="18" charset="0"/>
                  </a:rPr>
                  <a:t>past states </a:t>
                </a:r>
                <a:r>
                  <a:rPr lang="en-US" sz="3600" b="1" spc="-25" dirty="0">
                    <a:solidFill>
                      <a:srgbClr val="000000"/>
                    </a:solidFill>
                    <a:latin typeface="Goudy Old Style" panose="02020502050305020303" pitchFamily="18" charset="0"/>
                  </a:rPr>
                  <a:t>GIVEN</a:t>
                </a:r>
                <a:r>
                  <a:rPr lang="en-US" sz="3600" spc="-25" dirty="0">
                    <a:solidFill>
                      <a:srgbClr val="000000"/>
                    </a:solidFill>
                    <a:latin typeface="Goudy Old Style" panose="02020502050305020303" pitchFamily="18" charset="0"/>
                  </a:rPr>
                  <a:t> the </a:t>
                </a:r>
                <a:r>
                  <a:rPr lang="en-US" sz="3600" b="1" spc="-25" dirty="0">
                    <a:solidFill>
                      <a:srgbClr val="0070C0"/>
                    </a:solidFill>
                    <a:latin typeface="Goudy Old Style" panose="02020502050305020303" pitchFamily="18" charset="0"/>
                  </a:rPr>
                  <a:t>present state</a:t>
                </a:r>
                <a:r>
                  <a:rPr lang="en-US" sz="3600" spc="-25" dirty="0">
                    <a:solidFill>
                      <a:srgbClr val="000000"/>
                    </a:solidFill>
                    <a:latin typeface="Goudy Old Style" panose="02020502050305020303" pitchFamily="18" charset="0"/>
                  </a:rPr>
                  <a:t>.</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The PGM of a Markov process is shown on the left.</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Unlike a general stochastic process, notice that the </a:t>
                </a:r>
                <a:r>
                  <a:rPr lang="en-US" sz="3600" b="1" spc="-25" dirty="0">
                    <a:solidFill>
                      <a:srgbClr val="0070C0"/>
                    </a:solidFill>
                    <a:latin typeface="Goudy Old Style" panose="02020502050305020303" pitchFamily="18" charset="0"/>
                  </a:rPr>
                  <a:t>only incoming arrow for </a:t>
                </a:r>
                <a14:m>
                  <m:oMath xmlns:m="http://schemas.openxmlformats.org/officeDocument/2006/math">
                    <m:sSub>
                      <m:sSubPr>
                        <m:ctrlPr>
                          <a:rPr lang="en-US" sz="3600" b="1" i="1" spc="-25" smtClean="0">
                            <a:solidFill>
                              <a:srgbClr val="0070C0"/>
                            </a:solidFill>
                            <a:latin typeface="Cambria Math" panose="02040503050406030204" pitchFamily="18" charset="0"/>
                          </a:rPr>
                        </m:ctrlPr>
                      </m:sSubPr>
                      <m:e>
                        <m:r>
                          <a:rPr lang="en-US" sz="3600" b="1" i="1" spc="-25" smtClean="0">
                            <a:solidFill>
                              <a:srgbClr val="0070C0"/>
                            </a:solidFill>
                            <a:latin typeface="Cambria Math" panose="02040503050406030204" pitchFamily="18" charset="0"/>
                          </a:rPr>
                          <m:t>𝒙</m:t>
                        </m:r>
                      </m:e>
                      <m:sub>
                        <m:r>
                          <a:rPr lang="en-US" sz="3600" b="1" i="1" spc="-25" smtClean="0">
                            <a:solidFill>
                              <a:srgbClr val="0070C0"/>
                            </a:solidFill>
                            <a:latin typeface="Cambria Math" panose="02040503050406030204" pitchFamily="18" charset="0"/>
                          </a:rPr>
                          <m:t>𝒕</m:t>
                        </m:r>
                      </m:sub>
                    </m:sSub>
                  </m:oMath>
                </a14:m>
                <a:r>
                  <a:rPr lang="en-US" sz="3600" b="1" spc="-25" dirty="0">
                    <a:solidFill>
                      <a:srgbClr val="0070C0"/>
                    </a:solidFill>
                    <a:latin typeface="Goudy Old Style" panose="02020502050305020303" pitchFamily="18" charset="0"/>
                  </a:rPr>
                  <a:t> is from </a:t>
                </a:r>
                <a14:m>
                  <m:oMath xmlns:m="http://schemas.openxmlformats.org/officeDocument/2006/math">
                    <m:sSub>
                      <m:sSubPr>
                        <m:ctrlPr>
                          <a:rPr lang="en-US" sz="3600" b="1" i="1" spc="-25" smtClean="0">
                            <a:solidFill>
                              <a:srgbClr val="0070C0"/>
                            </a:solidFill>
                            <a:latin typeface="Cambria Math" panose="02040503050406030204" pitchFamily="18" charset="0"/>
                          </a:rPr>
                        </m:ctrlPr>
                      </m:sSubPr>
                      <m:e>
                        <m:r>
                          <a:rPr lang="en-US" sz="3600" b="1" i="1" spc="-25" smtClean="0">
                            <a:solidFill>
                              <a:srgbClr val="0070C0"/>
                            </a:solidFill>
                            <a:latin typeface="Cambria Math" panose="02040503050406030204" pitchFamily="18" charset="0"/>
                          </a:rPr>
                          <m:t>𝒙</m:t>
                        </m:r>
                      </m:e>
                      <m:sub>
                        <m:r>
                          <a:rPr lang="en-US" sz="3600" b="1" i="1" spc="-25" smtClean="0">
                            <a:solidFill>
                              <a:srgbClr val="0070C0"/>
                            </a:solidFill>
                            <a:latin typeface="Cambria Math" panose="02040503050406030204" pitchFamily="18" charset="0"/>
                          </a:rPr>
                          <m:t>𝒕</m:t>
                        </m:r>
                        <m:r>
                          <a:rPr lang="en-US" sz="3600" b="1" i="1" spc="-25" smtClean="0">
                            <a:solidFill>
                              <a:srgbClr val="0070C0"/>
                            </a:solidFill>
                            <a:latin typeface="Cambria Math" panose="02040503050406030204" pitchFamily="18" charset="0"/>
                          </a:rPr>
                          <m:t>−</m:t>
                        </m:r>
                        <m:r>
                          <a:rPr lang="en-US" sz="3600" b="1" i="1" spc="-25" smtClean="0">
                            <a:solidFill>
                              <a:srgbClr val="0070C0"/>
                            </a:solidFill>
                            <a:latin typeface="Cambria Math" panose="02040503050406030204" pitchFamily="18" charset="0"/>
                          </a:rPr>
                          <m:t>𝟏</m:t>
                        </m:r>
                      </m:sub>
                    </m:sSub>
                  </m:oMath>
                </a14:m>
                <a:r>
                  <a:rPr lang="en-US" sz="3600" spc="-25" dirty="0">
                    <a:solidFill>
                      <a:srgbClr val="000000"/>
                    </a:solidFill>
                    <a:latin typeface="Goudy Old Style" panose="02020502050305020303" pitchFamily="18" charset="0"/>
                  </a:rPr>
                  <a:t>. This an indication of the </a:t>
                </a:r>
                <a:r>
                  <a:rPr lang="en-US" sz="3600" b="1" spc="-25" dirty="0">
                    <a:solidFill>
                      <a:srgbClr val="0070C0"/>
                    </a:solidFill>
                    <a:latin typeface="Goudy Old Style" panose="02020502050305020303" pitchFamily="18" charset="0"/>
                  </a:rPr>
                  <a:t>Markovian property</a:t>
                </a:r>
                <a:r>
                  <a:rPr lang="en-US" sz="3600" spc="-25" dirty="0">
                    <a:solidFill>
                      <a:srgbClr val="000000"/>
                    </a:solidFill>
                    <a:latin typeface="Goudy Old Style" panose="02020502050305020303" pitchFamily="18" charset="0"/>
                  </a:rPr>
                  <a:t>.</a:t>
                </a:r>
              </a:p>
              <a:p>
                <a:pPr lvl="1">
                  <a:lnSpc>
                    <a:spcPts val="3616"/>
                  </a:lnSpc>
                  <a:spcBef>
                    <a:spcPct val="0"/>
                  </a:spcBef>
                </a:pPr>
                <a:endParaRPr lang="en-US" sz="3600" spc="-25" dirty="0">
                  <a:solidFill>
                    <a:srgbClr val="000000"/>
                  </a:solidFill>
                  <a:latin typeface="Goudy Old Style" panose="02020502050305020303" pitchFamily="18" charset="0"/>
                </a:endParaRPr>
              </a:p>
            </p:txBody>
          </p:sp>
        </mc:Choice>
        <mc:Fallback xmlns="">
          <p:sp>
            <p:nvSpPr>
              <p:cNvPr id="20" name="TextBox 8">
                <a:extLst>
                  <a:ext uri="{FF2B5EF4-FFF2-40B4-BE49-F238E27FC236}">
                    <a16:creationId xmlns:a16="http://schemas.microsoft.com/office/drawing/2014/main" id="{6E642AF1-C161-49FD-89A9-FDAA29CDFFF7}"/>
                  </a:ext>
                </a:extLst>
              </p:cNvPr>
              <p:cNvSpPr txBox="1">
                <a:spLocks noRot="1" noChangeAspect="1" noMove="1" noResize="1" noEditPoints="1" noAdjustHandles="1" noChangeArrowheads="1" noChangeShapeType="1" noTextEdit="1"/>
              </p:cNvSpPr>
              <p:nvPr/>
            </p:nvSpPr>
            <p:spPr>
              <a:xfrm>
                <a:off x="8686800" y="1771935"/>
                <a:ext cx="9448800" cy="7389459"/>
              </a:xfrm>
              <a:prstGeom prst="rect">
                <a:avLst/>
              </a:prstGeom>
              <a:blipFill>
                <a:blip r:embed="rId7"/>
                <a:stretch>
                  <a:fillRect l="-2710" t="-3135" r="-2000"/>
                </a:stretch>
              </a:blipFill>
            </p:spPr>
            <p:txBody>
              <a:bodyPr/>
              <a:lstStyle/>
              <a:p>
                <a:r>
                  <a:rPr lang="en-US">
                    <a:noFill/>
                  </a:rPr>
                  <a:t> </a:t>
                </a:r>
              </a:p>
            </p:txBody>
          </p:sp>
        </mc:Fallback>
      </mc:AlternateContent>
    </p:spTree>
    <p:extLst>
      <p:ext uri="{BB962C8B-B14F-4D97-AF65-F5344CB8AC3E}">
        <p14:creationId xmlns:p14="http://schemas.microsoft.com/office/powerpoint/2010/main" val="2358337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152400" y="1384286"/>
            <a:ext cx="17983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609600" y="2348174"/>
            <a:ext cx="16840200" cy="6466129"/>
          </a:xfrm>
          <a:prstGeom prst="rect">
            <a:avLst/>
          </a:prstGeom>
        </p:spPr>
        <p:txBody>
          <a:bodyPr wrap="square" lIns="0" tIns="0" rIns="0" bIns="0" rtlCol="0" anchor="t">
            <a:spAutoFit/>
          </a:bodyPr>
          <a:lstStyle/>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Stochastic process (very brief introduction; only that what is required for this course).</a:t>
            </a:r>
          </a:p>
          <a:p>
            <a:pPr marL="571500" lvl="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Markov Decision Process and Reinforcement Learning.</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Components of an MDP.</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Policies.</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Markov Decision Process vs Reinforcement Learning.</a:t>
            </a:r>
          </a:p>
          <a:p>
            <a:pPr marL="1028700" lvl="1" indent="-571500">
              <a:lnSpc>
                <a:spcPts val="3616"/>
              </a:lnSpc>
              <a:spcBef>
                <a:spcPct val="0"/>
              </a:spcBef>
              <a:buFont typeface="Arial" panose="020B0604020202020204" pitchFamily="34" charset="0"/>
              <a:buChar char="•"/>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Special Cases of Markov Decision Process.</a:t>
            </a:r>
          </a:p>
          <a:p>
            <a:pPr marL="571500" lvl="0" indent="-571500">
              <a:lnSpc>
                <a:spcPts val="3616"/>
              </a:lnSpc>
              <a:spcBef>
                <a:spcPct val="0"/>
              </a:spcBef>
              <a:buFont typeface="Wingdings" panose="05000000000000000000" pitchFamily="2" charset="2"/>
              <a:buChar char="Ø"/>
            </a:pPr>
            <a:endParaRPr lang="en-US" sz="3600" spc="-25" dirty="0">
              <a:solidFill>
                <a:schemeClr val="bg1">
                  <a:lumMod val="75000"/>
                </a:schemeClr>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Stationary vs Non-Stationary Process.</a:t>
            </a:r>
          </a:p>
          <a:p>
            <a:pPr marL="571500" lvl="0" indent="-571500">
              <a:lnSpc>
                <a:spcPts val="3616"/>
              </a:lnSpc>
              <a:spcBef>
                <a:spcPct val="0"/>
              </a:spcBef>
              <a:buFont typeface="Wingdings" panose="05000000000000000000" pitchFamily="2" charset="2"/>
              <a:buChar char="Ø"/>
            </a:pPr>
            <a:endParaRPr lang="en-US" sz="3600" spc="-25" dirty="0">
              <a:solidFill>
                <a:schemeClr val="bg1">
                  <a:lumMod val="75000"/>
                </a:schemeClr>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Objective functions in Reinforcement Learning.</a:t>
            </a:r>
          </a:p>
          <a:p>
            <a:pPr marL="571500" lvl="0" indent="-571500">
              <a:lnSpc>
                <a:spcPts val="3616"/>
              </a:lnSpc>
              <a:spcBef>
                <a:spcPct val="0"/>
              </a:spcBef>
              <a:buFont typeface="Wingdings" panose="05000000000000000000" pitchFamily="2" charset="2"/>
              <a:buChar char="Ø"/>
            </a:pPr>
            <a:endParaRPr lang="en-US" sz="3600" spc="-25" dirty="0">
              <a:solidFill>
                <a:schemeClr val="bg1">
                  <a:lumMod val="75000"/>
                </a:schemeClr>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Reinforcement Learning vs ….</a:t>
            </a: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u="none" strike="noStrike" dirty="0">
                <a:solidFill>
                  <a:srgbClr val="000000"/>
                </a:solidFill>
                <a:latin typeface="Repo Bold Bold"/>
              </a:rPr>
              <a:t>Lecture Content</a:t>
            </a:r>
          </a:p>
        </p:txBody>
      </p:sp>
    </p:spTree>
    <p:extLst>
      <p:ext uri="{BB962C8B-B14F-4D97-AF65-F5344CB8AC3E}">
        <p14:creationId xmlns:p14="http://schemas.microsoft.com/office/powerpoint/2010/main" val="3425541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TextBox 8">
                <a:extLst>
                  <a:ext uri="{FF2B5EF4-FFF2-40B4-BE49-F238E27FC236}">
                    <a16:creationId xmlns:a16="http://schemas.microsoft.com/office/drawing/2014/main" id="{6E642AF1-C161-49FD-89A9-FDAA29CDFFF7}"/>
                  </a:ext>
                </a:extLst>
              </p:cNvPr>
              <p:cNvSpPr txBox="1"/>
              <p:nvPr/>
            </p:nvSpPr>
            <p:spPr>
              <a:xfrm>
                <a:off x="3733800" y="2886230"/>
                <a:ext cx="11049000" cy="4619470"/>
              </a:xfrm>
              <a:prstGeom prst="rect">
                <a:avLst/>
              </a:prstGeom>
            </p:spPr>
            <p:txBody>
              <a:bodyPr wrap="square" lIns="0" tIns="0" rIns="0" bIns="0" rtlCol="0" anchor="t">
                <a:spAutoFit/>
              </a:bodyPr>
              <a:lstStyle/>
              <a:p>
                <a:pPr>
                  <a:lnSpc>
                    <a:spcPts val="3616"/>
                  </a:lnSpc>
                  <a:spcBef>
                    <a:spcPct val="0"/>
                  </a:spcBef>
                </a:pPr>
                <a:r>
                  <a:rPr lang="en-US" sz="3600" b="1" spc="-25" dirty="0">
                    <a:solidFill>
                      <a:srgbClr val="FF0000"/>
                    </a:solidFill>
                    <a:latin typeface="Goudy Old Style" panose="02020502050305020303" pitchFamily="18" charset="0"/>
                  </a:rPr>
                  <a:t>NOTATION WARNING</a:t>
                </a:r>
              </a:p>
              <a:p>
                <a:pPr>
                  <a:lnSpc>
                    <a:spcPts val="3616"/>
                  </a:lnSpc>
                  <a:spcBef>
                    <a:spcPct val="0"/>
                  </a:spcBef>
                </a:pPr>
                <a:endParaRPr lang="en-US" sz="3600" spc="-25" dirty="0">
                  <a:solidFill>
                    <a:srgbClr val="FF0000"/>
                  </a:solidFill>
                  <a:latin typeface="Goudy Old Style" panose="02020502050305020303" pitchFamily="18" charset="0"/>
                </a:endParaRPr>
              </a:p>
              <a:p>
                <a:pPr>
                  <a:lnSpc>
                    <a:spcPts val="3616"/>
                  </a:lnSpc>
                  <a:spcBef>
                    <a:spcPct val="0"/>
                  </a:spcBef>
                </a:pPr>
                <a:r>
                  <a:rPr lang="en-US" sz="3600" spc="-25" dirty="0">
                    <a:solidFill>
                      <a:srgbClr val="FF0000"/>
                    </a:solidFill>
                    <a:latin typeface="Goudy Old Style" panose="02020502050305020303" pitchFamily="18" charset="0"/>
                  </a:rPr>
                  <a:t>Going forward, please be aware of the following:</a:t>
                </a:r>
              </a:p>
              <a:p>
                <a:pPr>
                  <a:lnSpc>
                    <a:spcPts val="3616"/>
                  </a:lnSpc>
                  <a:spcBef>
                    <a:spcPct val="0"/>
                  </a:spcBef>
                </a:pPr>
                <a:endParaRPr lang="en-US" sz="3600" spc="-25" dirty="0">
                  <a:solidFill>
                    <a:srgbClr val="FF0000"/>
                  </a:solidFill>
                  <a:latin typeface="Goudy Old Style" panose="02020502050305020303" pitchFamily="18" charset="0"/>
                </a:endParaRPr>
              </a:p>
              <a:p>
                <a:pPr>
                  <a:lnSpc>
                    <a:spcPts val="3616"/>
                  </a:lnSpc>
                  <a:spcBef>
                    <a:spcPct val="0"/>
                  </a:spcBef>
                </a:pPr>
                <a:r>
                  <a:rPr lang="en-US" sz="3600" spc="-25" dirty="0">
                    <a:solidFill>
                      <a:srgbClr val="FF0000"/>
                    </a:solidFill>
                    <a:latin typeface="Goudy Old Style" panose="02020502050305020303" pitchFamily="18" charset="0"/>
                  </a:rPr>
                  <a:t>During lectures, I used </a:t>
                </a:r>
                <a14:m>
                  <m:oMath xmlns:m="http://schemas.openxmlformats.org/officeDocument/2006/math">
                    <m:sSub>
                      <m:sSubPr>
                        <m:ctrlPr>
                          <a:rPr lang="en-US" sz="3600" i="1" spc="-25" smtClean="0">
                            <a:solidFill>
                              <a:srgbClr val="FF0000"/>
                            </a:solidFill>
                            <a:latin typeface="Cambria Math" panose="02040503050406030204" pitchFamily="18" charset="0"/>
                          </a:rPr>
                        </m:ctrlPr>
                      </m:sSubPr>
                      <m:e>
                        <m:r>
                          <a:rPr lang="en-US" sz="3600" b="0" i="1" spc="-25" smtClean="0">
                            <a:solidFill>
                              <a:srgbClr val="FF0000"/>
                            </a:solidFill>
                            <a:latin typeface="Cambria Math" panose="02040503050406030204" pitchFamily="18" charset="0"/>
                          </a:rPr>
                          <m:t>𝑠</m:t>
                        </m:r>
                      </m:e>
                      <m:sub>
                        <m:r>
                          <a:rPr lang="en-US" sz="3600" b="0" i="1" spc="-25" smtClean="0">
                            <a:solidFill>
                              <a:srgbClr val="FF0000"/>
                            </a:solidFill>
                            <a:latin typeface="Cambria Math" panose="02040503050406030204" pitchFamily="18" charset="0"/>
                          </a:rPr>
                          <m:t>𝑡</m:t>
                        </m:r>
                      </m:sub>
                    </m:sSub>
                  </m:oMath>
                </a14:m>
                <a:r>
                  <a:rPr lang="en-US" sz="3600" spc="-25" dirty="0">
                    <a:solidFill>
                      <a:srgbClr val="FF0000"/>
                    </a:solidFill>
                    <a:latin typeface="Goudy Old Style" panose="02020502050305020303" pitchFamily="18" charset="0"/>
                  </a:rPr>
                  <a:t> to denote “states”. In the slides, I have changed it to </a:t>
                </a:r>
                <a14:m>
                  <m:oMath xmlns:m="http://schemas.openxmlformats.org/officeDocument/2006/math">
                    <m:sSub>
                      <m:sSubPr>
                        <m:ctrlPr>
                          <a:rPr lang="en-US" sz="3600" i="1" spc="-25" smtClean="0">
                            <a:solidFill>
                              <a:srgbClr val="FF0000"/>
                            </a:solidFill>
                            <a:latin typeface="Cambria Math" panose="02040503050406030204" pitchFamily="18" charset="0"/>
                          </a:rPr>
                        </m:ctrlPr>
                      </m:sSubPr>
                      <m:e>
                        <m:r>
                          <a:rPr lang="en-US" sz="3600" b="0" i="1" spc="-25" smtClean="0">
                            <a:solidFill>
                              <a:srgbClr val="FF0000"/>
                            </a:solidFill>
                            <a:latin typeface="Cambria Math" panose="02040503050406030204" pitchFamily="18" charset="0"/>
                          </a:rPr>
                          <m:t>𝑥</m:t>
                        </m:r>
                      </m:e>
                      <m:sub>
                        <m:r>
                          <a:rPr lang="en-US" sz="3600" b="0" i="1" spc="-25" smtClean="0">
                            <a:solidFill>
                              <a:srgbClr val="FF0000"/>
                            </a:solidFill>
                            <a:latin typeface="Cambria Math" panose="02040503050406030204" pitchFamily="18" charset="0"/>
                          </a:rPr>
                          <m:t>𝑡</m:t>
                        </m:r>
                      </m:sub>
                    </m:sSub>
                  </m:oMath>
                </a14:m>
                <a:r>
                  <a:rPr lang="en-US" sz="3600" spc="-25" dirty="0">
                    <a:solidFill>
                      <a:srgbClr val="FF0000"/>
                    </a:solidFill>
                    <a:latin typeface="Goudy Old Style" panose="02020502050305020303" pitchFamily="18" charset="0"/>
                  </a:rPr>
                  <a:t> because it is </a:t>
                </a:r>
                <a:r>
                  <a:rPr lang="en-US" sz="3600" b="1" spc="-25" dirty="0">
                    <a:solidFill>
                      <a:srgbClr val="FF0000"/>
                    </a:solidFill>
                    <a:latin typeface="Goudy Old Style" panose="02020502050305020303" pitchFamily="18" charset="0"/>
                  </a:rPr>
                  <a:t>more conventional</a:t>
                </a:r>
                <a:r>
                  <a:rPr lang="en-US" sz="3600" spc="-25" dirty="0">
                    <a:solidFill>
                      <a:srgbClr val="FF0000"/>
                    </a:solidFill>
                    <a:latin typeface="Goudy Old Style" panose="02020502050305020303" pitchFamily="18" charset="0"/>
                  </a:rPr>
                  <a:t>.</a:t>
                </a:r>
              </a:p>
              <a:p>
                <a:pPr>
                  <a:lnSpc>
                    <a:spcPts val="3616"/>
                  </a:lnSpc>
                  <a:spcBef>
                    <a:spcPct val="0"/>
                  </a:spcBef>
                </a:pPr>
                <a:endParaRPr lang="en-US" sz="3600" spc="-25" dirty="0">
                  <a:solidFill>
                    <a:srgbClr val="FF0000"/>
                  </a:solidFill>
                  <a:latin typeface="Goudy Old Style" panose="02020502050305020303" pitchFamily="18" charset="0"/>
                </a:endParaRPr>
              </a:p>
              <a:p>
                <a:pPr>
                  <a:lnSpc>
                    <a:spcPts val="3616"/>
                  </a:lnSpc>
                  <a:spcBef>
                    <a:spcPct val="0"/>
                  </a:spcBef>
                </a:pPr>
                <a:r>
                  <a:rPr lang="en-US" sz="3600" spc="-25" dirty="0">
                    <a:solidFill>
                      <a:srgbClr val="FF0000"/>
                    </a:solidFill>
                    <a:latin typeface="Goudy Old Style" panose="02020502050305020303" pitchFamily="18" charset="0"/>
                  </a:rPr>
                  <a:t>Also, there may be few slides where I might have used </a:t>
                </a:r>
                <a14:m>
                  <m:oMath xmlns:m="http://schemas.openxmlformats.org/officeDocument/2006/math">
                    <m:sSub>
                      <m:sSubPr>
                        <m:ctrlPr>
                          <a:rPr lang="en-US" sz="3600" i="1" spc="-25">
                            <a:solidFill>
                              <a:srgbClr val="FF0000"/>
                            </a:solidFill>
                            <a:latin typeface="Cambria Math" panose="02040503050406030204" pitchFamily="18" charset="0"/>
                          </a:rPr>
                        </m:ctrlPr>
                      </m:sSubPr>
                      <m:e>
                        <m:r>
                          <a:rPr lang="en-US" sz="3600" i="1" spc="-25">
                            <a:solidFill>
                              <a:srgbClr val="FF0000"/>
                            </a:solidFill>
                            <a:latin typeface="Cambria Math" panose="02040503050406030204" pitchFamily="18" charset="0"/>
                          </a:rPr>
                          <m:t>𝑠</m:t>
                        </m:r>
                      </m:e>
                      <m:sub>
                        <m:r>
                          <a:rPr lang="en-US" sz="3600" i="1" spc="-25">
                            <a:solidFill>
                              <a:srgbClr val="FF0000"/>
                            </a:solidFill>
                            <a:latin typeface="Cambria Math" panose="02040503050406030204" pitchFamily="18" charset="0"/>
                          </a:rPr>
                          <m:t>𝑡</m:t>
                        </m:r>
                      </m:sub>
                    </m:sSub>
                  </m:oMath>
                </a14:m>
                <a:r>
                  <a:rPr lang="en-US" sz="3600" spc="-25" dirty="0">
                    <a:solidFill>
                      <a:srgbClr val="FF0000"/>
                    </a:solidFill>
                    <a:latin typeface="Goudy Old Style" panose="02020502050305020303" pitchFamily="18" charset="0"/>
                  </a:rPr>
                  <a:t> instead of </a:t>
                </a:r>
                <a14:m>
                  <m:oMath xmlns:m="http://schemas.openxmlformats.org/officeDocument/2006/math">
                    <m:sSub>
                      <m:sSubPr>
                        <m:ctrlPr>
                          <a:rPr lang="en-US" sz="3600" i="1" spc="-25">
                            <a:solidFill>
                              <a:srgbClr val="FF0000"/>
                            </a:solidFill>
                            <a:latin typeface="Cambria Math" panose="02040503050406030204" pitchFamily="18" charset="0"/>
                          </a:rPr>
                        </m:ctrlPr>
                      </m:sSubPr>
                      <m:e>
                        <m:r>
                          <a:rPr lang="en-US" sz="3600" i="1" spc="-25">
                            <a:solidFill>
                              <a:srgbClr val="FF0000"/>
                            </a:solidFill>
                            <a:latin typeface="Cambria Math" panose="02040503050406030204" pitchFamily="18" charset="0"/>
                          </a:rPr>
                          <m:t>𝑥</m:t>
                        </m:r>
                      </m:e>
                      <m:sub>
                        <m:r>
                          <a:rPr lang="en-US" sz="3600" i="1" spc="-25">
                            <a:solidFill>
                              <a:srgbClr val="FF0000"/>
                            </a:solidFill>
                            <a:latin typeface="Cambria Math" panose="02040503050406030204" pitchFamily="18" charset="0"/>
                          </a:rPr>
                          <m:t>𝑡</m:t>
                        </m:r>
                      </m:sub>
                    </m:sSub>
                  </m:oMath>
                </a14:m>
                <a:r>
                  <a:rPr lang="en-US" sz="3600" spc="-25" dirty="0">
                    <a:solidFill>
                      <a:srgbClr val="FF0000"/>
                    </a:solidFill>
                    <a:latin typeface="Goudy Old Style" panose="02020502050305020303" pitchFamily="18" charset="0"/>
                  </a:rPr>
                  <a:t> by mistake. These are typos and my apologies for that in advance!</a:t>
                </a:r>
              </a:p>
            </p:txBody>
          </p:sp>
        </mc:Choice>
        <mc:Fallback xmlns="">
          <p:sp>
            <p:nvSpPr>
              <p:cNvPr id="20" name="TextBox 8">
                <a:extLst>
                  <a:ext uri="{FF2B5EF4-FFF2-40B4-BE49-F238E27FC236}">
                    <a16:creationId xmlns:a16="http://schemas.microsoft.com/office/drawing/2014/main" id="{6E642AF1-C161-49FD-89A9-FDAA29CDFFF7}"/>
                  </a:ext>
                </a:extLst>
              </p:cNvPr>
              <p:cNvSpPr txBox="1">
                <a:spLocks noRot="1" noChangeAspect="1" noMove="1" noResize="1" noEditPoints="1" noAdjustHandles="1" noChangeArrowheads="1" noChangeShapeType="1" noTextEdit="1"/>
              </p:cNvSpPr>
              <p:nvPr/>
            </p:nvSpPr>
            <p:spPr>
              <a:xfrm>
                <a:off x="3733800" y="2886230"/>
                <a:ext cx="11049000" cy="4619470"/>
              </a:xfrm>
              <a:prstGeom prst="rect">
                <a:avLst/>
              </a:prstGeom>
              <a:blipFill>
                <a:blip r:embed="rId2"/>
                <a:stretch>
                  <a:fillRect l="-2539" t="-5013" r="-2539" b="-5013"/>
                </a:stretch>
              </a:blipFill>
            </p:spPr>
            <p:txBody>
              <a:bodyPr/>
              <a:lstStyle/>
              <a:p>
                <a:r>
                  <a:rPr lang="en-US">
                    <a:noFill/>
                  </a:rPr>
                  <a:t> </a:t>
                </a:r>
              </a:p>
            </p:txBody>
          </p:sp>
        </mc:Fallback>
      </mc:AlternateContent>
      <p:sp>
        <p:nvSpPr>
          <p:cNvPr id="2" name="Rectangle: Rounded Corners 1">
            <a:extLst>
              <a:ext uri="{FF2B5EF4-FFF2-40B4-BE49-F238E27FC236}">
                <a16:creationId xmlns:a16="http://schemas.microsoft.com/office/drawing/2014/main" id="{1CE50D2D-C7A7-4496-AE75-0E3D8C5A497D}"/>
              </a:ext>
            </a:extLst>
          </p:cNvPr>
          <p:cNvSpPr/>
          <p:nvPr/>
        </p:nvSpPr>
        <p:spPr>
          <a:xfrm>
            <a:off x="3390900" y="2247900"/>
            <a:ext cx="11506200" cy="5791200"/>
          </a:xfrm>
          <a:prstGeom prst="roundRect">
            <a:avLst>
              <a:gd name="adj" fmla="val 12193"/>
            </a:avLst>
          </a:prstGeom>
          <a:noFill/>
          <a:ln w="50800">
            <a:solidFill>
              <a:srgbClr val="FF0000"/>
            </a:solidFill>
          </a:ln>
          <a:effectLst>
            <a:glow rad="165100">
              <a:srgbClr val="FF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889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Markov Decision Process and Reinforcement Learning</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8458200" y="1344846"/>
            <a:ext cx="9677400" cy="8942154"/>
          </a:xfrm>
          <a:prstGeom prst="rect">
            <a:avLst/>
          </a:prstGeom>
        </p:spPr>
      </p:pic>
      <p:sp>
        <p:nvSpPr>
          <p:cNvPr id="20" name="TextBox 8">
            <a:extLst>
              <a:ext uri="{FF2B5EF4-FFF2-40B4-BE49-F238E27FC236}">
                <a16:creationId xmlns:a16="http://schemas.microsoft.com/office/drawing/2014/main" id="{6E642AF1-C161-49FD-89A9-FDAA29CDFFF7}"/>
              </a:ext>
            </a:extLst>
          </p:cNvPr>
          <p:cNvSpPr txBox="1"/>
          <p:nvPr/>
        </p:nvSpPr>
        <p:spPr>
          <a:xfrm>
            <a:off x="8610600" y="1617619"/>
            <a:ext cx="9448800" cy="6466129"/>
          </a:xfrm>
          <a:prstGeom prst="rect">
            <a:avLst/>
          </a:prstGeom>
        </p:spPr>
        <p:txBody>
          <a:bodyPr wrap="square" lIns="0" tIns="0" rIns="0" bIns="0" rtlCol="0" anchor="t">
            <a:spAutoFit/>
          </a:bodyPr>
          <a:lstStyle/>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A Markov Decision Process (MDP) is an extension of Markov process with two main differences:</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r>
              <a:rPr lang="en-US" sz="3600" b="1" spc="-25" dirty="0">
                <a:solidFill>
                  <a:srgbClr val="000000"/>
                </a:solidFill>
                <a:latin typeface="Goudy Old Style" panose="02020502050305020303" pitchFamily="18" charset="0"/>
              </a:rPr>
              <a:t>Actions</a:t>
            </a:r>
            <a:r>
              <a:rPr lang="en-US" sz="3600" spc="-25" dirty="0">
                <a:solidFill>
                  <a:srgbClr val="000000"/>
                </a:solidFill>
                <a:latin typeface="Goudy Old Style" panose="02020502050305020303" pitchFamily="18" charset="0"/>
              </a:rPr>
              <a:t>: There is an agent who has to take actions (decisions). Unlike Markov process where the next state is dependent only on the current state, in a MDP, the </a:t>
            </a:r>
            <a:r>
              <a:rPr lang="en-US" sz="3600" b="1" spc="-25" dirty="0">
                <a:solidFill>
                  <a:srgbClr val="0070C0"/>
                </a:solidFill>
                <a:latin typeface="Goudy Old Style" panose="02020502050305020303" pitchFamily="18" charset="0"/>
              </a:rPr>
              <a:t>next state is dependent on the current state and the current action</a:t>
            </a:r>
            <a:r>
              <a:rPr lang="en-US" sz="3600" spc="-25" dirty="0">
                <a:solidFill>
                  <a:srgbClr val="000000"/>
                </a:solidFill>
                <a:latin typeface="Goudy Old Style" panose="02020502050305020303" pitchFamily="18" charset="0"/>
              </a:rPr>
              <a:t>.</a:t>
            </a:r>
          </a:p>
          <a:p>
            <a:pPr marL="1028700" lvl="1" indent="-571500">
              <a:lnSpc>
                <a:spcPts val="3616"/>
              </a:lnSpc>
              <a:spcBef>
                <a:spcPct val="0"/>
              </a:spcBef>
              <a:buFont typeface="Arial" panose="020B0604020202020204" pitchFamily="34" charset="0"/>
              <a:buChar char="•"/>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r>
              <a:rPr lang="en-US" sz="3600" b="1" spc="-25" dirty="0">
                <a:solidFill>
                  <a:srgbClr val="000000"/>
                </a:solidFill>
                <a:latin typeface="Goudy Old Style" panose="02020502050305020303" pitchFamily="18" charset="0"/>
              </a:rPr>
              <a:t>Rewards:</a:t>
            </a:r>
            <a:r>
              <a:rPr lang="en-US" sz="3600" spc="-25" dirty="0">
                <a:solidFill>
                  <a:srgbClr val="000000"/>
                </a:solidFill>
                <a:latin typeface="Goudy Old Style" panose="02020502050305020303" pitchFamily="18" charset="0"/>
              </a:rPr>
              <a:t> The agent earns a reward based on its actions and the objective is to maximize the reward (in some sense).</a:t>
            </a:r>
            <a:endParaRPr lang="en-US" sz="3600" spc="-25" dirty="0">
              <a:solidFill>
                <a:srgbClr val="FF0000"/>
              </a:solidFill>
              <a:latin typeface="Goudy Old Style" panose="02020502050305020303" pitchFamily="18" charset="0"/>
            </a:endParaRPr>
          </a:p>
        </p:txBody>
      </p:sp>
    </p:spTree>
    <p:extLst>
      <p:ext uri="{BB962C8B-B14F-4D97-AF65-F5344CB8AC3E}">
        <p14:creationId xmlns:p14="http://schemas.microsoft.com/office/powerpoint/2010/main" val="1811072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Markov Decision Process and Reinforcement Learning</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8458200" y="1344846"/>
            <a:ext cx="9677400" cy="8942154"/>
          </a:xfrm>
          <a:prstGeom prst="rect">
            <a:avLst/>
          </a:prstGeom>
        </p:spPr>
      </p:pic>
      <p:sp>
        <p:nvSpPr>
          <p:cNvPr id="20" name="TextBox 8">
            <a:extLst>
              <a:ext uri="{FF2B5EF4-FFF2-40B4-BE49-F238E27FC236}">
                <a16:creationId xmlns:a16="http://schemas.microsoft.com/office/drawing/2014/main" id="{6E642AF1-C161-49FD-89A9-FDAA29CDFFF7}"/>
              </a:ext>
            </a:extLst>
          </p:cNvPr>
          <p:cNvSpPr txBox="1"/>
          <p:nvPr/>
        </p:nvSpPr>
        <p:spPr>
          <a:xfrm>
            <a:off x="8610600" y="1617619"/>
            <a:ext cx="9448800" cy="8276625"/>
          </a:xfrm>
          <a:prstGeom prst="rect">
            <a:avLst/>
          </a:prstGeom>
        </p:spPr>
        <p:txBody>
          <a:bodyPr wrap="square" lIns="0" tIns="0" rIns="0" bIns="0" rtlCol="0" anchor="t">
            <a:spAutoFit/>
          </a:bodyPr>
          <a:lstStyle/>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The PGM of a Markov Decision Process</a:t>
            </a:r>
            <a:r>
              <a:rPr lang="en-US" sz="3600" spc="-25" dirty="0">
                <a:solidFill>
                  <a:srgbClr val="FF0000"/>
                </a:solidFill>
                <a:latin typeface="Goudy Old Style" panose="02020502050305020303" pitchFamily="18" charset="0"/>
              </a:rPr>
              <a:t>*</a:t>
            </a:r>
            <a:r>
              <a:rPr lang="en-US" sz="3600" spc="-25" dirty="0">
                <a:solidFill>
                  <a:srgbClr val="000000"/>
                </a:solidFill>
                <a:latin typeface="Goudy Old Style" panose="02020502050305020303" pitchFamily="18" charset="0"/>
              </a:rPr>
              <a:t> (MDP) is shown in the left.</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An MDP</a:t>
            </a:r>
            <a:r>
              <a:rPr lang="en-US" sz="3600" spc="-25" dirty="0">
                <a:solidFill>
                  <a:srgbClr val="FF0000"/>
                </a:solidFill>
                <a:latin typeface="Goudy Old Style" panose="02020502050305020303" pitchFamily="18" charset="0"/>
              </a:rPr>
              <a:t>*</a:t>
            </a:r>
            <a:r>
              <a:rPr lang="en-US" sz="3600" spc="-25" dirty="0">
                <a:solidFill>
                  <a:srgbClr val="000000"/>
                </a:solidFill>
                <a:latin typeface="Goudy Old Style" panose="02020502050305020303" pitchFamily="18" charset="0"/>
              </a:rPr>
              <a:t> has the following components:</a:t>
            </a:r>
          </a:p>
          <a:p>
            <a:pPr marL="1200150" lvl="1" indent="-742950">
              <a:lnSpc>
                <a:spcPts val="3616"/>
              </a:lnSpc>
              <a:spcBef>
                <a:spcPct val="0"/>
              </a:spcBef>
              <a:buFont typeface="+mj-lt"/>
              <a:buAutoNum type="arabicPeriod"/>
            </a:pPr>
            <a:r>
              <a:rPr lang="en-US" sz="3600" b="1" spc="-25" dirty="0">
                <a:solidFill>
                  <a:srgbClr val="000000"/>
                </a:solidFill>
                <a:latin typeface="Goudy Old Style" panose="02020502050305020303" pitchFamily="18" charset="0"/>
              </a:rPr>
              <a:t>States:</a:t>
            </a:r>
            <a:r>
              <a:rPr lang="en-US" sz="3600" spc="-25" dirty="0">
                <a:solidFill>
                  <a:srgbClr val="000000"/>
                </a:solidFill>
                <a:latin typeface="Goudy Old Style" panose="02020502050305020303" pitchFamily="18" charset="0"/>
              </a:rPr>
              <a:t> It captures the dynamics of the physical world that are </a:t>
            </a:r>
            <a:r>
              <a:rPr lang="en-US" sz="3600" b="1" spc="-25" dirty="0">
                <a:solidFill>
                  <a:srgbClr val="0070C0"/>
                </a:solidFill>
                <a:latin typeface="Goudy Old Style" panose="02020502050305020303" pitchFamily="18" charset="0"/>
              </a:rPr>
              <a:t>relevant for making decisions</a:t>
            </a:r>
            <a:r>
              <a:rPr lang="en-US" sz="3600" spc="-25" dirty="0">
                <a:solidFill>
                  <a:srgbClr val="000000"/>
                </a:solidFill>
                <a:latin typeface="Goudy Old Style" panose="02020502050305020303" pitchFamily="18" charset="0"/>
              </a:rPr>
              <a:t>.</a:t>
            </a:r>
          </a:p>
          <a:p>
            <a:pPr marL="2114550" lvl="3" indent="-74295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The importance of the phrase highlighted in blue can be explained using the following example. As such, the moon is imparting some force on a car on road. But since it is so negligible, we can ignore it. Hence, we don’t need to capture the dynamics of the moon in order to design autonomous cars </a:t>
            </a:r>
            <a:r>
              <a:rPr lang="en-US" sz="3600" spc="-25" dirty="0">
                <a:solidFill>
                  <a:srgbClr val="000000"/>
                </a:solidFill>
                <a:latin typeface="Goudy Old Style" panose="02020502050305020303" pitchFamily="18" charset="0"/>
                <a:sym typeface="Wingdings" panose="05000000000000000000" pitchFamily="2" charset="2"/>
              </a:rPr>
              <a:t>!</a:t>
            </a:r>
            <a:endParaRPr lang="en-US" sz="3600" spc="-25" dirty="0">
              <a:solidFill>
                <a:srgbClr val="000000"/>
              </a:solidFill>
              <a:latin typeface="Goudy Old Style" panose="02020502050305020303" pitchFamily="18" charset="0"/>
            </a:endParaRPr>
          </a:p>
          <a:p>
            <a:pPr marL="2114550" lvl="3" indent="-74295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Knowing what the states are requires </a:t>
            </a:r>
            <a:r>
              <a:rPr lang="en-US" sz="3600" b="1" spc="-25" dirty="0">
                <a:solidFill>
                  <a:srgbClr val="0070C0"/>
                </a:solidFill>
                <a:latin typeface="Goudy Old Style" panose="02020502050305020303" pitchFamily="18" charset="0"/>
              </a:rPr>
              <a:t>domain knowledge</a:t>
            </a:r>
            <a:r>
              <a:rPr lang="en-US" sz="3600" spc="-25" dirty="0">
                <a:solidFill>
                  <a:srgbClr val="000000"/>
                </a:solidFill>
                <a:latin typeface="Goudy Old Style" panose="02020502050305020303" pitchFamily="18" charset="0"/>
              </a:rPr>
              <a:t>.</a:t>
            </a:r>
          </a:p>
          <a:p>
            <a:pPr>
              <a:lnSpc>
                <a:spcPts val="3616"/>
              </a:lnSpc>
              <a:spcBef>
                <a:spcPct val="0"/>
              </a:spcBef>
            </a:pPr>
            <a:r>
              <a:rPr lang="en-US" sz="2500" spc="-25" dirty="0">
                <a:solidFill>
                  <a:srgbClr val="FF0000"/>
                </a:solidFill>
                <a:latin typeface="Goudy Old Style" panose="02020502050305020303" pitchFamily="18" charset="0"/>
              </a:rPr>
              <a:t>*Strictly speaking, a </a:t>
            </a:r>
            <a:r>
              <a:rPr lang="en-US" sz="2500" u="sng" spc="-25" dirty="0">
                <a:solidFill>
                  <a:srgbClr val="FF0000"/>
                </a:solidFill>
                <a:latin typeface="Goudy Old Style" panose="02020502050305020303" pitchFamily="18" charset="0"/>
              </a:rPr>
              <a:t>Partially Observable</a:t>
            </a:r>
            <a:r>
              <a:rPr lang="en-US" sz="2500" spc="-25" dirty="0">
                <a:solidFill>
                  <a:srgbClr val="FF0000"/>
                </a:solidFill>
                <a:latin typeface="Goudy Old Style" panose="02020502050305020303" pitchFamily="18" charset="0"/>
              </a:rPr>
              <a:t> MDP (</a:t>
            </a:r>
            <a:r>
              <a:rPr lang="en-US" sz="2500" u="sng" spc="-25" dirty="0">
                <a:solidFill>
                  <a:srgbClr val="FF0000"/>
                </a:solidFill>
                <a:latin typeface="Goudy Old Style" panose="02020502050305020303" pitchFamily="18" charset="0"/>
              </a:rPr>
              <a:t>PO</a:t>
            </a:r>
            <a:r>
              <a:rPr lang="en-US" sz="2500" spc="-25" dirty="0">
                <a:solidFill>
                  <a:srgbClr val="FF0000"/>
                </a:solidFill>
                <a:latin typeface="Goudy Old Style" panose="02020502050305020303" pitchFamily="18" charset="0"/>
              </a:rPr>
              <a:t>MDP). The difference between MDP and POMDP is explained after a few slides.</a:t>
            </a:r>
          </a:p>
        </p:txBody>
      </p:sp>
      <p:sp>
        <p:nvSpPr>
          <p:cNvPr id="21" name="Oval 20">
            <a:extLst>
              <a:ext uri="{FF2B5EF4-FFF2-40B4-BE49-F238E27FC236}">
                <a16:creationId xmlns:a16="http://schemas.microsoft.com/office/drawing/2014/main" id="{E17BAEEA-F96B-4424-BC3F-BFFAA2E00390}"/>
              </a:ext>
            </a:extLst>
          </p:cNvPr>
          <p:cNvSpPr/>
          <p:nvPr/>
        </p:nvSpPr>
        <p:spPr>
          <a:xfrm>
            <a:off x="1071194" y="72009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08DF4B0-8566-4BD5-B60C-5350DC2F6564}"/>
                  </a:ext>
                </a:extLst>
              </p:cNvPr>
              <p:cNvSpPr txBox="1"/>
              <p:nvPr/>
            </p:nvSpPr>
            <p:spPr>
              <a:xfrm>
                <a:off x="1169086" y="7324097"/>
                <a:ext cx="73366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22" name="TextBox 21">
                <a:extLst>
                  <a:ext uri="{FF2B5EF4-FFF2-40B4-BE49-F238E27FC236}">
                    <a16:creationId xmlns:a16="http://schemas.microsoft.com/office/drawing/2014/main" id="{608DF4B0-8566-4BD5-B60C-5350DC2F6564}"/>
                  </a:ext>
                </a:extLst>
              </p:cNvPr>
              <p:cNvSpPr txBox="1">
                <a:spLocks noRot="1" noChangeAspect="1" noMove="1" noResize="1" noEditPoints="1" noAdjustHandles="1" noChangeArrowheads="1" noChangeShapeType="1" noTextEdit="1"/>
              </p:cNvSpPr>
              <p:nvPr/>
            </p:nvSpPr>
            <p:spPr>
              <a:xfrm>
                <a:off x="1169086" y="7324097"/>
                <a:ext cx="733662" cy="646331"/>
              </a:xfrm>
              <a:prstGeom prst="rect">
                <a:avLst/>
              </a:prstGeom>
              <a:blipFill>
                <a:blip r:embed="rId3"/>
                <a:stretch>
                  <a:fillRect/>
                </a:stretch>
              </a:blipFill>
              <a:ln>
                <a:noFill/>
              </a:ln>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1504C093-B742-4751-A24B-591A4E54F21A}"/>
              </a:ext>
            </a:extLst>
          </p:cNvPr>
          <p:cNvCxnSpPr>
            <a:cxnSpLocks/>
          </p:cNvCxnSpPr>
          <p:nvPr/>
        </p:nvCxnSpPr>
        <p:spPr>
          <a:xfrm>
            <a:off x="1985594" y="7628897"/>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13EE817-A66E-43D8-BDEC-ABA97EC6A0F7}"/>
              </a:ext>
            </a:extLst>
          </p:cNvPr>
          <p:cNvSpPr/>
          <p:nvPr/>
        </p:nvSpPr>
        <p:spPr>
          <a:xfrm>
            <a:off x="3128594"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2BD09D7-8C44-4FC3-B575-8CFAC2282C71}"/>
                  </a:ext>
                </a:extLst>
              </p:cNvPr>
              <p:cNvSpPr txBox="1"/>
              <p:nvPr/>
            </p:nvSpPr>
            <p:spPr>
              <a:xfrm>
                <a:off x="3226486"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29" name="TextBox 28">
                <a:extLst>
                  <a:ext uri="{FF2B5EF4-FFF2-40B4-BE49-F238E27FC236}">
                    <a16:creationId xmlns:a16="http://schemas.microsoft.com/office/drawing/2014/main" id="{F2BD09D7-8C44-4FC3-B575-8CFAC2282C71}"/>
                  </a:ext>
                </a:extLst>
              </p:cNvPr>
              <p:cNvSpPr txBox="1">
                <a:spLocks noRot="1" noChangeAspect="1" noMove="1" noResize="1" noEditPoints="1" noAdjustHandles="1" noChangeArrowheads="1" noChangeShapeType="1" noTextEdit="1"/>
              </p:cNvSpPr>
              <p:nvPr/>
            </p:nvSpPr>
            <p:spPr>
              <a:xfrm>
                <a:off x="3226486" y="7305731"/>
                <a:ext cx="744371" cy="646331"/>
              </a:xfrm>
              <a:prstGeom prst="rect">
                <a:avLst/>
              </a:prstGeom>
              <a:blipFill>
                <a:blip r:embed="rId4"/>
                <a:stretch>
                  <a:fillRect/>
                </a:stretch>
              </a:blipFill>
              <a:ln>
                <a:noFill/>
              </a:ln>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977FC8A2-BC0F-4B6E-B90E-0ACBF3110E50}"/>
              </a:ext>
            </a:extLst>
          </p:cNvPr>
          <p:cNvCxnSpPr>
            <a:cxnSpLocks/>
          </p:cNvCxnSpPr>
          <p:nvPr/>
        </p:nvCxnSpPr>
        <p:spPr>
          <a:xfrm>
            <a:off x="4042994"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D6470D71-CC8A-41FF-9861-EFE4803E0884}"/>
              </a:ext>
            </a:extLst>
          </p:cNvPr>
          <p:cNvSpPr/>
          <p:nvPr/>
        </p:nvSpPr>
        <p:spPr>
          <a:xfrm>
            <a:off x="5181600"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26B0534-EBAA-4B0B-B09D-8219F21D159C}"/>
                  </a:ext>
                </a:extLst>
              </p:cNvPr>
              <p:cNvSpPr txBox="1"/>
              <p:nvPr/>
            </p:nvSpPr>
            <p:spPr>
              <a:xfrm>
                <a:off x="5279492"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32" name="TextBox 31">
                <a:extLst>
                  <a:ext uri="{FF2B5EF4-FFF2-40B4-BE49-F238E27FC236}">
                    <a16:creationId xmlns:a16="http://schemas.microsoft.com/office/drawing/2014/main" id="{226B0534-EBAA-4B0B-B09D-8219F21D159C}"/>
                  </a:ext>
                </a:extLst>
              </p:cNvPr>
              <p:cNvSpPr txBox="1">
                <a:spLocks noRot="1" noChangeAspect="1" noMove="1" noResize="1" noEditPoints="1" noAdjustHandles="1" noChangeArrowheads="1" noChangeShapeType="1" noTextEdit="1"/>
              </p:cNvSpPr>
              <p:nvPr/>
            </p:nvSpPr>
            <p:spPr>
              <a:xfrm>
                <a:off x="5279492" y="7305731"/>
                <a:ext cx="744371" cy="646331"/>
              </a:xfrm>
              <a:prstGeom prst="rect">
                <a:avLst/>
              </a:prstGeom>
              <a:blipFill>
                <a:blip r:embed="rId5"/>
                <a:stretch>
                  <a:fillRect/>
                </a:stretch>
              </a:blipFill>
              <a:ln>
                <a:noFill/>
              </a:ln>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CB974E7E-F6B4-47A3-9F32-E2866AFF134F}"/>
              </a:ext>
            </a:extLst>
          </p:cNvPr>
          <p:cNvCxnSpPr>
            <a:cxnSpLocks/>
          </p:cNvCxnSpPr>
          <p:nvPr/>
        </p:nvCxnSpPr>
        <p:spPr>
          <a:xfrm>
            <a:off x="6096000"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62E8C47-8BD7-41DB-B798-C9945B322C84}"/>
              </a:ext>
            </a:extLst>
          </p:cNvPr>
          <p:cNvSpPr/>
          <p:nvPr/>
        </p:nvSpPr>
        <p:spPr>
          <a:xfrm>
            <a:off x="7239000" y="71641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979816B-C628-4CFC-B461-A5E5B60AA8B9}"/>
                  </a:ext>
                </a:extLst>
              </p:cNvPr>
              <p:cNvSpPr txBox="1"/>
              <p:nvPr/>
            </p:nvSpPr>
            <p:spPr>
              <a:xfrm>
                <a:off x="7336892" y="7287365"/>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43" name="TextBox 42">
                <a:extLst>
                  <a:ext uri="{FF2B5EF4-FFF2-40B4-BE49-F238E27FC236}">
                    <a16:creationId xmlns:a16="http://schemas.microsoft.com/office/drawing/2014/main" id="{D979816B-C628-4CFC-B461-A5E5B60AA8B9}"/>
                  </a:ext>
                </a:extLst>
              </p:cNvPr>
              <p:cNvSpPr txBox="1">
                <a:spLocks noRot="1" noChangeAspect="1" noMove="1" noResize="1" noEditPoints="1" noAdjustHandles="1" noChangeArrowheads="1" noChangeShapeType="1" noTextEdit="1"/>
              </p:cNvSpPr>
              <p:nvPr/>
            </p:nvSpPr>
            <p:spPr>
              <a:xfrm>
                <a:off x="7336892" y="7287365"/>
                <a:ext cx="744371" cy="646331"/>
              </a:xfrm>
              <a:prstGeom prst="rect">
                <a:avLst/>
              </a:prstGeom>
              <a:blipFill>
                <a:blip r:embed="rId6"/>
                <a:stretch>
                  <a:fillRect/>
                </a:stretch>
              </a:blipFill>
              <a:ln>
                <a:noFill/>
              </a:ln>
            </p:spPr>
            <p:txBody>
              <a:bodyPr/>
              <a:lstStyle/>
              <a:p>
                <a:r>
                  <a:rPr lang="en-US">
                    <a:noFill/>
                  </a:rPr>
                  <a:t> </a:t>
                </a:r>
              </a:p>
            </p:txBody>
          </p:sp>
        </mc:Fallback>
      </mc:AlternateContent>
      <p:sp>
        <p:nvSpPr>
          <p:cNvPr id="44" name="Oval 43">
            <a:extLst>
              <a:ext uri="{FF2B5EF4-FFF2-40B4-BE49-F238E27FC236}">
                <a16:creationId xmlns:a16="http://schemas.microsoft.com/office/drawing/2014/main" id="{50036CAA-6696-4F4F-B01A-E4B1EC1B902C}"/>
              </a:ext>
            </a:extLst>
          </p:cNvPr>
          <p:cNvSpPr/>
          <p:nvPr/>
        </p:nvSpPr>
        <p:spPr>
          <a:xfrm>
            <a:off x="1071194" y="3730323"/>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90CCC69-5B70-418E-834A-2E4974DE8E2F}"/>
                  </a:ext>
                </a:extLst>
              </p:cNvPr>
              <p:cNvSpPr txBox="1"/>
              <p:nvPr/>
            </p:nvSpPr>
            <p:spPr>
              <a:xfrm>
                <a:off x="1169086" y="3853520"/>
                <a:ext cx="74937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45" name="TextBox 44">
                <a:extLst>
                  <a:ext uri="{FF2B5EF4-FFF2-40B4-BE49-F238E27FC236}">
                    <a16:creationId xmlns:a16="http://schemas.microsoft.com/office/drawing/2014/main" id="{890CCC69-5B70-418E-834A-2E4974DE8E2F}"/>
                  </a:ext>
                </a:extLst>
              </p:cNvPr>
              <p:cNvSpPr txBox="1">
                <a:spLocks noRot="1" noChangeAspect="1" noMove="1" noResize="1" noEditPoints="1" noAdjustHandles="1" noChangeArrowheads="1" noChangeShapeType="1" noTextEdit="1"/>
              </p:cNvSpPr>
              <p:nvPr/>
            </p:nvSpPr>
            <p:spPr>
              <a:xfrm>
                <a:off x="1169086" y="3853520"/>
                <a:ext cx="749372" cy="646331"/>
              </a:xfrm>
              <a:prstGeom prst="rect">
                <a:avLst/>
              </a:prstGeom>
              <a:blipFill>
                <a:blip r:embed="rId7"/>
                <a:stretch>
                  <a:fillRect/>
                </a:stretch>
              </a:blipFill>
              <a:ln>
                <a:noFill/>
              </a:ln>
            </p:spPr>
            <p:txBody>
              <a:bodyPr/>
              <a:lstStyle/>
              <a:p>
                <a:r>
                  <a:rPr lang="en-US">
                    <a:noFill/>
                  </a:rPr>
                  <a:t> </a:t>
                </a:r>
              </a:p>
            </p:txBody>
          </p:sp>
        </mc:Fallback>
      </mc:AlternateContent>
      <p:sp>
        <p:nvSpPr>
          <p:cNvPr id="46" name="Oval 45">
            <a:extLst>
              <a:ext uri="{FF2B5EF4-FFF2-40B4-BE49-F238E27FC236}">
                <a16:creationId xmlns:a16="http://schemas.microsoft.com/office/drawing/2014/main" id="{1F7CA13D-969B-4D7E-B832-8D6E08FB4875}"/>
              </a:ext>
            </a:extLst>
          </p:cNvPr>
          <p:cNvSpPr/>
          <p:nvPr/>
        </p:nvSpPr>
        <p:spPr>
          <a:xfrm>
            <a:off x="3032839" y="364523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52DCE8B-95A3-4A8F-8519-970D7EB8C9AD}"/>
                  </a:ext>
                </a:extLst>
              </p:cNvPr>
              <p:cNvSpPr txBox="1"/>
              <p:nvPr/>
            </p:nvSpPr>
            <p:spPr>
              <a:xfrm>
                <a:off x="3130731" y="3768434"/>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47" name="TextBox 46">
                <a:extLst>
                  <a:ext uri="{FF2B5EF4-FFF2-40B4-BE49-F238E27FC236}">
                    <a16:creationId xmlns:a16="http://schemas.microsoft.com/office/drawing/2014/main" id="{452DCE8B-95A3-4A8F-8519-970D7EB8C9AD}"/>
                  </a:ext>
                </a:extLst>
              </p:cNvPr>
              <p:cNvSpPr txBox="1">
                <a:spLocks noRot="1" noChangeAspect="1" noMove="1" noResize="1" noEditPoints="1" noAdjustHandles="1" noChangeArrowheads="1" noChangeShapeType="1" noTextEdit="1"/>
              </p:cNvSpPr>
              <p:nvPr/>
            </p:nvSpPr>
            <p:spPr>
              <a:xfrm>
                <a:off x="3130731" y="3768434"/>
                <a:ext cx="760080" cy="646331"/>
              </a:xfrm>
              <a:prstGeom prst="rect">
                <a:avLst/>
              </a:prstGeom>
              <a:blipFill>
                <a:blip r:embed="rId8"/>
                <a:stretch>
                  <a:fillRect/>
                </a:stretch>
              </a:blipFill>
              <a:ln>
                <a:noFill/>
              </a:ln>
            </p:spPr>
            <p:txBody>
              <a:bodyPr/>
              <a:lstStyle/>
              <a:p>
                <a:r>
                  <a:rPr lang="en-US">
                    <a:noFill/>
                  </a:rPr>
                  <a:t> </a:t>
                </a:r>
              </a:p>
            </p:txBody>
          </p:sp>
        </mc:Fallback>
      </mc:AlternateContent>
      <p:sp>
        <p:nvSpPr>
          <p:cNvPr id="48" name="Oval 47">
            <a:extLst>
              <a:ext uri="{FF2B5EF4-FFF2-40B4-BE49-F238E27FC236}">
                <a16:creationId xmlns:a16="http://schemas.microsoft.com/office/drawing/2014/main" id="{AFCDD0B5-AF2B-4F08-8719-543AA166545C}"/>
              </a:ext>
            </a:extLst>
          </p:cNvPr>
          <p:cNvSpPr/>
          <p:nvPr/>
        </p:nvSpPr>
        <p:spPr>
          <a:xfrm>
            <a:off x="5127033"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65B83F0-008E-4EFC-9825-90D160F752AE}"/>
                  </a:ext>
                </a:extLst>
              </p:cNvPr>
              <p:cNvSpPr txBox="1"/>
              <p:nvPr/>
            </p:nvSpPr>
            <p:spPr>
              <a:xfrm>
                <a:off x="5224925"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49" name="TextBox 48">
                <a:extLst>
                  <a:ext uri="{FF2B5EF4-FFF2-40B4-BE49-F238E27FC236}">
                    <a16:creationId xmlns:a16="http://schemas.microsoft.com/office/drawing/2014/main" id="{165B83F0-008E-4EFC-9825-90D160F752AE}"/>
                  </a:ext>
                </a:extLst>
              </p:cNvPr>
              <p:cNvSpPr txBox="1">
                <a:spLocks noRot="1" noChangeAspect="1" noMove="1" noResize="1" noEditPoints="1" noAdjustHandles="1" noChangeArrowheads="1" noChangeShapeType="1" noTextEdit="1"/>
              </p:cNvSpPr>
              <p:nvPr/>
            </p:nvSpPr>
            <p:spPr>
              <a:xfrm>
                <a:off x="5224925" y="3667617"/>
                <a:ext cx="760080" cy="646331"/>
              </a:xfrm>
              <a:prstGeom prst="rect">
                <a:avLst/>
              </a:prstGeom>
              <a:blipFill>
                <a:blip r:embed="rId9"/>
                <a:stretch>
                  <a:fillRect/>
                </a:stretch>
              </a:blipFill>
              <a:ln>
                <a:noFill/>
              </a:ln>
            </p:spPr>
            <p:txBody>
              <a:bodyPr/>
              <a:lstStyle/>
              <a:p>
                <a:r>
                  <a:rPr lang="en-US">
                    <a:noFill/>
                  </a:rPr>
                  <a:t> </a:t>
                </a:r>
              </a:p>
            </p:txBody>
          </p:sp>
        </mc:Fallback>
      </mc:AlternateContent>
      <p:sp>
        <p:nvSpPr>
          <p:cNvPr id="50" name="Oval 49">
            <a:extLst>
              <a:ext uri="{FF2B5EF4-FFF2-40B4-BE49-F238E27FC236}">
                <a16:creationId xmlns:a16="http://schemas.microsoft.com/office/drawing/2014/main" id="{3CC53F44-1EA8-4D12-B7DC-37FC5A8EFDF4}"/>
              </a:ext>
            </a:extLst>
          </p:cNvPr>
          <p:cNvSpPr/>
          <p:nvPr/>
        </p:nvSpPr>
        <p:spPr>
          <a:xfrm>
            <a:off x="7141881"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4061142-9F55-4EF8-9832-243B66335CD7}"/>
                  </a:ext>
                </a:extLst>
              </p:cNvPr>
              <p:cNvSpPr txBox="1"/>
              <p:nvPr/>
            </p:nvSpPr>
            <p:spPr>
              <a:xfrm>
                <a:off x="7239773"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51" name="TextBox 50">
                <a:extLst>
                  <a:ext uri="{FF2B5EF4-FFF2-40B4-BE49-F238E27FC236}">
                    <a16:creationId xmlns:a16="http://schemas.microsoft.com/office/drawing/2014/main" id="{A4061142-9F55-4EF8-9832-243B66335CD7}"/>
                  </a:ext>
                </a:extLst>
              </p:cNvPr>
              <p:cNvSpPr txBox="1">
                <a:spLocks noRot="1" noChangeAspect="1" noMove="1" noResize="1" noEditPoints="1" noAdjustHandles="1" noChangeArrowheads="1" noChangeShapeType="1" noTextEdit="1"/>
              </p:cNvSpPr>
              <p:nvPr/>
            </p:nvSpPr>
            <p:spPr>
              <a:xfrm>
                <a:off x="7239773" y="3667617"/>
                <a:ext cx="760080" cy="646331"/>
              </a:xfrm>
              <a:prstGeom prst="rect">
                <a:avLst/>
              </a:prstGeom>
              <a:blipFill>
                <a:blip r:embed="rId10"/>
                <a:stretch>
                  <a:fillRect/>
                </a:stretch>
              </a:blipFill>
              <a:ln>
                <a:noFill/>
              </a:ln>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5F05ADE5-FE49-4324-B0B1-E977AFC8EE4D}"/>
              </a:ext>
            </a:extLst>
          </p:cNvPr>
          <p:cNvCxnSpPr>
            <a:cxnSpLocks/>
            <a:endCxn id="28" idx="1"/>
          </p:cNvCxnSpPr>
          <p:nvPr/>
        </p:nvCxnSpPr>
        <p:spPr>
          <a:xfrm>
            <a:off x="1674396" y="4578003"/>
            <a:ext cx="1588109" cy="273844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3DE1929-F3E4-4048-A465-91B9C58CC818}"/>
              </a:ext>
            </a:extLst>
          </p:cNvPr>
          <p:cNvCxnSpPr>
            <a:cxnSpLocks/>
          </p:cNvCxnSpPr>
          <p:nvPr/>
        </p:nvCxnSpPr>
        <p:spPr>
          <a:xfrm>
            <a:off x="5809736" y="4414765"/>
            <a:ext cx="1668681" cy="28726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D524B264-7B1B-44EF-BC93-39717E53D392}"/>
              </a:ext>
            </a:extLst>
          </p:cNvPr>
          <p:cNvSpPr/>
          <p:nvPr/>
        </p:nvSpPr>
        <p:spPr>
          <a:xfrm>
            <a:off x="1078821" y="2171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DCB2F69-9953-41A1-9CA9-F2373826E04F}"/>
                  </a:ext>
                </a:extLst>
              </p:cNvPr>
              <p:cNvSpPr txBox="1"/>
              <p:nvPr/>
            </p:nvSpPr>
            <p:spPr>
              <a:xfrm>
                <a:off x="1176713" y="2294897"/>
                <a:ext cx="66178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55" name="TextBox 54">
                <a:extLst>
                  <a:ext uri="{FF2B5EF4-FFF2-40B4-BE49-F238E27FC236}">
                    <a16:creationId xmlns:a16="http://schemas.microsoft.com/office/drawing/2014/main" id="{4DCB2F69-9953-41A1-9CA9-F2373826E04F}"/>
                  </a:ext>
                </a:extLst>
              </p:cNvPr>
              <p:cNvSpPr txBox="1">
                <a:spLocks noRot="1" noChangeAspect="1" noMove="1" noResize="1" noEditPoints="1" noAdjustHandles="1" noChangeArrowheads="1" noChangeShapeType="1" noTextEdit="1"/>
              </p:cNvSpPr>
              <p:nvPr/>
            </p:nvSpPr>
            <p:spPr>
              <a:xfrm>
                <a:off x="1176713" y="2294897"/>
                <a:ext cx="661783" cy="646331"/>
              </a:xfrm>
              <a:prstGeom prst="rect">
                <a:avLst/>
              </a:prstGeom>
              <a:blipFill>
                <a:blip r:embed="rId11"/>
                <a:stretch>
                  <a:fillRect/>
                </a:stretch>
              </a:blipFill>
              <a:ln>
                <a:noFill/>
              </a:ln>
            </p:spPr>
            <p:txBody>
              <a:bodyPr/>
              <a:lstStyle/>
              <a:p>
                <a:r>
                  <a:rPr lang="en-US">
                    <a:noFill/>
                  </a:rPr>
                  <a:t> </a:t>
                </a:r>
              </a:p>
            </p:txBody>
          </p:sp>
        </mc:Fallback>
      </mc:AlternateContent>
      <p:sp>
        <p:nvSpPr>
          <p:cNvPr id="56" name="Oval 55">
            <a:extLst>
              <a:ext uri="{FF2B5EF4-FFF2-40B4-BE49-F238E27FC236}">
                <a16:creationId xmlns:a16="http://schemas.microsoft.com/office/drawing/2014/main" id="{3EBC2767-FEEA-47F3-A2D7-A6C403E12EB9}"/>
              </a:ext>
            </a:extLst>
          </p:cNvPr>
          <p:cNvSpPr/>
          <p:nvPr/>
        </p:nvSpPr>
        <p:spPr>
          <a:xfrm>
            <a:off x="3040466" y="208661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BA0E133-B19B-4955-907B-D72E17AD7268}"/>
                  </a:ext>
                </a:extLst>
              </p:cNvPr>
              <p:cNvSpPr txBox="1"/>
              <p:nvPr/>
            </p:nvSpPr>
            <p:spPr>
              <a:xfrm>
                <a:off x="3138358" y="2209811"/>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57" name="TextBox 56">
                <a:extLst>
                  <a:ext uri="{FF2B5EF4-FFF2-40B4-BE49-F238E27FC236}">
                    <a16:creationId xmlns:a16="http://schemas.microsoft.com/office/drawing/2014/main" id="{ABA0E133-B19B-4955-907B-D72E17AD7268}"/>
                  </a:ext>
                </a:extLst>
              </p:cNvPr>
              <p:cNvSpPr txBox="1">
                <a:spLocks noRot="1" noChangeAspect="1" noMove="1" noResize="1" noEditPoints="1" noAdjustHandles="1" noChangeArrowheads="1" noChangeShapeType="1" noTextEdit="1"/>
              </p:cNvSpPr>
              <p:nvPr/>
            </p:nvSpPr>
            <p:spPr>
              <a:xfrm>
                <a:off x="3138358" y="2209811"/>
                <a:ext cx="672492" cy="646331"/>
              </a:xfrm>
              <a:prstGeom prst="rect">
                <a:avLst/>
              </a:prstGeom>
              <a:blipFill>
                <a:blip r:embed="rId12"/>
                <a:stretch>
                  <a:fillRect/>
                </a:stretch>
              </a:blipFill>
              <a:ln>
                <a:noFill/>
              </a:ln>
            </p:spPr>
            <p:txBody>
              <a:bodyPr/>
              <a:lstStyle/>
              <a:p>
                <a:r>
                  <a:rPr lang="en-US">
                    <a:noFill/>
                  </a:rPr>
                  <a:t> </a:t>
                </a:r>
              </a:p>
            </p:txBody>
          </p:sp>
        </mc:Fallback>
      </mc:AlternateContent>
      <p:sp>
        <p:nvSpPr>
          <p:cNvPr id="58" name="Oval 57">
            <a:extLst>
              <a:ext uri="{FF2B5EF4-FFF2-40B4-BE49-F238E27FC236}">
                <a16:creationId xmlns:a16="http://schemas.microsoft.com/office/drawing/2014/main" id="{2820E766-620B-487D-AD05-9E24B19F37F6}"/>
              </a:ext>
            </a:extLst>
          </p:cNvPr>
          <p:cNvSpPr/>
          <p:nvPr/>
        </p:nvSpPr>
        <p:spPr>
          <a:xfrm>
            <a:off x="5134660"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880A6C2-266B-4C60-8218-28A5A7C57794}"/>
                  </a:ext>
                </a:extLst>
              </p:cNvPr>
              <p:cNvSpPr txBox="1"/>
              <p:nvPr/>
            </p:nvSpPr>
            <p:spPr>
              <a:xfrm>
                <a:off x="5232552" y="2108994"/>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59" name="TextBox 58">
                <a:extLst>
                  <a:ext uri="{FF2B5EF4-FFF2-40B4-BE49-F238E27FC236}">
                    <a16:creationId xmlns:a16="http://schemas.microsoft.com/office/drawing/2014/main" id="{2880A6C2-266B-4C60-8218-28A5A7C57794}"/>
                  </a:ext>
                </a:extLst>
              </p:cNvPr>
              <p:cNvSpPr txBox="1">
                <a:spLocks noRot="1" noChangeAspect="1" noMove="1" noResize="1" noEditPoints="1" noAdjustHandles="1" noChangeArrowheads="1" noChangeShapeType="1" noTextEdit="1"/>
              </p:cNvSpPr>
              <p:nvPr/>
            </p:nvSpPr>
            <p:spPr>
              <a:xfrm>
                <a:off x="5232552" y="2108994"/>
                <a:ext cx="672492" cy="646331"/>
              </a:xfrm>
              <a:prstGeom prst="rect">
                <a:avLst/>
              </a:prstGeom>
              <a:blipFill>
                <a:blip r:embed="rId13"/>
                <a:stretch>
                  <a:fillRect/>
                </a:stretch>
              </a:blipFill>
              <a:ln>
                <a:noFill/>
              </a:ln>
            </p:spPr>
            <p:txBody>
              <a:bodyPr/>
              <a:lstStyle/>
              <a:p>
                <a:r>
                  <a:rPr lang="en-US">
                    <a:noFill/>
                  </a:rPr>
                  <a:t> </a:t>
                </a:r>
              </a:p>
            </p:txBody>
          </p:sp>
        </mc:Fallback>
      </mc:AlternateContent>
      <p:sp>
        <p:nvSpPr>
          <p:cNvPr id="60" name="Oval 59">
            <a:extLst>
              <a:ext uri="{FF2B5EF4-FFF2-40B4-BE49-F238E27FC236}">
                <a16:creationId xmlns:a16="http://schemas.microsoft.com/office/drawing/2014/main" id="{1E7E0997-FAAE-4B3C-B959-228C8C07E66E}"/>
              </a:ext>
            </a:extLst>
          </p:cNvPr>
          <p:cNvSpPr/>
          <p:nvPr/>
        </p:nvSpPr>
        <p:spPr>
          <a:xfrm>
            <a:off x="7149508"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17C3313-E441-434B-BAFF-3A8D55EAE967}"/>
                  </a:ext>
                </a:extLst>
              </p:cNvPr>
              <p:cNvSpPr txBox="1"/>
              <p:nvPr/>
            </p:nvSpPr>
            <p:spPr>
              <a:xfrm>
                <a:off x="7247400" y="2108994"/>
                <a:ext cx="65274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61" name="TextBox 60">
                <a:extLst>
                  <a:ext uri="{FF2B5EF4-FFF2-40B4-BE49-F238E27FC236}">
                    <a16:creationId xmlns:a16="http://schemas.microsoft.com/office/drawing/2014/main" id="{517C3313-E441-434B-BAFF-3A8D55EAE967}"/>
                  </a:ext>
                </a:extLst>
              </p:cNvPr>
              <p:cNvSpPr txBox="1">
                <a:spLocks noRot="1" noChangeAspect="1" noMove="1" noResize="1" noEditPoints="1" noAdjustHandles="1" noChangeArrowheads="1" noChangeShapeType="1" noTextEdit="1"/>
              </p:cNvSpPr>
              <p:nvPr/>
            </p:nvSpPr>
            <p:spPr>
              <a:xfrm>
                <a:off x="7247400" y="2108994"/>
                <a:ext cx="652743" cy="646331"/>
              </a:xfrm>
              <a:prstGeom prst="rect">
                <a:avLst/>
              </a:prstGeom>
              <a:blipFill>
                <a:blip r:embed="rId14"/>
                <a:stretch>
                  <a:fillRect/>
                </a:stretch>
              </a:blipFill>
              <a:ln>
                <a:noFill/>
              </a:ln>
            </p:spPr>
            <p:txBody>
              <a:bodyPr/>
              <a:lstStyle/>
              <a:p>
                <a:r>
                  <a:rPr lang="en-US">
                    <a:noFill/>
                  </a:rPr>
                  <a:t> </a:t>
                </a:r>
              </a:p>
            </p:txBody>
          </p:sp>
        </mc:Fallback>
      </mc:AlternateContent>
      <p:sp>
        <p:nvSpPr>
          <p:cNvPr id="62" name="Oval 61">
            <a:extLst>
              <a:ext uri="{FF2B5EF4-FFF2-40B4-BE49-F238E27FC236}">
                <a16:creationId xmlns:a16="http://schemas.microsoft.com/office/drawing/2014/main" id="{171B4085-E757-45FE-8F12-BFB80B57E43C}"/>
              </a:ext>
            </a:extLst>
          </p:cNvPr>
          <p:cNvSpPr/>
          <p:nvPr/>
        </p:nvSpPr>
        <p:spPr>
          <a:xfrm>
            <a:off x="1071194" y="5600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B1A4F8A-6C2A-431B-9C53-BD7F0F99ADB4}"/>
                  </a:ext>
                </a:extLst>
              </p:cNvPr>
              <p:cNvSpPr txBox="1"/>
              <p:nvPr/>
            </p:nvSpPr>
            <p:spPr>
              <a:xfrm>
                <a:off x="1169086" y="5723897"/>
                <a:ext cx="723468"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63" name="TextBox 62">
                <a:extLst>
                  <a:ext uri="{FF2B5EF4-FFF2-40B4-BE49-F238E27FC236}">
                    <a16:creationId xmlns:a16="http://schemas.microsoft.com/office/drawing/2014/main" id="{FB1A4F8A-6C2A-431B-9C53-BD7F0F99ADB4}"/>
                  </a:ext>
                </a:extLst>
              </p:cNvPr>
              <p:cNvSpPr txBox="1">
                <a:spLocks noRot="1" noChangeAspect="1" noMove="1" noResize="1" noEditPoints="1" noAdjustHandles="1" noChangeArrowheads="1" noChangeShapeType="1" noTextEdit="1"/>
              </p:cNvSpPr>
              <p:nvPr/>
            </p:nvSpPr>
            <p:spPr>
              <a:xfrm>
                <a:off x="1169086" y="5723897"/>
                <a:ext cx="723468" cy="646331"/>
              </a:xfrm>
              <a:prstGeom prst="rect">
                <a:avLst/>
              </a:prstGeom>
              <a:blipFill>
                <a:blip r:embed="rId15"/>
                <a:stretch>
                  <a:fillRect/>
                </a:stretch>
              </a:blipFill>
              <a:ln>
                <a:noFill/>
              </a:ln>
            </p:spPr>
            <p:txBody>
              <a:bodyPr/>
              <a:lstStyle/>
              <a:p>
                <a:r>
                  <a:rPr lang="en-US">
                    <a:noFill/>
                  </a:rPr>
                  <a:t> </a:t>
                </a:r>
              </a:p>
            </p:txBody>
          </p:sp>
        </mc:Fallback>
      </mc:AlternateContent>
      <p:sp>
        <p:nvSpPr>
          <p:cNvPr id="64" name="Oval 63">
            <a:extLst>
              <a:ext uri="{FF2B5EF4-FFF2-40B4-BE49-F238E27FC236}">
                <a16:creationId xmlns:a16="http://schemas.microsoft.com/office/drawing/2014/main" id="{2490AECC-26ED-4327-A915-0C8DEF0A23A0}"/>
              </a:ext>
            </a:extLst>
          </p:cNvPr>
          <p:cNvSpPr/>
          <p:nvPr/>
        </p:nvSpPr>
        <p:spPr>
          <a:xfrm>
            <a:off x="3128594" y="55823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B6EC02A-FE56-4A0A-9D3D-B41041FB9FD3}"/>
                  </a:ext>
                </a:extLst>
              </p:cNvPr>
              <p:cNvSpPr txBox="1"/>
              <p:nvPr/>
            </p:nvSpPr>
            <p:spPr>
              <a:xfrm>
                <a:off x="3226486" y="5705531"/>
                <a:ext cx="73417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65" name="TextBox 64">
                <a:extLst>
                  <a:ext uri="{FF2B5EF4-FFF2-40B4-BE49-F238E27FC236}">
                    <a16:creationId xmlns:a16="http://schemas.microsoft.com/office/drawing/2014/main" id="{7B6EC02A-FE56-4A0A-9D3D-B41041FB9FD3}"/>
                  </a:ext>
                </a:extLst>
              </p:cNvPr>
              <p:cNvSpPr txBox="1">
                <a:spLocks noRot="1" noChangeAspect="1" noMove="1" noResize="1" noEditPoints="1" noAdjustHandles="1" noChangeArrowheads="1" noChangeShapeType="1" noTextEdit="1"/>
              </p:cNvSpPr>
              <p:nvPr/>
            </p:nvSpPr>
            <p:spPr>
              <a:xfrm>
                <a:off x="3226486" y="5705531"/>
                <a:ext cx="734175" cy="646331"/>
              </a:xfrm>
              <a:prstGeom prst="rect">
                <a:avLst/>
              </a:prstGeom>
              <a:blipFill>
                <a:blip r:embed="rId16"/>
                <a:stretch>
                  <a:fillRect/>
                </a:stretch>
              </a:blipFill>
              <a:ln>
                <a:noFill/>
              </a:ln>
            </p:spPr>
            <p:txBody>
              <a:bodyPr/>
              <a:lstStyle/>
              <a:p>
                <a:r>
                  <a:rPr lang="en-US">
                    <a:noFill/>
                  </a:rPr>
                  <a:t> </a:t>
                </a:r>
              </a:p>
            </p:txBody>
          </p:sp>
        </mc:Fallback>
      </mc:AlternateContent>
      <p:sp>
        <p:nvSpPr>
          <p:cNvPr id="66" name="Oval 65">
            <a:extLst>
              <a:ext uri="{FF2B5EF4-FFF2-40B4-BE49-F238E27FC236}">
                <a16:creationId xmlns:a16="http://schemas.microsoft.com/office/drawing/2014/main" id="{C462BD27-8418-421F-8742-F09A1C995388}"/>
              </a:ext>
            </a:extLst>
          </p:cNvPr>
          <p:cNvSpPr/>
          <p:nvPr/>
        </p:nvSpPr>
        <p:spPr>
          <a:xfrm>
            <a:off x="5181600" y="55823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6A660D93-A1AD-4EC2-9D3D-BF1F03DAE8EB}"/>
                  </a:ext>
                </a:extLst>
              </p:cNvPr>
              <p:cNvSpPr txBox="1"/>
              <p:nvPr/>
            </p:nvSpPr>
            <p:spPr>
              <a:xfrm>
                <a:off x="5279492" y="5705531"/>
                <a:ext cx="73417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67" name="TextBox 66">
                <a:extLst>
                  <a:ext uri="{FF2B5EF4-FFF2-40B4-BE49-F238E27FC236}">
                    <a16:creationId xmlns:a16="http://schemas.microsoft.com/office/drawing/2014/main" id="{6A660D93-A1AD-4EC2-9D3D-BF1F03DAE8EB}"/>
                  </a:ext>
                </a:extLst>
              </p:cNvPr>
              <p:cNvSpPr txBox="1">
                <a:spLocks noRot="1" noChangeAspect="1" noMove="1" noResize="1" noEditPoints="1" noAdjustHandles="1" noChangeArrowheads="1" noChangeShapeType="1" noTextEdit="1"/>
              </p:cNvSpPr>
              <p:nvPr/>
            </p:nvSpPr>
            <p:spPr>
              <a:xfrm>
                <a:off x="5279492" y="5705531"/>
                <a:ext cx="734175" cy="646331"/>
              </a:xfrm>
              <a:prstGeom prst="rect">
                <a:avLst/>
              </a:prstGeom>
              <a:blipFill>
                <a:blip r:embed="rId17"/>
                <a:stretch>
                  <a:fillRect/>
                </a:stretch>
              </a:blipFill>
              <a:ln>
                <a:noFill/>
              </a:ln>
            </p:spPr>
            <p:txBody>
              <a:bodyPr/>
              <a:lstStyle/>
              <a:p>
                <a:r>
                  <a:rPr lang="en-US">
                    <a:noFill/>
                  </a:rPr>
                  <a:t> </a:t>
                </a:r>
              </a:p>
            </p:txBody>
          </p:sp>
        </mc:Fallback>
      </mc:AlternateContent>
      <p:sp>
        <p:nvSpPr>
          <p:cNvPr id="68" name="Oval 67">
            <a:extLst>
              <a:ext uri="{FF2B5EF4-FFF2-40B4-BE49-F238E27FC236}">
                <a16:creationId xmlns:a16="http://schemas.microsoft.com/office/drawing/2014/main" id="{3FC3253D-95FC-4D48-85DB-B15B191F2ED9}"/>
              </a:ext>
            </a:extLst>
          </p:cNvPr>
          <p:cNvSpPr/>
          <p:nvPr/>
        </p:nvSpPr>
        <p:spPr>
          <a:xfrm>
            <a:off x="7239000" y="55639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D3C0992-1591-44A6-BA42-466DA458D36A}"/>
                  </a:ext>
                </a:extLst>
              </p:cNvPr>
              <p:cNvSpPr txBox="1"/>
              <p:nvPr/>
            </p:nvSpPr>
            <p:spPr>
              <a:xfrm>
                <a:off x="7336892" y="5687165"/>
                <a:ext cx="73084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69" name="TextBox 68">
                <a:extLst>
                  <a:ext uri="{FF2B5EF4-FFF2-40B4-BE49-F238E27FC236}">
                    <a16:creationId xmlns:a16="http://schemas.microsoft.com/office/drawing/2014/main" id="{6D3C0992-1591-44A6-BA42-466DA458D36A}"/>
                  </a:ext>
                </a:extLst>
              </p:cNvPr>
              <p:cNvSpPr txBox="1">
                <a:spLocks noRot="1" noChangeAspect="1" noMove="1" noResize="1" noEditPoints="1" noAdjustHandles="1" noChangeArrowheads="1" noChangeShapeType="1" noTextEdit="1"/>
              </p:cNvSpPr>
              <p:nvPr/>
            </p:nvSpPr>
            <p:spPr>
              <a:xfrm>
                <a:off x="7336892" y="5687165"/>
                <a:ext cx="730841" cy="646331"/>
              </a:xfrm>
              <a:prstGeom prst="rect">
                <a:avLst/>
              </a:prstGeom>
              <a:blipFill>
                <a:blip r:embed="rId18"/>
                <a:stretch>
                  <a:fillRect/>
                </a:stretch>
              </a:blipFill>
              <a:ln>
                <a:noFill/>
              </a:ln>
            </p:spPr>
            <p:txBody>
              <a:bodyPr/>
              <a:lstStyle/>
              <a:p>
                <a:r>
                  <a:rPr lang="en-US">
                    <a:noFill/>
                  </a:rPr>
                  <a:t> </a:t>
                </a:r>
              </a:p>
            </p:txBody>
          </p:sp>
        </mc:Fallback>
      </mc:AlternateContent>
      <p:cxnSp>
        <p:nvCxnSpPr>
          <p:cNvPr id="70" name="Straight Arrow Connector 69">
            <a:extLst>
              <a:ext uri="{FF2B5EF4-FFF2-40B4-BE49-F238E27FC236}">
                <a16:creationId xmlns:a16="http://schemas.microsoft.com/office/drawing/2014/main" id="{016C5754-66B7-4095-84B6-64C33079BD07}"/>
              </a:ext>
            </a:extLst>
          </p:cNvPr>
          <p:cNvCxnSpPr>
            <a:cxnSpLocks/>
          </p:cNvCxnSpPr>
          <p:nvPr/>
        </p:nvCxnSpPr>
        <p:spPr>
          <a:xfrm flipV="1">
            <a:off x="1524000" y="6515100"/>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2B8987D-9440-43A5-B246-22D485361129}"/>
              </a:ext>
            </a:extLst>
          </p:cNvPr>
          <p:cNvCxnSpPr>
            <a:cxnSpLocks/>
          </p:cNvCxnSpPr>
          <p:nvPr/>
        </p:nvCxnSpPr>
        <p:spPr>
          <a:xfrm flipV="1">
            <a:off x="3581400" y="6478368"/>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A62E68E-08C4-4960-B38B-6B3CECE66C39}"/>
              </a:ext>
            </a:extLst>
          </p:cNvPr>
          <p:cNvCxnSpPr>
            <a:cxnSpLocks/>
          </p:cNvCxnSpPr>
          <p:nvPr/>
        </p:nvCxnSpPr>
        <p:spPr>
          <a:xfrm flipV="1">
            <a:off x="5638800" y="6496734"/>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7DC39C9-8AD7-4369-A648-82A3CC9E4036}"/>
              </a:ext>
            </a:extLst>
          </p:cNvPr>
          <p:cNvCxnSpPr>
            <a:cxnSpLocks/>
          </p:cNvCxnSpPr>
          <p:nvPr/>
        </p:nvCxnSpPr>
        <p:spPr>
          <a:xfrm flipV="1">
            <a:off x="7772400" y="6478368"/>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B0F5433-8EB5-4E34-AE61-4B5CD4178258}"/>
              </a:ext>
            </a:extLst>
          </p:cNvPr>
          <p:cNvCxnSpPr>
            <a:cxnSpLocks/>
            <a:stCxn id="46" idx="5"/>
            <a:endCxn id="31" idx="1"/>
          </p:cNvCxnSpPr>
          <p:nvPr/>
        </p:nvCxnSpPr>
        <p:spPr>
          <a:xfrm>
            <a:off x="3813328" y="4425726"/>
            <a:ext cx="1502183" cy="289071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B78820C-C379-4933-B176-1C7EFDCA85AB}"/>
              </a:ext>
            </a:extLst>
          </p:cNvPr>
          <p:cNvCxnSpPr>
            <a:cxnSpLocks/>
            <a:endCxn id="54" idx="4"/>
          </p:cNvCxnSpPr>
          <p:nvPr/>
        </p:nvCxnSpPr>
        <p:spPr>
          <a:xfrm flipV="1">
            <a:off x="1524000" y="3086100"/>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6BCECCB-FB0C-487D-B512-CEB60C1A70DD}"/>
              </a:ext>
            </a:extLst>
          </p:cNvPr>
          <p:cNvCxnSpPr>
            <a:cxnSpLocks/>
          </p:cNvCxnSpPr>
          <p:nvPr/>
        </p:nvCxnSpPr>
        <p:spPr>
          <a:xfrm flipV="1">
            <a:off x="3510771" y="3011167"/>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10706BC-DFCE-459D-B924-26534493F80D}"/>
              </a:ext>
            </a:extLst>
          </p:cNvPr>
          <p:cNvCxnSpPr>
            <a:cxnSpLocks/>
          </p:cNvCxnSpPr>
          <p:nvPr/>
        </p:nvCxnSpPr>
        <p:spPr>
          <a:xfrm flipV="1">
            <a:off x="5614223" y="2904701"/>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F9A767D-AA55-42C8-91D9-06ABDCA9FA83}"/>
              </a:ext>
            </a:extLst>
          </p:cNvPr>
          <p:cNvCxnSpPr>
            <a:cxnSpLocks/>
          </p:cNvCxnSpPr>
          <p:nvPr/>
        </p:nvCxnSpPr>
        <p:spPr>
          <a:xfrm flipV="1">
            <a:off x="7624561" y="2894648"/>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79" name="Freeform: Shape 78">
            <a:extLst>
              <a:ext uri="{FF2B5EF4-FFF2-40B4-BE49-F238E27FC236}">
                <a16:creationId xmlns:a16="http://schemas.microsoft.com/office/drawing/2014/main" id="{B29C7F9C-2312-4076-AF84-056B204ABA5B}"/>
              </a:ext>
            </a:extLst>
          </p:cNvPr>
          <p:cNvSpPr/>
          <p:nvPr/>
        </p:nvSpPr>
        <p:spPr>
          <a:xfrm>
            <a:off x="486426" y="2971800"/>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1CDF3A39-C40A-45F5-86C0-92FEE7AEBDA7}"/>
              </a:ext>
            </a:extLst>
          </p:cNvPr>
          <p:cNvSpPr/>
          <p:nvPr/>
        </p:nvSpPr>
        <p:spPr>
          <a:xfrm>
            <a:off x="2557441" y="297043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ABD620F7-6922-49A0-81AF-48CBB7DEB72A}"/>
              </a:ext>
            </a:extLst>
          </p:cNvPr>
          <p:cNvSpPr/>
          <p:nvPr/>
        </p:nvSpPr>
        <p:spPr>
          <a:xfrm>
            <a:off x="4615088"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8FCD31AD-6002-43B5-A1D0-28B7ADB93E50}"/>
              </a:ext>
            </a:extLst>
          </p:cNvPr>
          <p:cNvSpPr/>
          <p:nvPr/>
        </p:nvSpPr>
        <p:spPr>
          <a:xfrm>
            <a:off x="6687409"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Rounded Corners 86">
            <a:extLst>
              <a:ext uri="{FF2B5EF4-FFF2-40B4-BE49-F238E27FC236}">
                <a16:creationId xmlns:a16="http://schemas.microsoft.com/office/drawing/2014/main" id="{001989EA-3767-4ABD-AD57-00D1F9B24214}"/>
              </a:ext>
            </a:extLst>
          </p:cNvPr>
          <p:cNvSpPr/>
          <p:nvPr/>
        </p:nvSpPr>
        <p:spPr>
          <a:xfrm>
            <a:off x="895309" y="7002049"/>
            <a:ext cx="1397017" cy="1223341"/>
          </a:xfrm>
          <a:prstGeom prst="round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1C8B76AE-7D79-4491-BBB8-69CF7F3CEA8F}"/>
              </a:ext>
            </a:extLst>
          </p:cNvPr>
          <p:cNvSpPr/>
          <p:nvPr/>
        </p:nvSpPr>
        <p:spPr>
          <a:xfrm>
            <a:off x="2906374" y="6987988"/>
            <a:ext cx="1397017" cy="1223341"/>
          </a:xfrm>
          <a:prstGeom prst="round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88">
            <a:extLst>
              <a:ext uri="{FF2B5EF4-FFF2-40B4-BE49-F238E27FC236}">
                <a16:creationId xmlns:a16="http://schemas.microsoft.com/office/drawing/2014/main" id="{0A9945D3-E507-4FD3-93C0-CD55BA522F0C}"/>
              </a:ext>
            </a:extLst>
          </p:cNvPr>
          <p:cNvSpPr/>
          <p:nvPr/>
        </p:nvSpPr>
        <p:spPr>
          <a:xfrm>
            <a:off x="4961602" y="6972142"/>
            <a:ext cx="1397017" cy="1223341"/>
          </a:xfrm>
          <a:prstGeom prst="round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Rounded Corners 89">
            <a:extLst>
              <a:ext uri="{FF2B5EF4-FFF2-40B4-BE49-F238E27FC236}">
                <a16:creationId xmlns:a16="http://schemas.microsoft.com/office/drawing/2014/main" id="{91A1B36D-6E63-4E01-990F-9C5AA69B6286}"/>
              </a:ext>
            </a:extLst>
          </p:cNvPr>
          <p:cNvSpPr/>
          <p:nvPr/>
        </p:nvSpPr>
        <p:spPr>
          <a:xfrm>
            <a:off x="6984983" y="6952407"/>
            <a:ext cx="1397017" cy="1223341"/>
          </a:xfrm>
          <a:prstGeom prst="round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row: Right 90">
            <a:extLst>
              <a:ext uri="{FF2B5EF4-FFF2-40B4-BE49-F238E27FC236}">
                <a16:creationId xmlns:a16="http://schemas.microsoft.com/office/drawing/2014/main" id="{5DC66450-2109-4571-9765-96A8138E0601}"/>
              </a:ext>
            </a:extLst>
          </p:cNvPr>
          <p:cNvSpPr/>
          <p:nvPr/>
        </p:nvSpPr>
        <p:spPr>
          <a:xfrm>
            <a:off x="952501" y="9064232"/>
            <a:ext cx="7162800" cy="755995"/>
          </a:xfrm>
          <a:prstGeom prst="rightArrow">
            <a:avLst>
              <a:gd name="adj1" fmla="val 21579"/>
              <a:gd name="adj2" fmla="val 84210"/>
            </a:avLst>
          </a:prstGeom>
          <a:solidFill>
            <a:schemeClr val="tx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5B0EAC5E-4D3E-4E4C-AA84-A9F19CD9DEF0}"/>
              </a:ext>
            </a:extLst>
          </p:cNvPr>
          <p:cNvSpPr txBox="1"/>
          <p:nvPr/>
        </p:nvSpPr>
        <p:spPr>
          <a:xfrm>
            <a:off x="3483138" y="9504756"/>
            <a:ext cx="1165063" cy="630942"/>
          </a:xfrm>
          <a:prstGeom prst="rect">
            <a:avLst/>
          </a:prstGeom>
          <a:noFill/>
        </p:spPr>
        <p:txBody>
          <a:bodyPr wrap="none" rtlCol="0">
            <a:spAutoFit/>
          </a:bodyPr>
          <a:lstStyle/>
          <a:p>
            <a:r>
              <a:rPr lang="en-US" sz="3500" dirty="0">
                <a:latin typeface="Arial" panose="020B0604020202020204" pitchFamily="34" charset="0"/>
                <a:cs typeface="Arial" panose="020B0604020202020204" pitchFamily="34" charset="0"/>
              </a:rPr>
              <a:t>Time</a:t>
            </a:r>
          </a:p>
        </p:txBody>
      </p:sp>
    </p:spTree>
    <p:extLst>
      <p:ext uri="{BB962C8B-B14F-4D97-AF65-F5344CB8AC3E}">
        <p14:creationId xmlns:p14="http://schemas.microsoft.com/office/powerpoint/2010/main" val="2917986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Markov Decision Process and Reinforcement Learning</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8458200" y="1344846"/>
            <a:ext cx="9677400" cy="8942154"/>
          </a:xfrm>
          <a:prstGeom prst="rect">
            <a:avLst/>
          </a:prstGeom>
        </p:spPr>
      </p:pic>
      <p:sp>
        <p:nvSpPr>
          <p:cNvPr id="20" name="TextBox 8">
            <a:extLst>
              <a:ext uri="{FF2B5EF4-FFF2-40B4-BE49-F238E27FC236}">
                <a16:creationId xmlns:a16="http://schemas.microsoft.com/office/drawing/2014/main" id="{6E642AF1-C161-49FD-89A9-FDAA29CDFFF7}"/>
              </a:ext>
            </a:extLst>
          </p:cNvPr>
          <p:cNvSpPr txBox="1"/>
          <p:nvPr/>
        </p:nvSpPr>
        <p:spPr>
          <a:xfrm>
            <a:off x="8610600" y="1617619"/>
            <a:ext cx="9448800" cy="8276625"/>
          </a:xfrm>
          <a:prstGeom prst="rect">
            <a:avLst/>
          </a:prstGeom>
        </p:spPr>
        <p:txBody>
          <a:bodyPr wrap="square" lIns="0" tIns="0" rIns="0" bIns="0" rtlCol="0" anchor="t">
            <a:spAutoFit/>
          </a:bodyPr>
          <a:lstStyle/>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The PGM of a Markov Decision Process</a:t>
            </a:r>
            <a:r>
              <a:rPr lang="en-US" sz="3600" spc="-25" dirty="0">
                <a:solidFill>
                  <a:srgbClr val="FF0000"/>
                </a:solidFill>
                <a:latin typeface="Goudy Old Style" panose="02020502050305020303" pitchFamily="18" charset="0"/>
              </a:rPr>
              <a:t>*</a:t>
            </a:r>
            <a:r>
              <a:rPr lang="en-US" sz="3600" spc="-25" dirty="0">
                <a:solidFill>
                  <a:srgbClr val="000000"/>
                </a:solidFill>
                <a:latin typeface="Goudy Old Style" panose="02020502050305020303" pitchFamily="18" charset="0"/>
              </a:rPr>
              <a:t> (MDP) is shown in the left.</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An MDP</a:t>
            </a:r>
            <a:r>
              <a:rPr lang="en-US" sz="3600" spc="-25" dirty="0">
                <a:solidFill>
                  <a:srgbClr val="FF0000"/>
                </a:solidFill>
                <a:latin typeface="Goudy Old Style" panose="02020502050305020303" pitchFamily="18" charset="0"/>
              </a:rPr>
              <a:t>*</a:t>
            </a:r>
            <a:r>
              <a:rPr lang="en-US" sz="3600" spc="-25" dirty="0">
                <a:solidFill>
                  <a:srgbClr val="000000"/>
                </a:solidFill>
                <a:latin typeface="Goudy Old Style" panose="02020502050305020303" pitchFamily="18" charset="0"/>
              </a:rPr>
              <a:t> has the following components:</a:t>
            </a:r>
          </a:p>
          <a:p>
            <a:pPr marL="1200150" lvl="1" indent="-742950">
              <a:lnSpc>
                <a:spcPts val="3616"/>
              </a:lnSpc>
              <a:spcBef>
                <a:spcPct val="0"/>
              </a:spcBef>
              <a:buFont typeface="+mj-lt"/>
              <a:buAutoNum type="arabicPeriod" startAt="2"/>
            </a:pPr>
            <a:r>
              <a:rPr lang="en-US" sz="3600" b="1" spc="-25" dirty="0">
                <a:solidFill>
                  <a:srgbClr val="000000"/>
                </a:solidFill>
                <a:latin typeface="Goudy Old Style" panose="02020502050305020303" pitchFamily="18" charset="0"/>
              </a:rPr>
              <a:t>Observations: </a:t>
            </a:r>
            <a:r>
              <a:rPr lang="en-US" sz="3600" spc="-25" dirty="0">
                <a:solidFill>
                  <a:srgbClr val="000000"/>
                </a:solidFill>
                <a:latin typeface="Goudy Old Style" panose="02020502050305020303" pitchFamily="18" charset="0"/>
              </a:rPr>
              <a:t>Basically, whatever an agent observes in order to make decisions.</a:t>
            </a:r>
            <a:r>
              <a:rPr lang="en-US" sz="3600" b="1" spc="-25" dirty="0">
                <a:solidFill>
                  <a:srgbClr val="000000"/>
                </a:solidFill>
                <a:latin typeface="Goudy Old Style" panose="02020502050305020303" pitchFamily="18" charset="0"/>
              </a:rPr>
              <a:t> </a:t>
            </a:r>
            <a:r>
              <a:rPr lang="en-US" sz="3600" spc="-25" dirty="0">
                <a:solidFill>
                  <a:srgbClr val="000000"/>
                </a:solidFill>
                <a:latin typeface="Goudy Old Style" panose="02020502050305020303" pitchFamily="18" charset="0"/>
              </a:rPr>
              <a:t>The agent can only observe certain components of the states because of various limitations, e.g. In autonomous cars, we may only have the knowledge of the </a:t>
            </a:r>
            <a:r>
              <a:rPr lang="en-US" sz="3600" b="1" spc="-25" dirty="0">
                <a:solidFill>
                  <a:srgbClr val="0070C0"/>
                </a:solidFill>
                <a:latin typeface="Goudy Old Style" panose="02020502050305020303" pitchFamily="18" charset="0"/>
              </a:rPr>
              <a:t>positions</a:t>
            </a:r>
            <a:r>
              <a:rPr lang="en-US" sz="3600" spc="-25" dirty="0">
                <a:solidFill>
                  <a:srgbClr val="000000"/>
                </a:solidFill>
                <a:latin typeface="Goudy Old Style" panose="02020502050305020303" pitchFamily="18" charset="0"/>
              </a:rPr>
              <a:t> of the other vehicles and NOT their </a:t>
            </a:r>
            <a:r>
              <a:rPr lang="en-US" sz="3600" b="1" spc="-25" dirty="0">
                <a:solidFill>
                  <a:srgbClr val="0070C0"/>
                </a:solidFill>
                <a:latin typeface="Goudy Old Style" panose="02020502050305020303" pitchFamily="18" charset="0"/>
              </a:rPr>
              <a:t>velocities</a:t>
            </a:r>
            <a:r>
              <a:rPr lang="en-US" sz="3600" b="1" spc="-25" dirty="0">
                <a:solidFill>
                  <a:srgbClr val="000000"/>
                </a:solidFill>
                <a:latin typeface="Goudy Old Style" panose="02020502050305020303" pitchFamily="18" charset="0"/>
              </a:rPr>
              <a:t> </a:t>
            </a:r>
            <a:r>
              <a:rPr lang="en-US" sz="3600" spc="-25" dirty="0">
                <a:solidFill>
                  <a:srgbClr val="000000"/>
                </a:solidFill>
                <a:latin typeface="Goudy Old Style" panose="02020502050305020303" pitchFamily="18" charset="0"/>
              </a:rPr>
              <a:t>because of sensor limitations.</a:t>
            </a:r>
          </a:p>
          <a:p>
            <a:pPr marL="2114550" lvl="3" indent="-74295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Sometimes, because lack of domain knowledge, the agent may not observe a state because it does not know that it is relevant for decision making.</a:t>
            </a:r>
          </a:p>
          <a:p>
            <a:pPr>
              <a:lnSpc>
                <a:spcPts val="3616"/>
              </a:lnSpc>
              <a:spcBef>
                <a:spcPct val="0"/>
              </a:spcBef>
            </a:pPr>
            <a:r>
              <a:rPr lang="en-US" sz="2500" spc="-25" dirty="0">
                <a:solidFill>
                  <a:srgbClr val="FF0000"/>
                </a:solidFill>
                <a:latin typeface="Goudy Old Style" panose="02020502050305020303" pitchFamily="18" charset="0"/>
              </a:rPr>
              <a:t>*Strictly speaking, a </a:t>
            </a:r>
            <a:r>
              <a:rPr lang="en-US" sz="2500" u="sng" spc="-25" dirty="0">
                <a:solidFill>
                  <a:srgbClr val="FF0000"/>
                </a:solidFill>
                <a:latin typeface="Goudy Old Style" panose="02020502050305020303" pitchFamily="18" charset="0"/>
              </a:rPr>
              <a:t>Partially Observable</a:t>
            </a:r>
            <a:r>
              <a:rPr lang="en-US" sz="2500" spc="-25" dirty="0">
                <a:solidFill>
                  <a:srgbClr val="FF0000"/>
                </a:solidFill>
                <a:latin typeface="Goudy Old Style" panose="02020502050305020303" pitchFamily="18" charset="0"/>
              </a:rPr>
              <a:t> MDP (</a:t>
            </a:r>
            <a:r>
              <a:rPr lang="en-US" sz="2500" u="sng" spc="-25" dirty="0">
                <a:solidFill>
                  <a:srgbClr val="FF0000"/>
                </a:solidFill>
                <a:latin typeface="Goudy Old Style" panose="02020502050305020303" pitchFamily="18" charset="0"/>
              </a:rPr>
              <a:t>PO</a:t>
            </a:r>
            <a:r>
              <a:rPr lang="en-US" sz="2500" spc="-25" dirty="0">
                <a:solidFill>
                  <a:srgbClr val="FF0000"/>
                </a:solidFill>
                <a:latin typeface="Goudy Old Style" panose="02020502050305020303" pitchFamily="18" charset="0"/>
              </a:rPr>
              <a:t>MDP). The difference between MDP and POMDP is explained after a few slides.</a:t>
            </a:r>
          </a:p>
        </p:txBody>
      </p:sp>
      <p:sp>
        <p:nvSpPr>
          <p:cNvPr id="21" name="Oval 20">
            <a:extLst>
              <a:ext uri="{FF2B5EF4-FFF2-40B4-BE49-F238E27FC236}">
                <a16:creationId xmlns:a16="http://schemas.microsoft.com/office/drawing/2014/main" id="{E17BAEEA-F96B-4424-BC3F-BFFAA2E00390}"/>
              </a:ext>
            </a:extLst>
          </p:cNvPr>
          <p:cNvSpPr/>
          <p:nvPr/>
        </p:nvSpPr>
        <p:spPr>
          <a:xfrm>
            <a:off x="1071194" y="72009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08DF4B0-8566-4BD5-B60C-5350DC2F6564}"/>
                  </a:ext>
                </a:extLst>
              </p:cNvPr>
              <p:cNvSpPr txBox="1"/>
              <p:nvPr/>
            </p:nvSpPr>
            <p:spPr>
              <a:xfrm>
                <a:off x="1169086" y="7324097"/>
                <a:ext cx="73366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22" name="TextBox 21">
                <a:extLst>
                  <a:ext uri="{FF2B5EF4-FFF2-40B4-BE49-F238E27FC236}">
                    <a16:creationId xmlns:a16="http://schemas.microsoft.com/office/drawing/2014/main" id="{608DF4B0-8566-4BD5-B60C-5350DC2F6564}"/>
                  </a:ext>
                </a:extLst>
              </p:cNvPr>
              <p:cNvSpPr txBox="1">
                <a:spLocks noRot="1" noChangeAspect="1" noMove="1" noResize="1" noEditPoints="1" noAdjustHandles="1" noChangeArrowheads="1" noChangeShapeType="1" noTextEdit="1"/>
              </p:cNvSpPr>
              <p:nvPr/>
            </p:nvSpPr>
            <p:spPr>
              <a:xfrm>
                <a:off x="1169086" y="7324097"/>
                <a:ext cx="733662" cy="646331"/>
              </a:xfrm>
              <a:prstGeom prst="rect">
                <a:avLst/>
              </a:prstGeom>
              <a:blipFill>
                <a:blip r:embed="rId3"/>
                <a:stretch>
                  <a:fillRect/>
                </a:stretch>
              </a:blipFill>
              <a:ln>
                <a:noFill/>
              </a:ln>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1504C093-B742-4751-A24B-591A4E54F21A}"/>
              </a:ext>
            </a:extLst>
          </p:cNvPr>
          <p:cNvCxnSpPr>
            <a:cxnSpLocks/>
          </p:cNvCxnSpPr>
          <p:nvPr/>
        </p:nvCxnSpPr>
        <p:spPr>
          <a:xfrm>
            <a:off x="1985594" y="7628897"/>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13EE817-A66E-43D8-BDEC-ABA97EC6A0F7}"/>
              </a:ext>
            </a:extLst>
          </p:cNvPr>
          <p:cNvSpPr/>
          <p:nvPr/>
        </p:nvSpPr>
        <p:spPr>
          <a:xfrm>
            <a:off x="3128594"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2BD09D7-8C44-4FC3-B575-8CFAC2282C71}"/>
                  </a:ext>
                </a:extLst>
              </p:cNvPr>
              <p:cNvSpPr txBox="1"/>
              <p:nvPr/>
            </p:nvSpPr>
            <p:spPr>
              <a:xfrm>
                <a:off x="3226486"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29" name="TextBox 28">
                <a:extLst>
                  <a:ext uri="{FF2B5EF4-FFF2-40B4-BE49-F238E27FC236}">
                    <a16:creationId xmlns:a16="http://schemas.microsoft.com/office/drawing/2014/main" id="{F2BD09D7-8C44-4FC3-B575-8CFAC2282C71}"/>
                  </a:ext>
                </a:extLst>
              </p:cNvPr>
              <p:cNvSpPr txBox="1">
                <a:spLocks noRot="1" noChangeAspect="1" noMove="1" noResize="1" noEditPoints="1" noAdjustHandles="1" noChangeArrowheads="1" noChangeShapeType="1" noTextEdit="1"/>
              </p:cNvSpPr>
              <p:nvPr/>
            </p:nvSpPr>
            <p:spPr>
              <a:xfrm>
                <a:off x="3226486" y="7305731"/>
                <a:ext cx="744371" cy="646331"/>
              </a:xfrm>
              <a:prstGeom prst="rect">
                <a:avLst/>
              </a:prstGeom>
              <a:blipFill>
                <a:blip r:embed="rId4"/>
                <a:stretch>
                  <a:fillRect/>
                </a:stretch>
              </a:blipFill>
              <a:ln>
                <a:noFill/>
              </a:ln>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977FC8A2-BC0F-4B6E-B90E-0ACBF3110E50}"/>
              </a:ext>
            </a:extLst>
          </p:cNvPr>
          <p:cNvCxnSpPr>
            <a:cxnSpLocks/>
          </p:cNvCxnSpPr>
          <p:nvPr/>
        </p:nvCxnSpPr>
        <p:spPr>
          <a:xfrm>
            <a:off x="4042994"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D6470D71-CC8A-41FF-9861-EFE4803E0884}"/>
              </a:ext>
            </a:extLst>
          </p:cNvPr>
          <p:cNvSpPr/>
          <p:nvPr/>
        </p:nvSpPr>
        <p:spPr>
          <a:xfrm>
            <a:off x="5181600"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26B0534-EBAA-4B0B-B09D-8219F21D159C}"/>
                  </a:ext>
                </a:extLst>
              </p:cNvPr>
              <p:cNvSpPr txBox="1"/>
              <p:nvPr/>
            </p:nvSpPr>
            <p:spPr>
              <a:xfrm>
                <a:off x="5279492"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32" name="TextBox 31">
                <a:extLst>
                  <a:ext uri="{FF2B5EF4-FFF2-40B4-BE49-F238E27FC236}">
                    <a16:creationId xmlns:a16="http://schemas.microsoft.com/office/drawing/2014/main" id="{226B0534-EBAA-4B0B-B09D-8219F21D159C}"/>
                  </a:ext>
                </a:extLst>
              </p:cNvPr>
              <p:cNvSpPr txBox="1">
                <a:spLocks noRot="1" noChangeAspect="1" noMove="1" noResize="1" noEditPoints="1" noAdjustHandles="1" noChangeArrowheads="1" noChangeShapeType="1" noTextEdit="1"/>
              </p:cNvSpPr>
              <p:nvPr/>
            </p:nvSpPr>
            <p:spPr>
              <a:xfrm>
                <a:off x="5279492" y="7305731"/>
                <a:ext cx="744371" cy="646331"/>
              </a:xfrm>
              <a:prstGeom prst="rect">
                <a:avLst/>
              </a:prstGeom>
              <a:blipFill>
                <a:blip r:embed="rId5"/>
                <a:stretch>
                  <a:fillRect/>
                </a:stretch>
              </a:blipFill>
              <a:ln>
                <a:noFill/>
              </a:ln>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CB974E7E-F6B4-47A3-9F32-E2866AFF134F}"/>
              </a:ext>
            </a:extLst>
          </p:cNvPr>
          <p:cNvCxnSpPr>
            <a:cxnSpLocks/>
          </p:cNvCxnSpPr>
          <p:nvPr/>
        </p:nvCxnSpPr>
        <p:spPr>
          <a:xfrm>
            <a:off x="6096000"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62E8C47-8BD7-41DB-B798-C9945B322C84}"/>
              </a:ext>
            </a:extLst>
          </p:cNvPr>
          <p:cNvSpPr/>
          <p:nvPr/>
        </p:nvSpPr>
        <p:spPr>
          <a:xfrm>
            <a:off x="7239000" y="71641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979816B-C628-4CFC-B461-A5E5B60AA8B9}"/>
                  </a:ext>
                </a:extLst>
              </p:cNvPr>
              <p:cNvSpPr txBox="1"/>
              <p:nvPr/>
            </p:nvSpPr>
            <p:spPr>
              <a:xfrm>
                <a:off x="7336892" y="7287365"/>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43" name="TextBox 42">
                <a:extLst>
                  <a:ext uri="{FF2B5EF4-FFF2-40B4-BE49-F238E27FC236}">
                    <a16:creationId xmlns:a16="http://schemas.microsoft.com/office/drawing/2014/main" id="{D979816B-C628-4CFC-B461-A5E5B60AA8B9}"/>
                  </a:ext>
                </a:extLst>
              </p:cNvPr>
              <p:cNvSpPr txBox="1">
                <a:spLocks noRot="1" noChangeAspect="1" noMove="1" noResize="1" noEditPoints="1" noAdjustHandles="1" noChangeArrowheads="1" noChangeShapeType="1" noTextEdit="1"/>
              </p:cNvSpPr>
              <p:nvPr/>
            </p:nvSpPr>
            <p:spPr>
              <a:xfrm>
                <a:off x="7336892" y="7287365"/>
                <a:ext cx="744371" cy="646331"/>
              </a:xfrm>
              <a:prstGeom prst="rect">
                <a:avLst/>
              </a:prstGeom>
              <a:blipFill>
                <a:blip r:embed="rId6"/>
                <a:stretch>
                  <a:fillRect/>
                </a:stretch>
              </a:blipFill>
              <a:ln>
                <a:noFill/>
              </a:ln>
            </p:spPr>
            <p:txBody>
              <a:bodyPr/>
              <a:lstStyle/>
              <a:p>
                <a:r>
                  <a:rPr lang="en-US">
                    <a:noFill/>
                  </a:rPr>
                  <a:t> </a:t>
                </a:r>
              </a:p>
            </p:txBody>
          </p:sp>
        </mc:Fallback>
      </mc:AlternateContent>
      <p:sp>
        <p:nvSpPr>
          <p:cNvPr id="44" name="Oval 43">
            <a:extLst>
              <a:ext uri="{FF2B5EF4-FFF2-40B4-BE49-F238E27FC236}">
                <a16:creationId xmlns:a16="http://schemas.microsoft.com/office/drawing/2014/main" id="{50036CAA-6696-4F4F-B01A-E4B1EC1B902C}"/>
              </a:ext>
            </a:extLst>
          </p:cNvPr>
          <p:cNvSpPr/>
          <p:nvPr/>
        </p:nvSpPr>
        <p:spPr>
          <a:xfrm>
            <a:off x="1071194" y="3730323"/>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90CCC69-5B70-418E-834A-2E4974DE8E2F}"/>
                  </a:ext>
                </a:extLst>
              </p:cNvPr>
              <p:cNvSpPr txBox="1"/>
              <p:nvPr/>
            </p:nvSpPr>
            <p:spPr>
              <a:xfrm>
                <a:off x="1169086" y="3853520"/>
                <a:ext cx="74937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45" name="TextBox 44">
                <a:extLst>
                  <a:ext uri="{FF2B5EF4-FFF2-40B4-BE49-F238E27FC236}">
                    <a16:creationId xmlns:a16="http://schemas.microsoft.com/office/drawing/2014/main" id="{890CCC69-5B70-418E-834A-2E4974DE8E2F}"/>
                  </a:ext>
                </a:extLst>
              </p:cNvPr>
              <p:cNvSpPr txBox="1">
                <a:spLocks noRot="1" noChangeAspect="1" noMove="1" noResize="1" noEditPoints="1" noAdjustHandles="1" noChangeArrowheads="1" noChangeShapeType="1" noTextEdit="1"/>
              </p:cNvSpPr>
              <p:nvPr/>
            </p:nvSpPr>
            <p:spPr>
              <a:xfrm>
                <a:off x="1169086" y="3853520"/>
                <a:ext cx="749372" cy="646331"/>
              </a:xfrm>
              <a:prstGeom prst="rect">
                <a:avLst/>
              </a:prstGeom>
              <a:blipFill>
                <a:blip r:embed="rId7"/>
                <a:stretch>
                  <a:fillRect/>
                </a:stretch>
              </a:blipFill>
              <a:ln>
                <a:noFill/>
              </a:ln>
            </p:spPr>
            <p:txBody>
              <a:bodyPr/>
              <a:lstStyle/>
              <a:p>
                <a:r>
                  <a:rPr lang="en-US">
                    <a:noFill/>
                  </a:rPr>
                  <a:t> </a:t>
                </a:r>
              </a:p>
            </p:txBody>
          </p:sp>
        </mc:Fallback>
      </mc:AlternateContent>
      <p:sp>
        <p:nvSpPr>
          <p:cNvPr id="46" name="Oval 45">
            <a:extLst>
              <a:ext uri="{FF2B5EF4-FFF2-40B4-BE49-F238E27FC236}">
                <a16:creationId xmlns:a16="http://schemas.microsoft.com/office/drawing/2014/main" id="{1F7CA13D-969B-4D7E-B832-8D6E08FB4875}"/>
              </a:ext>
            </a:extLst>
          </p:cNvPr>
          <p:cNvSpPr/>
          <p:nvPr/>
        </p:nvSpPr>
        <p:spPr>
          <a:xfrm>
            <a:off x="3032839" y="364523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52DCE8B-95A3-4A8F-8519-970D7EB8C9AD}"/>
                  </a:ext>
                </a:extLst>
              </p:cNvPr>
              <p:cNvSpPr txBox="1"/>
              <p:nvPr/>
            </p:nvSpPr>
            <p:spPr>
              <a:xfrm>
                <a:off x="3130731" y="3768434"/>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47" name="TextBox 46">
                <a:extLst>
                  <a:ext uri="{FF2B5EF4-FFF2-40B4-BE49-F238E27FC236}">
                    <a16:creationId xmlns:a16="http://schemas.microsoft.com/office/drawing/2014/main" id="{452DCE8B-95A3-4A8F-8519-970D7EB8C9AD}"/>
                  </a:ext>
                </a:extLst>
              </p:cNvPr>
              <p:cNvSpPr txBox="1">
                <a:spLocks noRot="1" noChangeAspect="1" noMove="1" noResize="1" noEditPoints="1" noAdjustHandles="1" noChangeArrowheads="1" noChangeShapeType="1" noTextEdit="1"/>
              </p:cNvSpPr>
              <p:nvPr/>
            </p:nvSpPr>
            <p:spPr>
              <a:xfrm>
                <a:off x="3130731" y="3768434"/>
                <a:ext cx="760080" cy="646331"/>
              </a:xfrm>
              <a:prstGeom prst="rect">
                <a:avLst/>
              </a:prstGeom>
              <a:blipFill>
                <a:blip r:embed="rId8"/>
                <a:stretch>
                  <a:fillRect/>
                </a:stretch>
              </a:blipFill>
              <a:ln>
                <a:noFill/>
              </a:ln>
            </p:spPr>
            <p:txBody>
              <a:bodyPr/>
              <a:lstStyle/>
              <a:p>
                <a:r>
                  <a:rPr lang="en-US">
                    <a:noFill/>
                  </a:rPr>
                  <a:t> </a:t>
                </a:r>
              </a:p>
            </p:txBody>
          </p:sp>
        </mc:Fallback>
      </mc:AlternateContent>
      <p:sp>
        <p:nvSpPr>
          <p:cNvPr id="48" name="Oval 47">
            <a:extLst>
              <a:ext uri="{FF2B5EF4-FFF2-40B4-BE49-F238E27FC236}">
                <a16:creationId xmlns:a16="http://schemas.microsoft.com/office/drawing/2014/main" id="{AFCDD0B5-AF2B-4F08-8719-543AA166545C}"/>
              </a:ext>
            </a:extLst>
          </p:cNvPr>
          <p:cNvSpPr/>
          <p:nvPr/>
        </p:nvSpPr>
        <p:spPr>
          <a:xfrm>
            <a:off x="5127033"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65B83F0-008E-4EFC-9825-90D160F752AE}"/>
                  </a:ext>
                </a:extLst>
              </p:cNvPr>
              <p:cNvSpPr txBox="1"/>
              <p:nvPr/>
            </p:nvSpPr>
            <p:spPr>
              <a:xfrm>
                <a:off x="5224925"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49" name="TextBox 48">
                <a:extLst>
                  <a:ext uri="{FF2B5EF4-FFF2-40B4-BE49-F238E27FC236}">
                    <a16:creationId xmlns:a16="http://schemas.microsoft.com/office/drawing/2014/main" id="{165B83F0-008E-4EFC-9825-90D160F752AE}"/>
                  </a:ext>
                </a:extLst>
              </p:cNvPr>
              <p:cNvSpPr txBox="1">
                <a:spLocks noRot="1" noChangeAspect="1" noMove="1" noResize="1" noEditPoints="1" noAdjustHandles="1" noChangeArrowheads="1" noChangeShapeType="1" noTextEdit="1"/>
              </p:cNvSpPr>
              <p:nvPr/>
            </p:nvSpPr>
            <p:spPr>
              <a:xfrm>
                <a:off x="5224925" y="3667617"/>
                <a:ext cx="760080" cy="646331"/>
              </a:xfrm>
              <a:prstGeom prst="rect">
                <a:avLst/>
              </a:prstGeom>
              <a:blipFill>
                <a:blip r:embed="rId9"/>
                <a:stretch>
                  <a:fillRect/>
                </a:stretch>
              </a:blipFill>
              <a:ln>
                <a:noFill/>
              </a:ln>
            </p:spPr>
            <p:txBody>
              <a:bodyPr/>
              <a:lstStyle/>
              <a:p>
                <a:r>
                  <a:rPr lang="en-US">
                    <a:noFill/>
                  </a:rPr>
                  <a:t> </a:t>
                </a:r>
              </a:p>
            </p:txBody>
          </p:sp>
        </mc:Fallback>
      </mc:AlternateContent>
      <p:sp>
        <p:nvSpPr>
          <p:cNvPr id="50" name="Oval 49">
            <a:extLst>
              <a:ext uri="{FF2B5EF4-FFF2-40B4-BE49-F238E27FC236}">
                <a16:creationId xmlns:a16="http://schemas.microsoft.com/office/drawing/2014/main" id="{3CC53F44-1EA8-4D12-B7DC-37FC5A8EFDF4}"/>
              </a:ext>
            </a:extLst>
          </p:cNvPr>
          <p:cNvSpPr/>
          <p:nvPr/>
        </p:nvSpPr>
        <p:spPr>
          <a:xfrm>
            <a:off x="7141881"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4061142-9F55-4EF8-9832-243B66335CD7}"/>
                  </a:ext>
                </a:extLst>
              </p:cNvPr>
              <p:cNvSpPr txBox="1"/>
              <p:nvPr/>
            </p:nvSpPr>
            <p:spPr>
              <a:xfrm>
                <a:off x="7239773"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51" name="TextBox 50">
                <a:extLst>
                  <a:ext uri="{FF2B5EF4-FFF2-40B4-BE49-F238E27FC236}">
                    <a16:creationId xmlns:a16="http://schemas.microsoft.com/office/drawing/2014/main" id="{A4061142-9F55-4EF8-9832-243B66335CD7}"/>
                  </a:ext>
                </a:extLst>
              </p:cNvPr>
              <p:cNvSpPr txBox="1">
                <a:spLocks noRot="1" noChangeAspect="1" noMove="1" noResize="1" noEditPoints="1" noAdjustHandles="1" noChangeArrowheads="1" noChangeShapeType="1" noTextEdit="1"/>
              </p:cNvSpPr>
              <p:nvPr/>
            </p:nvSpPr>
            <p:spPr>
              <a:xfrm>
                <a:off x="7239773" y="3667617"/>
                <a:ext cx="760080" cy="646331"/>
              </a:xfrm>
              <a:prstGeom prst="rect">
                <a:avLst/>
              </a:prstGeom>
              <a:blipFill>
                <a:blip r:embed="rId10"/>
                <a:stretch>
                  <a:fillRect/>
                </a:stretch>
              </a:blipFill>
              <a:ln>
                <a:noFill/>
              </a:ln>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5F05ADE5-FE49-4324-B0B1-E977AFC8EE4D}"/>
              </a:ext>
            </a:extLst>
          </p:cNvPr>
          <p:cNvCxnSpPr>
            <a:cxnSpLocks/>
            <a:endCxn id="28" idx="1"/>
          </p:cNvCxnSpPr>
          <p:nvPr/>
        </p:nvCxnSpPr>
        <p:spPr>
          <a:xfrm>
            <a:off x="1674396" y="4578003"/>
            <a:ext cx="1588109" cy="273844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3DE1929-F3E4-4048-A465-91B9C58CC818}"/>
              </a:ext>
            </a:extLst>
          </p:cNvPr>
          <p:cNvCxnSpPr>
            <a:cxnSpLocks/>
          </p:cNvCxnSpPr>
          <p:nvPr/>
        </p:nvCxnSpPr>
        <p:spPr>
          <a:xfrm>
            <a:off x="5809736" y="4414765"/>
            <a:ext cx="1668681" cy="28726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D524B264-7B1B-44EF-BC93-39717E53D392}"/>
              </a:ext>
            </a:extLst>
          </p:cNvPr>
          <p:cNvSpPr/>
          <p:nvPr/>
        </p:nvSpPr>
        <p:spPr>
          <a:xfrm>
            <a:off x="1078821" y="2171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DCB2F69-9953-41A1-9CA9-F2373826E04F}"/>
                  </a:ext>
                </a:extLst>
              </p:cNvPr>
              <p:cNvSpPr txBox="1"/>
              <p:nvPr/>
            </p:nvSpPr>
            <p:spPr>
              <a:xfrm>
                <a:off x="1176713" y="2294897"/>
                <a:ext cx="66178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55" name="TextBox 54">
                <a:extLst>
                  <a:ext uri="{FF2B5EF4-FFF2-40B4-BE49-F238E27FC236}">
                    <a16:creationId xmlns:a16="http://schemas.microsoft.com/office/drawing/2014/main" id="{4DCB2F69-9953-41A1-9CA9-F2373826E04F}"/>
                  </a:ext>
                </a:extLst>
              </p:cNvPr>
              <p:cNvSpPr txBox="1">
                <a:spLocks noRot="1" noChangeAspect="1" noMove="1" noResize="1" noEditPoints="1" noAdjustHandles="1" noChangeArrowheads="1" noChangeShapeType="1" noTextEdit="1"/>
              </p:cNvSpPr>
              <p:nvPr/>
            </p:nvSpPr>
            <p:spPr>
              <a:xfrm>
                <a:off x="1176713" y="2294897"/>
                <a:ext cx="661783" cy="646331"/>
              </a:xfrm>
              <a:prstGeom prst="rect">
                <a:avLst/>
              </a:prstGeom>
              <a:blipFill>
                <a:blip r:embed="rId11"/>
                <a:stretch>
                  <a:fillRect/>
                </a:stretch>
              </a:blipFill>
              <a:ln>
                <a:noFill/>
              </a:ln>
            </p:spPr>
            <p:txBody>
              <a:bodyPr/>
              <a:lstStyle/>
              <a:p>
                <a:r>
                  <a:rPr lang="en-US">
                    <a:noFill/>
                  </a:rPr>
                  <a:t> </a:t>
                </a:r>
              </a:p>
            </p:txBody>
          </p:sp>
        </mc:Fallback>
      </mc:AlternateContent>
      <p:sp>
        <p:nvSpPr>
          <p:cNvPr id="56" name="Oval 55">
            <a:extLst>
              <a:ext uri="{FF2B5EF4-FFF2-40B4-BE49-F238E27FC236}">
                <a16:creationId xmlns:a16="http://schemas.microsoft.com/office/drawing/2014/main" id="{3EBC2767-FEEA-47F3-A2D7-A6C403E12EB9}"/>
              </a:ext>
            </a:extLst>
          </p:cNvPr>
          <p:cNvSpPr/>
          <p:nvPr/>
        </p:nvSpPr>
        <p:spPr>
          <a:xfrm>
            <a:off x="3040466" y="208661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BA0E133-B19B-4955-907B-D72E17AD7268}"/>
                  </a:ext>
                </a:extLst>
              </p:cNvPr>
              <p:cNvSpPr txBox="1"/>
              <p:nvPr/>
            </p:nvSpPr>
            <p:spPr>
              <a:xfrm>
                <a:off x="3138358" y="2209811"/>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57" name="TextBox 56">
                <a:extLst>
                  <a:ext uri="{FF2B5EF4-FFF2-40B4-BE49-F238E27FC236}">
                    <a16:creationId xmlns:a16="http://schemas.microsoft.com/office/drawing/2014/main" id="{ABA0E133-B19B-4955-907B-D72E17AD7268}"/>
                  </a:ext>
                </a:extLst>
              </p:cNvPr>
              <p:cNvSpPr txBox="1">
                <a:spLocks noRot="1" noChangeAspect="1" noMove="1" noResize="1" noEditPoints="1" noAdjustHandles="1" noChangeArrowheads="1" noChangeShapeType="1" noTextEdit="1"/>
              </p:cNvSpPr>
              <p:nvPr/>
            </p:nvSpPr>
            <p:spPr>
              <a:xfrm>
                <a:off x="3138358" y="2209811"/>
                <a:ext cx="672492" cy="646331"/>
              </a:xfrm>
              <a:prstGeom prst="rect">
                <a:avLst/>
              </a:prstGeom>
              <a:blipFill>
                <a:blip r:embed="rId12"/>
                <a:stretch>
                  <a:fillRect/>
                </a:stretch>
              </a:blipFill>
              <a:ln>
                <a:noFill/>
              </a:ln>
            </p:spPr>
            <p:txBody>
              <a:bodyPr/>
              <a:lstStyle/>
              <a:p>
                <a:r>
                  <a:rPr lang="en-US">
                    <a:noFill/>
                  </a:rPr>
                  <a:t> </a:t>
                </a:r>
              </a:p>
            </p:txBody>
          </p:sp>
        </mc:Fallback>
      </mc:AlternateContent>
      <p:sp>
        <p:nvSpPr>
          <p:cNvPr id="58" name="Oval 57">
            <a:extLst>
              <a:ext uri="{FF2B5EF4-FFF2-40B4-BE49-F238E27FC236}">
                <a16:creationId xmlns:a16="http://schemas.microsoft.com/office/drawing/2014/main" id="{2820E766-620B-487D-AD05-9E24B19F37F6}"/>
              </a:ext>
            </a:extLst>
          </p:cNvPr>
          <p:cNvSpPr/>
          <p:nvPr/>
        </p:nvSpPr>
        <p:spPr>
          <a:xfrm>
            <a:off x="5134660"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880A6C2-266B-4C60-8218-28A5A7C57794}"/>
                  </a:ext>
                </a:extLst>
              </p:cNvPr>
              <p:cNvSpPr txBox="1"/>
              <p:nvPr/>
            </p:nvSpPr>
            <p:spPr>
              <a:xfrm>
                <a:off x="5232552" y="2108994"/>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59" name="TextBox 58">
                <a:extLst>
                  <a:ext uri="{FF2B5EF4-FFF2-40B4-BE49-F238E27FC236}">
                    <a16:creationId xmlns:a16="http://schemas.microsoft.com/office/drawing/2014/main" id="{2880A6C2-266B-4C60-8218-28A5A7C57794}"/>
                  </a:ext>
                </a:extLst>
              </p:cNvPr>
              <p:cNvSpPr txBox="1">
                <a:spLocks noRot="1" noChangeAspect="1" noMove="1" noResize="1" noEditPoints="1" noAdjustHandles="1" noChangeArrowheads="1" noChangeShapeType="1" noTextEdit="1"/>
              </p:cNvSpPr>
              <p:nvPr/>
            </p:nvSpPr>
            <p:spPr>
              <a:xfrm>
                <a:off x="5232552" y="2108994"/>
                <a:ext cx="672492" cy="646331"/>
              </a:xfrm>
              <a:prstGeom prst="rect">
                <a:avLst/>
              </a:prstGeom>
              <a:blipFill>
                <a:blip r:embed="rId13"/>
                <a:stretch>
                  <a:fillRect/>
                </a:stretch>
              </a:blipFill>
              <a:ln>
                <a:noFill/>
              </a:ln>
            </p:spPr>
            <p:txBody>
              <a:bodyPr/>
              <a:lstStyle/>
              <a:p>
                <a:r>
                  <a:rPr lang="en-US">
                    <a:noFill/>
                  </a:rPr>
                  <a:t> </a:t>
                </a:r>
              </a:p>
            </p:txBody>
          </p:sp>
        </mc:Fallback>
      </mc:AlternateContent>
      <p:sp>
        <p:nvSpPr>
          <p:cNvPr id="60" name="Oval 59">
            <a:extLst>
              <a:ext uri="{FF2B5EF4-FFF2-40B4-BE49-F238E27FC236}">
                <a16:creationId xmlns:a16="http://schemas.microsoft.com/office/drawing/2014/main" id="{1E7E0997-FAAE-4B3C-B959-228C8C07E66E}"/>
              </a:ext>
            </a:extLst>
          </p:cNvPr>
          <p:cNvSpPr/>
          <p:nvPr/>
        </p:nvSpPr>
        <p:spPr>
          <a:xfrm>
            <a:off x="7149508"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17C3313-E441-434B-BAFF-3A8D55EAE967}"/>
                  </a:ext>
                </a:extLst>
              </p:cNvPr>
              <p:cNvSpPr txBox="1"/>
              <p:nvPr/>
            </p:nvSpPr>
            <p:spPr>
              <a:xfrm>
                <a:off x="7247400" y="2108994"/>
                <a:ext cx="65274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61" name="TextBox 60">
                <a:extLst>
                  <a:ext uri="{FF2B5EF4-FFF2-40B4-BE49-F238E27FC236}">
                    <a16:creationId xmlns:a16="http://schemas.microsoft.com/office/drawing/2014/main" id="{517C3313-E441-434B-BAFF-3A8D55EAE967}"/>
                  </a:ext>
                </a:extLst>
              </p:cNvPr>
              <p:cNvSpPr txBox="1">
                <a:spLocks noRot="1" noChangeAspect="1" noMove="1" noResize="1" noEditPoints="1" noAdjustHandles="1" noChangeArrowheads="1" noChangeShapeType="1" noTextEdit="1"/>
              </p:cNvSpPr>
              <p:nvPr/>
            </p:nvSpPr>
            <p:spPr>
              <a:xfrm>
                <a:off x="7247400" y="2108994"/>
                <a:ext cx="652743" cy="646331"/>
              </a:xfrm>
              <a:prstGeom prst="rect">
                <a:avLst/>
              </a:prstGeom>
              <a:blipFill>
                <a:blip r:embed="rId14"/>
                <a:stretch>
                  <a:fillRect/>
                </a:stretch>
              </a:blipFill>
              <a:ln>
                <a:noFill/>
              </a:ln>
            </p:spPr>
            <p:txBody>
              <a:bodyPr/>
              <a:lstStyle/>
              <a:p>
                <a:r>
                  <a:rPr lang="en-US">
                    <a:noFill/>
                  </a:rPr>
                  <a:t> </a:t>
                </a:r>
              </a:p>
            </p:txBody>
          </p:sp>
        </mc:Fallback>
      </mc:AlternateContent>
      <p:sp>
        <p:nvSpPr>
          <p:cNvPr id="62" name="Oval 61">
            <a:extLst>
              <a:ext uri="{FF2B5EF4-FFF2-40B4-BE49-F238E27FC236}">
                <a16:creationId xmlns:a16="http://schemas.microsoft.com/office/drawing/2014/main" id="{171B4085-E757-45FE-8F12-BFB80B57E43C}"/>
              </a:ext>
            </a:extLst>
          </p:cNvPr>
          <p:cNvSpPr/>
          <p:nvPr/>
        </p:nvSpPr>
        <p:spPr>
          <a:xfrm>
            <a:off x="1071194" y="5600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B1A4F8A-6C2A-431B-9C53-BD7F0F99ADB4}"/>
                  </a:ext>
                </a:extLst>
              </p:cNvPr>
              <p:cNvSpPr txBox="1"/>
              <p:nvPr/>
            </p:nvSpPr>
            <p:spPr>
              <a:xfrm>
                <a:off x="1169086" y="5723897"/>
                <a:ext cx="723468"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63" name="TextBox 62">
                <a:extLst>
                  <a:ext uri="{FF2B5EF4-FFF2-40B4-BE49-F238E27FC236}">
                    <a16:creationId xmlns:a16="http://schemas.microsoft.com/office/drawing/2014/main" id="{FB1A4F8A-6C2A-431B-9C53-BD7F0F99ADB4}"/>
                  </a:ext>
                </a:extLst>
              </p:cNvPr>
              <p:cNvSpPr txBox="1">
                <a:spLocks noRot="1" noChangeAspect="1" noMove="1" noResize="1" noEditPoints="1" noAdjustHandles="1" noChangeArrowheads="1" noChangeShapeType="1" noTextEdit="1"/>
              </p:cNvSpPr>
              <p:nvPr/>
            </p:nvSpPr>
            <p:spPr>
              <a:xfrm>
                <a:off x="1169086" y="5723897"/>
                <a:ext cx="723468" cy="646331"/>
              </a:xfrm>
              <a:prstGeom prst="rect">
                <a:avLst/>
              </a:prstGeom>
              <a:blipFill>
                <a:blip r:embed="rId15"/>
                <a:stretch>
                  <a:fillRect/>
                </a:stretch>
              </a:blipFill>
              <a:ln>
                <a:noFill/>
              </a:ln>
            </p:spPr>
            <p:txBody>
              <a:bodyPr/>
              <a:lstStyle/>
              <a:p>
                <a:r>
                  <a:rPr lang="en-US">
                    <a:noFill/>
                  </a:rPr>
                  <a:t> </a:t>
                </a:r>
              </a:p>
            </p:txBody>
          </p:sp>
        </mc:Fallback>
      </mc:AlternateContent>
      <p:sp>
        <p:nvSpPr>
          <p:cNvPr id="64" name="Oval 63">
            <a:extLst>
              <a:ext uri="{FF2B5EF4-FFF2-40B4-BE49-F238E27FC236}">
                <a16:creationId xmlns:a16="http://schemas.microsoft.com/office/drawing/2014/main" id="{2490AECC-26ED-4327-A915-0C8DEF0A23A0}"/>
              </a:ext>
            </a:extLst>
          </p:cNvPr>
          <p:cNvSpPr/>
          <p:nvPr/>
        </p:nvSpPr>
        <p:spPr>
          <a:xfrm>
            <a:off x="3128594" y="55823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B6EC02A-FE56-4A0A-9D3D-B41041FB9FD3}"/>
                  </a:ext>
                </a:extLst>
              </p:cNvPr>
              <p:cNvSpPr txBox="1"/>
              <p:nvPr/>
            </p:nvSpPr>
            <p:spPr>
              <a:xfrm>
                <a:off x="3226486" y="5705531"/>
                <a:ext cx="73417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65" name="TextBox 64">
                <a:extLst>
                  <a:ext uri="{FF2B5EF4-FFF2-40B4-BE49-F238E27FC236}">
                    <a16:creationId xmlns:a16="http://schemas.microsoft.com/office/drawing/2014/main" id="{7B6EC02A-FE56-4A0A-9D3D-B41041FB9FD3}"/>
                  </a:ext>
                </a:extLst>
              </p:cNvPr>
              <p:cNvSpPr txBox="1">
                <a:spLocks noRot="1" noChangeAspect="1" noMove="1" noResize="1" noEditPoints="1" noAdjustHandles="1" noChangeArrowheads="1" noChangeShapeType="1" noTextEdit="1"/>
              </p:cNvSpPr>
              <p:nvPr/>
            </p:nvSpPr>
            <p:spPr>
              <a:xfrm>
                <a:off x="3226486" y="5705531"/>
                <a:ext cx="734175" cy="646331"/>
              </a:xfrm>
              <a:prstGeom prst="rect">
                <a:avLst/>
              </a:prstGeom>
              <a:blipFill>
                <a:blip r:embed="rId16"/>
                <a:stretch>
                  <a:fillRect/>
                </a:stretch>
              </a:blipFill>
              <a:ln>
                <a:noFill/>
              </a:ln>
            </p:spPr>
            <p:txBody>
              <a:bodyPr/>
              <a:lstStyle/>
              <a:p>
                <a:r>
                  <a:rPr lang="en-US">
                    <a:noFill/>
                  </a:rPr>
                  <a:t> </a:t>
                </a:r>
              </a:p>
            </p:txBody>
          </p:sp>
        </mc:Fallback>
      </mc:AlternateContent>
      <p:sp>
        <p:nvSpPr>
          <p:cNvPr id="66" name="Oval 65">
            <a:extLst>
              <a:ext uri="{FF2B5EF4-FFF2-40B4-BE49-F238E27FC236}">
                <a16:creationId xmlns:a16="http://schemas.microsoft.com/office/drawing/2014/main" id="{C462BD27-8418-421F-8742-F09A1C995388}"/>
              </a:ext>
            </a:extLst>
          </p:cNvPr>
          <p:cNvSpPr/>
          <p:nvPr/>
        </p:nvSpPr>
        <p:spPr>
          <a:xfrm>
            <a:off x="5181600" y="55823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6A660D93-A1AD-4EC2-9D3D-BF1F03DAE8EB}"/>
                  </a:ext>
                </a:extLst>
              </p:cNvPr>
              <p:cNvSpPr txBox="1"/>
              <p:nvPr/>
            </p:nvSpPr>
            <p:spPr>
              <a:xfrm>
                <a:off x="5279492" y="5705531"/>
                <a:ext cx="73417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67" name="TextBox 66">
                <a:extLst>
                  <a:ext uri="{FF2B5EF4-FFF2-40B4-BE49-F238E27FC236}">
                    <a16:creationId xmlns:a16="http://schemas.microsoft.com/office/drawing/2014/main" id="{6A660D93-A1AD-4EC2-9D3D-BF1F03DAE8EB}"/>
                  </a:ext>
                </a:extLst>
              </p:cNvPr>
              <p:cNvSpPr txBox="1">
                <a:spLocks noRot="1" noChangeAspect="1" noMove="1" noResize="1" noEditPoints="1" noAdjustHandles="1" noChangeArrowheads="1" noChangeShapeType="1" noTextEdit="1"/>
              </p:cNvSpPr>
              <p:nvPr/>
            </p:nvSpPr>
            <p:spPr>
              <a:xfrm>
                <a:off x="5279492" y="5705531"/>
                <a:ext cx="734175" cy="646331"/>
              </a:xfrm>
              <a:prstGeom prst="rect">
                <a:avLst/>
              </a:prstGeom>
              <a:blipFill>
                <a:blip r:embed="rId17"/>
                <a:stretch>
                  <a:fillRect/>
                </a:stretch>
              </a:blipFill>
              <a:ln>
                <a:noFill/>
              </a:ln>
            </p:spPr>
            <p:txBody>
              <a:bodyPr/>
              <a:lstStyle/>
              <a:p>
                <a:r>
                  <a:rPr lang="en-US">
                    <a:noFill/>
                  </a:rPr>
                  <a:t> </a:t>
                </a:r>
              </a:p>
            </p:txBody>
          </p:sp>
        </mc:Fallback>
      </mc:AlternateContent>
      <p:sp>
        <p:nvSpPr>
          <p:cNvPr id="68" name="Oval 67">
            <a:extLst>
              <a:ext uri="{FF2B5EF4-FFF2-40B4-BE49-F238E27FC236}">
                <a16:creationId xmlns:a16="http://schemas.microsoft.com/office/drawing/2014/main" id="{3FC3253D-95FC-4D48-85DB-B15B191F2ED9}"/>
              </a:ext>
            </a:extLst>
          </p:cNvPr>
          <p:cNvSpPr/>
          <p:nvPr/>
        </p:nvSpPr>
        <p:spPr>
          <a:xfrm>
            <a:off x="7239000" y="55639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D3C0992-1591-44A6-BA42-466DA458D36A}"/>
                  </a:ext>
                </a:extLst>
              </p:cNvPr>
              <p:cNvSpPr txBox="1"/>
              <p:nvPr/>
            </p:nvSpPr>
            <p:spPr>
              <a:xfrm>
                <a:off x="7336892" y="5687165"/>
                <a:ext cx="73084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69" name="TextBox 68">
                <a:extLst>
                  <a:ext uri="{FF2B5EF4-FFF2-40B4-BE49-F238E27FC236}">
                    <a16:creationId xmlns:a16="http://schemas.microsoft.com/office/drawing/2014/main" id="{6D3C0992-1591-44A6-BA42-466DA458D36A}"/>
                  </a:ext>
                </a:extLst>
              </p:cNvPr>
              <p:cNvSpPr txBox="1">
                <a:spLocks noRot="1" noChangeAspect="1" noMove="1" noResize="1" noEditPoints="1" noAdjustHandles="1" noChangeArrowheads="1" noChangeShapeType="1" noTextEdit="1"/>
              </p:cNvSpPr>
              <p:nvPr/>
            </p:nvSpPr>
            <p:spPr>
              <a:xfrm>
                <a:off x="7336892" y="5687165"/>
                <a:ext cx="730841" cy="646331"/>
              </a:xfrm>
              <a:prstGeom prst="rect">
                <a:avLst/>
              </a:prstGeom>
              <a:blipFill>
                <a:blip r:embed="rId18"/>
                <a:stretch>
                  <a:fillRect/>
                </a:stretch>
              </a:blipFill>
              <a:ln>
                <a:noFill/>
              </a:ln>
            </p:spPr>
            <p:txBody>
              <a:bodyPr/>
              <a:lstStyle/>
              <a:p>
                <a:r>
                  <a:rPr lang="en-US">
                    <a:noFill/>
                  </a:rPr>
                  <a:t> </a:t>
                </a:r>
              </a:p>
            </p:txBody>
          </p:sp>
        </mc:Fallback>
      </mc:AlternateContent>
      <p:cxnSp>
        <p:nvCxnSpPr>
          <p:cNvPr id="70" name="Straight Arrow Connector 69">
            <a:extLst>
              <a:ext uri="{FF2B5EF4-FFF2-40B4-BE49-F238E27FC236}">
                <a16:creationId xmlns:a16="http://schemas.microsoft.com/office/drawing/2014/main" id="{016C5754-66B7-4095-84B6-64C33079BD07}"/>
              </a:ext>
            </a:extLst>
          </p:cNvPr>
          <p:cNvCxnSpPr>
            <a:cxnSpLocks/>
          </p:cNvCxnSpPr>
          <p:nvPr/>
        </p:nvCxnSpPr>
        <p:spPr>
          <a:xfrm flipV="1">
            <a:off x="1524000" y="6515100"/>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2B8987D-9440-43A5-B246-22D485361129}"/>
              </a:ext>
            </a:extLst>
          </p:cNvPr>
          <p:cNvCxnSpPr>
            <a:cxnSpLocks/>
          </p:cNvCxnSpPr>
          <p:nvPr/>
        </p:nvCxnSpPr>
        <p:spPr>
          <a:xfrm flipV="1">
            <a:off x="3581400" y="6478368"/>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A62E68E-08C4-4960-B38B-6B3CECE66C39}"/>
              </a:ext>
            </a:extLst>
          </p:cNvPr>
          <p:cNvCxnSpPr>
            <a:cxnSpLocks/>
          </p:cNvCxnSpPr>
          <p:nvPr/>
        </p:nvCxnSpPr>
        <p:spPr>
          <a:xfrm flipV="1">
            <a:off x="5638800" y="6496734"/>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7DC39C9-8AD7-4369-A648-82A3CC9E4036}"/>
              </a:ext>
            </a:extLst>
          </p:cNvPr>
          <p:cNvCxnSpPr>
            <a:cxnSpLocks/>
          </p:cNvCxnSpPr>
          <p:nvPr/>
        </p:nvCxnSpPr>
        <p:spPr>
          <a:xfrm flipV="1">
            <a:off x="7772400" y="6478368"/>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B0F5433-8EB5-4E34-AE61-4B5CD4178258}"/>
              </a:ext>
            </a:extLst>
          </p:cNvPr>
          <p:cNvCxnSpPr>
            <a:cxnSpLocks/>
            <a:stCxn id="46" idx="5"/>
            <a:endCxn id="31" idx="1"/>
          </p:cNvCxnSpPr>
          <p:nvPr/>
        </p:nvCxnSpPr>
        <p:spPr>
          <a:xfrm>
            <a:off x="3813328" y="4425726"/>
            <a:ext cx="1502183" cy="289071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B78820C-C379-4933-B176-1C7EFDCA85AB}"/>
              </a:ext>
            </a:extLst>
          </p:cNvPr>
          <p:cNvCxnSpPr>
            <a:cxnSpLocks/>
            <a:endCxn id="54" idx="4"/>
          </p:cNvCxnSpPr>
          <p:nvPr/>
        </p:nvCxnSpPr>
        <p:spPr>
          <a:xfrm flipV="1">
            <a:off x="1524000" y="3086100"/>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6BCECCB-FB0C-487D-B512-CEB60C1A70DD}"/>
              </a:ext>
            </a:extLst>
          </p:cNvPr>
          <p:cNvCxnSpPr>
            <a:cxnSpLocks/>
          </p:cNvCxnSpPr>
          <p:nvPr/>
        </p:nvCxnSpPr>
        <p:spPr>
          <a:xfrm flipV="1">
            <a:off x="3510771" y="3011167"/>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10706BC-DFCE-459D-B924-26534493F80D}"/>
              </a:ext>
            </a:extLst>
          </p:cNvPr>
          <p:cNvCxnSpPr>
            <a:cxnSpLocks/>
          </p:cNvCxnSpPr>
          <p:nvPr/>
        </p:nvCxnSpPr>
        <p:spPr>
          <a:xfrm flipV="1">
            <a:off x="5614223" y="2904701"/>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F9A767D-AA55-42C8-91D9-06ABDCA9FA83}"/>
              </a:ext>
            </a:extLst>
          </p:cNvPr>
          <p:cNvCxnSpPr>
            <a:cxnSpLocks/>
          </p:cNvCxnSpPr>
          <p:nvPr/>
        </p:nvCxnSpPr>
        <p:spPr>
          <a:xfrm flipV="1">
            <a:off x="7624561" y="2894648"/>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79" name="Freeform: Shape 78">
            <a:extLst>
              <a:ext uri="{FF2B5EF4-FFF2-40B4-BE49-F238E27FC236}">
                <a16:creationId xmlns:a16="http://schemas.microsoft.com/office/drawing/2014/main" id="{B29C7F9C-2312-4076-AF84-056B204ABA5B}"/>
              </a:ext>
            </a:extLst>
          </p:cNvPr>
          <p:cNvSpPr/>
          <p:nvPr/>
        </p:nvSpPr>
        <p:spPr>
          <a:xfrm>
            <a:off x="486426" y="2971800"/>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1CDF3A39-C40A-45F5-86C0-92FEE7AEBDA7}"/>
              </a:ext>
            </a:extLst>
          </p:cNvPr>
          <p:cNvSpPr/>
          <p:nvPr/>
        </p:nvSpPr>
        <p:spPr>
          <a:xfrm>
            <a:off x="2557441" y="297043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ABD620F7-6922-49A0-81AF-48CBB7DEB72A}"/>
              </a:ext>
            </a:extLst>
          </p:cNvPr>
          <p:cNvSpPr/>
          <p:nvPr/>
        </p:nvSpPr>
        <p:spPr>
          <a:xfrm>
            <a:off x="4615088"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8FCD31AD-6002-43B5-A1D0-28B7ADB93E50}"/>
              </a:ext>
            </a:extLst>
          </p:cNvPr>
          <p:cNvSpPr/>
          <p:nvPr/>
        </p:nvSpPr>
        <p:spPr>
          <a:xfrm>
            <a:off x="6687409"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Rounded Corners 86">
            <a:extLst>
              <a:ext uri="{FF2B5EF4-FFF2-40B4-BE49-F238E27FC236}">
                <a16:creationId xmlns:a16="http://schemas.microsoft.com/office/drawing/2014/main" id="{A6EBBA96-F541-4553-80C9-282AADAF54CD}"/>
              </a:ext>
            </a:extLst>
          </p:cNvPr>
          <p:cNvSpPr/>
          <p:nvPr/>
        </p:nvSpPr>
        <p:spPr>
          <a:xfrm>
            <a:off x="883999" y="5444159"/>
            <a:ext cx="1397017" cy="1223341"/>
          </a:xfrm>
          <a:prstGeom prst="round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213905DA-AA2D-44E8-B7FA-DE30B149B4E8}"/>
              </a:ext>
            </a:extLst>
          </p:cNvPr>
          <p:cNvSpPr/>
          <p:nvPr/>
        </p:nvSpPr>
        <p:spPr>
          <a:xfrm>
            <a:off x="2895064" y="5430098"/>
            <a:ext cx="1397017" cy="1223341"/>
          </a:xfrm>
          <a:prstGeom prst="round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88">
            <a:extLst>
              <a:ext uri="{FF2B5EF4-FFF2-40B4-BE49-F238E27FC236}">
                <a16:creationId xmlns:a16="http://schemas.microsoft.com/office/drawing/2014/main" id="{6CCEEEE6-0218-4B4D-9B46-41E9BE6EB743}"/>
              </a:ext>
            </a:extLst>
          </p:cNvPr>
          <p:cNvSpPr/>
          <p:nvPr/>
        </p:nvSpPr>
        <p:spPr>
          <a:xfrm>
            <a:off x="4950292" y="5414252"/>
            <a:ext cx="1397017" cy="1223341"/>
          </a:xfrm>
          <a:prstGeom prst="round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Rounded Corners 89">
            <a:extLst>
              <a:ext uri="{FF2B5EF4-FFF2-40B4-BE49-F238E27FC236}">
                <a16:creationId xmlns:a16="http://schemas.microsoft.com/office/drawing/2014/main" id="{94028B3B-E166-4E17-AB9E-D393B13B89DC}"/>
              </a:ext>
            </a:extLst>
          </p:cNvPr>
          <p:cNvSpPr/>
          <p:nvPr/>
        </p:nvSpPr>
        <p:spPr>
          <a:xfrm>
            <a:off x="6973673" y="5394517"/>
            <a:ext cx="1397017" cy="1223341"/>
          </a:xfrm>
          <a:prstGeom prst="round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row: Right 90">
            <a:extLst>
              <a:ext uri="{FF2B5EF4-FFF2-40B4-BE49-F238E27FC236}">
                <a16:creationId xmlns:a16="http://schemas.microsoft.com/office/drawing/2014/main" id="{A66B2D99-06AE-4151-A2FD-7D498F0ACDE1}"/>
              </a:ext>
            </a:extLst>
          </p:cNvPr>
          <p:cNvSpPr/>
          <p:nvPr/>
        </p:nvSpPr>
        <p:spPr>
          <a:xfrm>
            <a:off x="952501" y="9064232"/>
            <a:ext cx="7162800" cy="755995"/>
          </a:xfrm>
          <a:prstGeom prst="rightArrow">
            <a:avLst>
              <a:gd name="adj1" fmla="val 21579"/>
              <a:gd name="adj2" fmla="val 84210"/>
            </a:avLst>
          </a:prstGeom>
          <a:solidFill>
            <a:schemeClr val="tx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8493FEA0-A56A-4877-B9E2-0DBFB7C5E9E7}"/>
              </a:ext>
            </a:extLst>
          </p:cNvPr>
          <p:cNvSpPr txBox="1"/>
          <p:nvPr/>
        </p:nvSpPr>
        <p:spPr>
          <a:xfrm>
            <a:off x="3483138" y="9504756"/>
            <a:ext cx="1165063" cy="630942"/>
          </a:xfrm>
          <a:prstGeom prst="rect">
            <a:avLst/>
          </a:prstGeom>
          <a:noFill/>
        </p:spPr>
        <p:txBody>
          <a:bodyPr wrap="none" rtlCol="0">
            <a:spAutoFit/>
          </a:bodyPr>
          <a:lstStyle/>
          <a:p>
            <a:r>
              <a:rPr lang="en-US" sz="3500" dirty="0">
                <a:latin typeface="Arial" panose="020B0604020202020204" pitchFamily="34" charset="0"/>
                <a:cs typeface="Arial" panose="020B0604020202020204" pitchFamily="34" charset="0"/>
              </a:rPr>
              <a:t>Time</a:t>
            </a:r>
          </a:p>
        </p:txBody>
      </p:sp>
    </p:spTree>
    <p:extLst>
      <p:ext uri="{BB962C8B-B14F-4D97-AF65-F5344CB8AC3E}">
        <p14:creationId xmlns:p14="http://schemas.microsoft.com/office/powerpoint/2010/main" val="1031716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Markov Decision Process and Reinforcement Learning</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8458200" y="1344846"/>
            <a:ext cx="9677400" cy="8942154"/>
          </a:xfrm>
          <a:prstGeom prst="rect">
            <a:avLst/>
          </a:prstGeom>
        </p:spPr>
      </p:pic>
      <p:sp>
        <p:nvSpPr>
          <p:cNvPr id="20" name="TextBox 8">
            <a:extLst>
              <a:ext uri="{FF2B5EF4-FFF2-40B4-BE49-F238E27FC236}">
                <a16:creationId xmlns:a16="http://schemas.microsoft.com/office/drawing/2014/main" id="{6E642AF1-C161-49FD-89A9-FDAA29CDFFF7}"/>
              </a:ext>
            </a:extLst>
          </p:cNvPr>
          <p:cNvSpPr txBox="1"/>
          <p:nvPr/>
        </p:nvSpPr>
        <p:spPr>
          <a:xfrm>
            <a:off x="8610600" y="1617619"/>
            <a:ext cx="9448800" cy="8276625"/>
          </a:xfrm>
          <a:prstGeom prst="rect">
            <a:avLst/>
          </a:prstGeom>
        </p:spPr>
        <p:txBody>
          <a:bodyPr wrap="square" lIns="0" tIns="0" rIns="0" bIns="0" rtlCol="0" anchor="t">
            <a:spAutoFit/>
          </a:bodyPr>
          <a:lstStyle/>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The PGM of a Markov Decision Process</a:t>
            </a:r>
            <a:r>
              <a:rPr lang="en-US" sz="3600" spc="-25" dirty="0">
                <a:solidFill>
                  <a:srgbClr val="FF0000"/>
                </a:solidFill>
                <a:latin typeface="Goudy Old Style" panose="02020502050305020303" pitchFamily="18" charset="0"/>
              </a:rPr>
              <a:t>*</a:t>
            </a:r>
            <a:r>
              <a:rPr lang="en-US" sz="3600" spc="-25" dirty="0">
                <a:solidFill>
                  <a:srgbClr val="000000"/>
                </a:solidFill>
                <a:latin typeface="Goudy Old Style" panose="02020502050305020303" pitchFamily="18" charset="0"/>
              </a:rPr>
              <a:t> (MDP) is shown in the left.</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An MDP</a:t>
            </a:r>
            <a:r>
              <a:rPr lang="en-US" sz="3600" spc="-25" dirty="0">
                <a:solidFill>
                  <a:srgbClr val="FF0000"/>
                </a:solidFill>
                <a:latin typeface="Goudy Old Style" panose="02020502050305020303" pitchFamily="18" charset="0"/>
              </a:rPr>
              <a:t>*</a:t>
            </a:r>
            <a:r>
              <a:rPr lang="en-US" sz="3600" spc="-25" dirty="0">
                <a:solidFill>
                  <a:srgbClr val="000000"/>
                </a:solidFill>
                <a:latin typeface="Goudy Old Style" panose="02020502050305020303" pitchFamily="18" charset="0"/>
              </a:rPr>
              <a:t> has the following components:</a:t>
            </a:r>
          </a:p>
          <a:p>
            <a:pPr marL="1200150" lvl="1" indent="-742950">
              <a:lnSpc>
                <a:spcPts val="3616"/>
              </a:lnSpc>
              <a:spcBef>
                <a:spcPct val="0"/>
              </a:spcBef>
              <a:buFont typeface="+mj-lt"/>
              <a:buAutoNum type="arabicPeriod" startAt="3"/>
            </a:pPr>
            <a:r>
              <a:rPr lang="en-US" sz="3600" b="1" spc="-25" dirty="0">
                <a:solidFill>
                  <a:srgbClr val="000000"/>
                </a:solidFill>
                <a:latin typeface="Goudy Old Style" panose="02020502050305020303" pitchFamily="18" charset="0"/>
              </a:rPr>
              <a:t>Actions: </a:t>
            </a:r>
            <a:r>
              <a:rPr lang="en-US" sz="3600" spc="-25" dirty="0">
                <a:solidFill>
                  <a:srgbClr val="000000"/>
                </a:solidFill>
                <a:latin typeface="Goudy Old Style" panose="02020502050305020303" pitchFamily="18" charset="0"/>
              </a:rPr>
              <a:t>Basically, the action taken by the agent.</a:t>
            </a:r>
          </a:p>
          <a:p>
            <a:pPr marL="1200150" lvl="1" indent="-742950">
              <a:lnSpc>
                <a:spcPts val="3616"/>
              </a:lnSpc>
              <a:spcBef>
                <a:spcPct val="0"/>
              </a:spcBef>
              <a:buFont typeface="+mj-lt"/>
              <a:buAutoNum type="arabicPeriod" startAt="3"/>
            </a:pPr>
            <a:endParaRPr lang="en-US" sz="3600" spc="-25" dirty="0">
              <a:solidFill>
                <a:srgbClr val="000000"/>
              </a:solidFill>
              <a:latin typeface="Goudy Old Style" panose="02020502050305020303" pitchFamily="18" charset="0"/>
            </a:endParaRPr>
          </a:p>
          <a:p>
            <a:pPr marL="1200150" lvl="1" indent="-742950">
              <a:lnSpc>
                <a:spcPts val="3616"/>
              </a:lnSpc>
              <a:spcBef>
                <a:spcPct val="0"/>
              </a:spcBef>
              <a:buFont typeface="+mj-lt"/>
              <a:buAutoNum type="arabicPeriod" startAt="3"/>
            </a:pPr>
            <a:r>
              <a:rPr lang="en-US" sz="3600" b="1" spc="-25" dirty="0">
                <a:solidFill>
                  <a:srgbClr val="000000"/>
                </a:solidFill>
                <a:latin typeface="Goudy Old Style" panose="02020502050305020303" pitchFamily="18" charset="0"/>
              </a:rPr>
              <a:t>Rewards:</a:t>
            </a:r>
            <a:r>
              <a:rPr lang="en-US" sz="3600" spc="-25" dirty="0">
                <a:solidFill>
                  <a:srgbClr val="000000"/>
                </a:solidFill>
                <a:latin typeface="Goudy Old Style" panose="02020502050305020303" pitchFamily="18" charset="0"/>
              </a:rPr>
              <a:t> Basically, the rewards received by the agent after taking an action.</a:t>
            </a:r>
          </a:p>
          <a:p>
            <a:pPr marL="1200150" lvl="1" indent="-742950">
              <a:lnSpc>
                <a:spcPts val="3616"/>
              </a:lnSpc>
              <a:spcBef>
                <a:spcPct val="0"/>
              </a:spcBef>
              <a:buFont typeface="+mj-lt"/>
              <a:buAutoNum type="arabicPeriod" startAt="3"/>
            </a:pPr>
            <a:endParaRPr lang="en-US" sz="3600" spc="-25" dirty="0">
              <a:solidFill>
                <a:srgbClr val="000000"/>
              </a:solidFill>
              <a:latin typeface="Goudy Old Style" panose="02020502050305020303" pitchFamily="18" charset="0"/>
            </a:endParaRPr>
          </a:p>
          <a:p>
            <a:pPr marL="1200150" lvl="1" indent="-742950">
              <a:lnSpc>
                <a:spcPts val="3616"/>
              </a:lnSpc>
              <a:spcBef>
                <a:spcPct val="0"/>
              </a:spcBef>
              <a:buFont typeface="+mj-lt"/>
              <a:buAutoNum type="arabicPeriod" startAt="3"/>
            </a:pPr>
            <a:endParaRPr lang="en-US" sz="3600" spc="-25" dirty="0">
              <a:solidFill>
                <a:srgbClr val="000000"/>
              </a:solidFill>
              <a:latin typeface="Goudy Old Style" panose="02020502050305020303" pitchFamily="18" charset="0"/>
            </a:endParaRPr>
          </a:p>
          <a:p>
            <a:pPr marL="1200150" lvl="1" indent="-742950">
              <a:lnSpc>
                <a:spcPts val="3616"/>
              </a:lnSpc>
              <a:spcBef>
                <a:spcPct val="0"/>
              </a:spcBef>
              <a:buFont typeface="+mj-lt"/>
              <a:buAutoNum type="arabicPeriod" startAt="3"/>
            </a:pPr>
            <a:endParaRPr lang="en-US" sz="3600" spc="-25" dirty="0">
              <a:solidFill>
                <a:srgbClr val="000000"/>
              </a:solidFill>
              <a:latin typeface="Goudy Old Style" panose="02020502050305020303" pitchFamily="18" charset="0"/>
            </a:endParaRPr>
          </a:p>
          <a:p>
            <a:pPr marL="1200150" lvl="1" indent="-742950">
              <a:lnSpc>
                <a:spcPts val="3616"/>
              </a:lnSpc>
              <a:spcBef>
                <a:spcPct val="0"/>
              </a:spcBef>
              <a:buFont typeface="+mj-lt"/>
              <a:buAutoNum type="arabicPeriod" startAt="3"/>
            </a:pPr>
            <a:endParaRPr lang="en-US" sz="3600" spc="-25" dirty="0">
              <a:solidFill>
                <a:srgbClr val="000000"/>
              </a:solidFill>
              <a:latin typeface="Goudy Old Style" panose="02020502050305020303" pitchFamily="18" charset="0"/>
            </a:endParaRPr>
          </a:p>
          <a:p>
            <a:pPr marL="1200150" lvl="1" indent="-742950">
              <a:lnSpc>
                <a:spcPts val="3616"/>
              </a:lnSpc>
              <a:spcBef>
                <a:spcPct val="0"/>
              </a:spcBef>
              <a:buFont typeface="+mj-lt"/>
              <a:buAutoNum type="arabicPeriod" startAt="3"/>
            </a:pPr>
            <a:endParaRPr lang="en-US" sz="3600" spc="-25" dirty="0">
              <a:solidFill>
                <a:srgbClr val="000000"/>
              </a:solidFill>
              <a:latin typeface="Goudy Old Style" panose="02020502050305020303" pitchFamily="18" charset="0"/>
            </a:endParaRPr>
          </a:p>
          <a:p>
            <a:pPr marL="1200150" lvl="1" indent="-742950">
              <a:lnSpc>
                <a:spcPts val="3616"/>
              </a:lnSpc>
              <a:spcBef>
                <a:spcPct val="0"/>
              </a:spcBef>
              <a:buFont typeface="+mj-lt"/>
              <a:buAutoNum type="arabicPeriod" startAt="3"/>
            </a:pPr>
            <a:endParaRPr lang="en-US" sz="3600" spc="-25" dirty="0">
              <a:solidFill>
                <a:srgbClr val="000000"/>
              </a:solidFill>
              <a:latin typeface="Goudy Old Style" panose="02020502050305020303" pitchFamily="18" charset="0"/>
            </a:endParaRPr>
          </a:p>
          <a:p>
            <a:pPr marL="1200150" lvl="1" indent="-742950">
              <a:lnSpc>
                <a:spcPts val="3616"/>
              </a:lnSpc>
              <a:spcBef>
                <a:spcPct val="0"/>
              </a:spcBef>
              <a:buFont typeface="+mj-lt"/>
              <a:buAutoNum type="arabicPeriod" startAt="3"/>
            </a:pPr>
            <a:endParaRPr lang="en-US" sz="3600" spc="-25" dirty="0">
              <a:solidFill>
                <a:srgbClr val="000000"/>
              </a:solidFill>
              <a:latin typeface="Goudy Old Style" panose="02020502050305020303" pitchFamily="18" charset="0"/>
            </a:endParaRPr>
          </a:p>
          <a:p>
            <a:pPr>
              <a:lnSpc>
                <a:spcPts val="3616"/>
              </a:lnSpc>
              <a:spcBef>
                <a:spcPct val="0"/>
              </a:spcBef>
            </a:pPr>
            <a:r>
              <a:rPr lang="en-US" sz="2500" spc="-25" dirty="0">
                <a:solidFill>
                  <a:srgbClr val="FF0000"/>
                </a:solidFill>
                <a:latin typeface="Goudy Old Style" panose="02020502050305020303" pitchFamily="18" charset="0"/>
              </a:rPr>
              <a:t>*Strictly speaking, a </a:t>
            </a:r>
            <a:r>
              <a:rPr lang="en-US" sz="2500" u="sng" spc="-25" dirty="0">
                <a:solidFill>
                  <a:srgbClr val="FF0000"/>
                </a:solidFill>
                <a:latin typeface="Goudy Old Style" panose="02020502050305020303" pitchFamily="18" charset="0"/>
              </a:rPr>
              <a:t>Partially Observable</a:t>
            </a:r>
            <a:r>
              <a:rPr lang="en-US" sz="2500" spc="-25" dirty="0">
                <a:solidFill>
                  <a:srgbClr val="FF0000"/>
                </a:solidFill>
                <a:latin typeface="Goudy Old Style" panose="02020502050305020303" pitchFamily="18" charset="0"/>
              </a:rPr>
              <a:t> MDP (</a:t>
            </a:r>
            <a:r>
              <a:rPr lang="en-US" sz="2500" u="sng" spc="-25" dirty="0">
                <a:solidFill>
                  <a:srgbClr val="FF0000"/>
                </a:solidFill>
                <a:latin typeface="Goudy Old Style" panose="02020502050305020303" pitchFamily="18" charset="0"/>
              </a:rPr>
              <a:t>PO</a:t>
            </a:r>
            <a:r>
              <a:rPr lang="en-US" sz="2500" spc="-25" dirty="0">
                <a:solidFill>
                  <a:srgbClr val="FF0000"/>
                </a:solidFill>
                <a:latin typeface="Goudy Old Style" panose="02020502050305020303" pitchFamily="18" charset="0"/>
              </a:rPr>
              <a:t>MDP). The difference between MDP and POMDP is explained after a few slides.</a:t>
            </a:r>
          </a:p>
        </p:txBody>
      </p:sp>
      <p:sp>
        <p:nvSpPr>
          <p:cNvPr id="21" name="Oval 20">
            <a:extLst>
              <a:ext uri="{FF2B5EF4-FFF2-40B4-BE49-F238E27FC236}">
                <a16:creationId xmlns:a16="http://schemas.microsoft.com/office/drawing/2014/main" id="{E17BAEEA-F96B-4424-BC3F-BFFAA2E00390}"/>
              </a:ext>
            </a:extLst>
          </p:cNvPr>
          <p:cNvSpPr/>
          <p:nvPr/>
        </p:nvSpPr>
        <p:spPr>
          <a:xfrm>
            <a:off x="1071194" y="72009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08DF4B0-8566-4BD5-B60C-5350DC2F6564}"/>
                  </a:ext>
                </a:extLst>
              </p:cNvPr>
              <p:cNvSpPr txBox="1"/>
              <p:nvPr/>
            </p:nvSpPr>
            <p:spPr>
              <a:xfrm>
                <a:off x="1169086" y="7324097"/>
                <a:ext cx="73366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22" name="TextBox 21">
                <a:extLst>
                  <a:ext uri="{FF2B5EF4-FFF2-40B4-BE49-F238E27FC236}">
                    <a16:creationId xmlns:a16="http://schemas.microsoft.com/office/drawing/2014/main" id="{608DF4B0-8566-4BD5-B60C-5350DC2F6564}"/>
                  </a:ext>
                </a:extLst>
              </p:cNvPr>
              <p:cNvSpPr txBox="1">
                <a:spLocks noRot="1" noChangeAspect="1" noMove="1" noResize="1" noEditPoints="1" noAdjustHandles="1" noChangeArrowheads="1" noChangeShapeType="1" noTextEdit="1"/>
              </p:cNvSpPr>
              <p:nvPr/>
            </p:nvSpPr>
            <p:spPr>
              <a:xfrm>
                <a:off x="1169086" y="7324097"/>
                <a:ext cx="733662" cy="646331"/>
              </a:xfrm>
              <a:prstGeom prst="rect">
                <a:avLst/>
              </a:prstGeom>
              <a:blipFill>
                <a:blip r:embed="rId3"/>
                <a:stretch>
                  <a:fillRect/>
                </a:stretch>
              </a:blipFill>
              <a:ln>
                <a:noFill/>
              </a:ln>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1504C093-B742-4751-A24B-591A4E54F21A}"/>
              </a:ext>
            </a:extLst>
          </p:cNvPr>
          <p:cNvCxnSpPr>
            <a:cxnSpLocks/>
          </p:cNvCxnSpPr>
          <p:nvPr/>
        </p:nvCxnSpPr>
        <p:spPr>
          <a:xfrm>
            <a:off x="1985594" y="7628897"/>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13EE817-A66E-43D8-BDEC-ABA97EC6A0F7}"/>
              </a:ext>
            </a:extLst>
          </p:cNvPr>
          <p:cNvSpPr/>
          <p:nvPr/>
        </p:nvSpPr>
        <p:spPr>
          <a:xfrm>
            <a:off x="3128594"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2BD09D7-8C44-4FC3-B575-8CFAC2282C71}"/>
                  </a:ext>
                </a:extLst>
              </p:cNvPr>
              <p:cNvSpPr txBox="1"/>
              <p:nvPr/>
            </p:nvSpPr>
            <p:spPr>
              <a:xfrm>
                <a:off x="3226486"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29" name="TextBox 28">
                <a:extLst>
                  <a:ext uri="{FF2B5EF4-FFF2-40B4-BE49-F238E27FC236}">
                    <a16:creationId xmlns:a16="http://schemas.microsoft.com/office/drawing/2014/main" id="{F2BD09D7-8C44-4FC3-B575-8CFAC2282C71}"/>
                  </a:ext>
                </a:extLst>
              </p:cNvPr>
              <p:cNvSpPr txBox="1">
                <a:spLocks noRot="1" noChangeAspect="1" noMove="1" noResize="1" noEditPoints="1" noAdjustHandles="1" noChangeArrowheads="1" noChangeShapeType="1" noTextEdit="1"/>
              </p:cNvSpPr>
              <p:nvPr/>
            </p:nvSpPr>
            <p:spPr>
              <a:xfrm>
                <a:off x="3226486" y="7305731"/>
                <a:ext cx="744371" cy="646331"/>
              </a:xfrm>
              <a:prstGeom prst="rect">
                <a:avLst/>
              </a:prstGeom>
              <a:blipFill>
                <a:blip r:embed="rId4"/>
                <a:stretch>
                  <a:fillRect/>
                </a:stretch>
              </a:blipFill>
              <a:ln>
                <a:noFill/>
              </a:ln>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977FC8A2-BC0F-4B6E-B90E-0ACBF3110E50}"/>
              </a:ext>
            </a:extLst>
          </p:cNvPr>
          <p:cNvCxnSpPr>
            <a:cxnSpLocks/>
          </p:cNvCxnSpPr>
          <p:nvPr/>
        </p:nvCxnSpPr>
        <p:spPr>
          <a:xfrm>
            <a:off x="4042994"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D6470D71-CC8A-41FF-9861-EFE4803E0884}"/>
              </a:ext>
            </a:extLst>
          </p:cNvPr>
          <p:cNvSpPr/>
          <p:nvPr/>
        </p:nvSpPr>
        <p:spPr>
          <a:xfrm>
            <a:off x="5181600"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26B0534-EBAA-4B0B-B09D-8219F21D159C}"/>
                  </a:ext>
                </a:extLst>
              </p:cNvPr>
              <p:cNvSpPr txBox="1"/>
              <p:nvPr/>
            </p:nvSpPr>
            <p:spPr>
              <a:xfrm>
                <a:off x="5279492"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32" name="TextBox 31">
                <a:extLst>
                  <a:ext uri="{FF2B5EF4-FFF2-40B4-BE49-F238E27FC236}">
                    <a16:creationId xmlns:a16="http://schemas.microsoft.com/office/drawing/2014/main" id="{226B0534-EBAA-4B0B-B09D-8219F21D159C}"/>
                  </a:ext>
                </a:extLst>
              </p:cNvPr>
              <p:cNvSpPr txBox="1">
                <a:spLocks noRot="1" noChangeAspect="1" noMove="1" noResize="1" noEditPoints="1" noAdjustHandles="1" noChangeArrowheads="1" noChangeShapeType="1" noTextEdit="1"/>
              </p:cNvSpPr>
              <p:nvPr/>
            </p:nvSpPr>
            <p:spPr>
              <a:xfrm>
                <a:off x="5279492" y="7305731"/>
                <a:ext cx="744371" cy="646331"/>
              </a:xfrm>
              <a:prstGeom prst="rect">
                <a:avLst/>
              </a:prstGeom>
              <a:blipFill>
                <a:blip r:embed="rId5"/>
                <a:stretch>
                  <a:fillRect/>
                </a:stretch>
              </a:blipFill>
              <a:ln>
                <a:noFill/>
              </a:ln>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CB974E7E-F6B4-47A3-9F32-E2866AFF134F}"/>
              </a:ext>
            </a:extLst>
          </p:cNvPr>
          <p:cNvCxnSpPr>
            <a:cxnSpLocks/>
          </p:cNvCxnSpPr>
          <p:nvPr/>
        </p:nvCxnSpPr>
        <p:spPr>
          <a:xfrm>
            <a:off x="6096000"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62E8C47-8BD7-41DB-B798-C9945B322C84}"/>
              </a:ext>
            </a:extLst>
          </p:cNvPr>
          <p:cNvSpPr/>
          <p:nvPr/>
        </p:nvSpPr>
        <p:spPr>
          <a:xfrm>
            <a:off x="7239000" y="71641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979816B-C628-4CFC-B461-A5E5B60AA8B9}"/>
                  </a:ext>
                </a:extLst>
              </p:cNvPr>
              <p:cNvSpPr txBox="1"/>
              <p:nvPr/>
            </p:nvSpPr>
            <p:spPr>
              <a:xfrm>
                <a:off x="7336892" y="7287365"/>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43" name="TextBox 42">
                <a:extLst>
                  <a:ext uri="{FF2B5EF4-FFF2-40B4-BE49-F238E27FC236}">
                    <a16:creationId xmlns:a16="http://schemas.microsoft.com/office/drawing/2014/main" id="{D979816B-C628-4CFC-B461-A5E5B60AA8B9}"/>
                  </a:ext>
                </a:extLst>
              </p:cNvPr>
              <p:cNvSpPr txBox="1">
                <a:spLocks noRot="1" noChangeAspect="1" noMove="1" noResize="1" noEditPoints="1" noAdjustHandles="1" noChangeArrowheads="1" noChangeShapeType="1" noTextEdit="1"/>
              </p:cNvSpPr>
              <p:nvPr/>
            </p:nvSpPr>
            <p:spPr>
              <a:xfrm>
                <a:off x="7336892" y="7287365"/>
                <a:ext cx="744371" cy="646331"/>
              </a:xfrm>
              <a:prstGeom prst="rect">
                <a:avLst/>
              </a:prstGeom>
              <a:blipFill>
                <a:blip r:embed="rId6"/>
                <a:stretch>
                  <a:fillRect/>
                </a:stretch>
              </a:blipFill>
              <a:ln>
                <a:noFill/>
              </a:ln>
            </p:spPr>
            <p:txBody>
              <a:bodyPr/>
              <a:lstStyle/>
              <a:p>
                <a:r>
                  <a:rPr lang="en-US">
                    <a:noFill/>
                  </a:rPr>
                  <a:t> </a:t>
                </a:r>
              </a:p>
            </p:txBody>
          </p:sp>
        </mc:Fallback>
      </mc:AlternateContent>
      <p:sp>
        <p:nvSpPr>
          <p:cNvPr id="44" name="Oval 43">
            <a:extLst>
              <a:ext uri="{FF2B5EF4-FFF2-40B4-BE49-F238E27FC236}">
                <a16:creationId xmlns:a16="http://schemas.microsoft.com/office/drawing/2014/main" id="{50036CAA-6696-4F4F-B01A-E4B1EC1B902C}"/>
              </a:ext>
            </a:extLst>
          </p:cNvPr>
          <p:cNvSpPr/>
          <p:nvPr/>
        </p:nvSpPr>
        <p:spPr>
          <a:xfrm>
            <a:off x="1071194" y="3730323"/>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90CCC69-5B70-418E-834A-2E4974DE8E2F}"/>
                  </a:ext>
                </a:extLst>
              </p:cNvPr>
              <p:cNvSpPr txBox="1"/>
              <p:nvPr/>
            </p:nvSpPr>
            <p:spPr>
              <a:xfrm>
                <a:off x="1169086" y="3853520"/>
                <a:ext cx="74937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45" name="TextBox 44">
                <a:extLst>
                  <a:ext uri="{FF2B5EF4-FFF2-40B4-BE49-F238E27FC236}">
                    <a16:creationId xmlns:a16="http://schemas.microsoft.com/office/drawing/2014/main" id="{890CCC69-5B70-418E-834A-2E4974DE8E2F}"/>
                  </a:ext>
                </a:extLst>
              </p:cNvPr>
              <p:cNvSpPr txBox="1">
                <a:spLocks noRot="1" noChangeAspect="1" noMove="1" noResize="1" noEditPoints="1" noAdjustHandles="1" noChangeArrowheads="1" noChangeShapeType="1" noTextEdit="1"/>
              </p:cNvSpPr>
              <p:nvPr/>
            </p:nvSpPr>
            <p:spPr>
              <a:xfrm>
                <a:off x="1169086" y="3853520"/>
                <a:ext cx="749372" cy="646331"/>
              </a:xfrm>
              <a:prstGeom prst="rect">
                <a:avLst/>
              </a:prstGeom>
              <a:blipFill>
                <a:blip r:embed="rId7"/>
                <a:stretch>
                  <a:fillRect/>
                </a:stretch>
              </a:blipFill>
              <a:ln>
                <a:noFill/>
              </a:ln>
            </p:spPr>
            <p:txBody>
              <a:bodyPr/>
              <a:lstStyle/>
              <a:p>
                <a:r>
                  <a:rPr lang="en-US">
                    <a:noFill/>
                  </a:rPr>
                  <a:t> </a:t>
                </a:r>
              </a:p>
            </p:txBody>
          </p:sp>
        </mc:Fallback>
      </mc:AlternateContent>
      <p:sp>
        <p:nvSpPr>
          <p:cNvPr id="46" name="Oval 45">
            <a:extLst>
              <a:ext uri="{FF2B5EF4-FFF2-40B4-BE49-F238E27FC236}">
                <a16:creationId xmlns:a16="http://schemas.microsoft.com/office/drawing/2014/main" id="{1F7CA13D-969B-4D7E-B832-8D6E08FB4875}"/>
              </a:ext>
            </a:extLst>
          </p:cNvPr>
          <p:cNvSpPr/>
          <p:nvPr/>
        </p:nvSpPr>
        <p:spPr>
          <a:xfrm>
            <a:off x="3032839" y="364523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52DCE8B-95A3-4A8F-8519-970D7EB8C9AD}"/>
                  </a:ext>
                </a:extLst>
              </p:cNvPr>
              <p:cNvSpPr txBox="1"/>
              <p:nvPr/>
            </p:nvSpPr>
            <p:spPr>
              <a:xfrm>
                <a:off x="3130731" y="3768434"/>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47" name="TextBox 46">
                <a:extLst>
                  <a:ext uri="{FF2B5EF4-FFF2-40B4-BE49-F238E27FC236}">
                    <a16:creationId xmlns:a16="http://schemas.microsoft.com/office/drawing/2014/main" id="{452DCE8B-95A3-4A8F-8519-970D7EB8C9AD}"/>
                  </a:ext>
                </a:extLst>
              </p:cNvPr>
              <p:cNvSpPr txBox="1">
                <a:spLocks noRot="1" noChangeAspect="1" noMove="1" noResize="1" noEditPoints="1" noAdjustHandles="1" noChangeArrowheads="1" noChangeShapeType="1" noTextEdit="1"/>
              </p:cNvSpPr>
              <p:nvPr/>
            </p:nvSpPr>
            <p:spPr>
              <a:xfrm>
                <a:off x="3130731" y="3768434"/>
                <a:ext cx="760080" cy="646331"/>
              </a:xfrm>
              <a:prstGeom prst="rect">
                <a:avLst/>
              </a:prstGeom>
              <a:blipFill>
                <a:blip r:embed="rId8"/>
                <a:stretch>
                  <a:fillRect/>
                </a:stretch>
              </a:blipFill>
              <a:ln>
                <a:noFill/>
              </a:ln>
            </p:spPr>
            <p:txBody>
              <a:bodyPr/>
              <a:lstStyle/>
              <a:p>
                <a:r>
                  <a:rPr lang="en-US">
                    <a:noFill/>
                  </a:rPr>
                  <a:t> </a:t>
                </a:r>
              </a:p>
            </p:txBody>
          </p:sp>
        </mc:Fallback>
      </mc:AlternateContent>
      <p:sp>
        <p:nvSpPr>
          <p:cNvPr id="48" name="Oval 47">
            <a:extLst>
              <a:ext uri="{FF2B5EF4-FFF2-40B4-BE49-F238E27FC236}">
                <a16:creationId xmlns:a16="http://schemas.microsoft.com/office/drawing/2014/main" id="{AFCDD0B5-AF2B-4F08-8719-543AA166545C}"/>
              </a:ext>
            </a:extLst>
          </p:cNvPr>
          <p:cNvSpPr/>
          <p:nvPr/>
        </p:nvSpPr>
        <p:spPr>
          <a:xfrm>
            <a:off x="5127033"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65B83F0-008E-4EFC-9825-90D160F752AE}"/>
                  </a:ext>
                </a:extLst>
              </p:cNvPr>
              <p:cNvSpPr txBox="1"/>
              <p:nvPr/>
            </p:nvSpPr>
            <p:spPr>
              <a:xfrm>
                <a:off x="5224925"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49" name="TextBox 48">
                <a:extLst>
                  <a:ext uri="{FF2B5EF4-FFF2-40B4-BE49-F238E27FC236}">
                    <a16:creationId xmlns:a16="http://schemas.microsoft.com/office/drawing/2014/main" id="{165B83F0-008E-4EFC-9825-90D160F752AE}"/>
                  </a:ext>
                </a:extLst>
              </p:cNvPr>
              <p:cNvSpPr txBox="1">
                <a:spLocks noRot="1" noChangeAspect="1" noMove="1" noResize="1" noEditPoints="1" noAdjustHandles="1" noChangeArrowheads="1" noChangeShapeType="1" noTextEdit="1"/>
              </p:cNvSpPr>
              <p:nvPr/>
            </p:nvSpPr>
            <p:spPr>
              <a:xfrm>
                <a:off x="5224925" y="3667617"/>
                <a:ext cx="760080" cy="646331"/>
              </a:xfrm>
              <a:prstGeom prst="rect">
                <a:avLst/>
              </a:prstGeom>
              <a:blipFill>
                <a:blip r:embed="rId9"/>
                <a:stretch>
                  <a:fillRect/>
                </a:stretch>
              </a:blipFill>
              <a:ln>
                <a:noFill/>
              </a:ln>
            </p:spPr>
            <p:txBody>
              <a:bodyPr/>
              <a:lstStyle/>
              <a:p>
                <a:r>
                  <a:rPr lang="en-US">
                    <a:noFill/>
                  </a:rPr>
                  <a:t> </a:t>
                </a:r>
              </a:p>
            </p:txBody>
          </p:sp>
        </mc:Fallback>
      </mc:AlternateContent>
      <p:sp>
        <p:nvSpPr>
          <p:cNvPr id="50" name="Oval 49">
            <a:extLst>
              <a:ext uri="{FF2B5EF4-FFF2-40B4-BE49-F238E27FC236}">
                <a16:creationId xmlns:a16="http://schemas.microsoft.com/office/drawing/2014/main" id="{3CC53F44-1EA8-4D12-B7DC-37FC5A8EFDF4}"/>
              </a:ext>
            </a:extLst>
          </p:cNvPr>
          <p:cNvSpPr/>
          <p:nvPr/>
        </p:nvSpPr>
        <p:spPr>
          <a:xfrm>
            <a:off x="7141881"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4061142-9F55-4EF8-9832-243B66335CD7}"/>
                  </a:ext>
                </a:extLst>
              </p:cNvPr>
              <p:cNvSpPr txBox="1"/>
              <p:nvPr/>
            </p:nvSpPr>
            <p:spPr>
              <a:xfrm>
                <a:off x="7239773"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51" name="TextBox 50">
                <a:extLst>
                  <a:ext uri="{FF2B5EF4-FFF2-40B4-BE49-F238E27FC236}">
                    <a16:creationId xmlns:a16="http://schemas.microsoft.com/office/drawing/2014/main" id="{A4061142-9F55-4EF8-9832-243B66335CD7}"/>
                  </a:ext>
                </a:extLst>
              </p:cNvPr>
              <p:cNvSpPr txBox="1">
                <a:spLocks noRot="1" noChangeAspect="1" noMove="1" noResize="1" noEditPoints="1" noAdjustHandles="1" noChangeArrowheads="1" noChangeShapeType="1" noTextEdit="1"/>
              </p:cNvSpPr>
              <p:nvPr/>
            </p:nvSpPr>
            <p:spPr>
              <a:xfrm>
                <a:off x="7239773" y="3667617"/>
                <a:ext cx="760080" cy="646331"/>
              </a:xfrm>
              <a:prstGeom prst="rect">
                <a:avLst/>
              </a:prstGeom>
              <a:blipFill>
                <a:blip r:embed="rId10"/>
                <a:stretch>
                  <a:fillRect/>
                </a:stretch>
              </a:blipFill>
              <a:ln>
                <a:noFill/>
              </a:ln>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5F05ADE5-FE49-4324-B0B1-E977AFC8EE4D}"/>
              </a:ext>
            </a:extLst>
          </p:cNvPr>
          <p:cNvCxnSpPr>
            <a:cxnSpLocks/>
            <a:endCxn id="28" idx="1"/>
          </p:cNvCxnSpPr>
          <p:nvPr/>
        </p:nvCxnSpPr>
        <p:spPr>
          <a:xfrm>
            <a:off x="1674396" y="4578003"/>
            <a:ext cx="1588109" cy="273844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3DE1929-F3E4-4048-A465-91B9C58CC818}"/>
              </a:ext>
            </a:extLst>
          </p:cNvPr>
          <p:cNvCxnSpPr>
            <a:cxnSpLocks/>
          </p:cNvCxnSpPr>
          <p:nvPr/>
        </p:nvCxnSpPr>
        <p:spPr>
          <a:xfrm>
            <a:off x="5809736" y="4414765"/>
            <a:ext cx="1668681" cy="28726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D524B264-7B1B-44EF-BC93-39717E53D392}"/>
              </a:ext>
            </a:extLst>
          </p:cNvPr>
          <p:cNvSpPr/>
          <p:nvPr/>
        </p:nvSpPr>
        <p:spPr>
          <a:xfrm>
            <a:off x="1078821" y="2171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DCB2F69-9953-41A1-9CA9-F2373826E04F}"/>
                  </a:ext>
                </a:extLst>
              </p:cNvPr>
              <p:cNvSpPr txBox="1"/>
              <p:nvPr/>
            </p:nvSpPr>
            <p:spPr>
              <a:xfrm>
                <a:off x="1176713" y="2294897"/>
                <a:ext cx="66178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55" name="TextBox 54">
                <a:extLst>
                  <a:ext uri="{FF2B5EF4-FFF2-40B4-BE49-F238E27FC236}">
                    <a16:creationId xmlns:a16="http://schemas.microsoft.com/office/drawing/2014/main" id="{4DCB2F69-9953-41A1-9CA9-F2373826E04F}"/>
                  </a:ext>
                </a:extLst>
              </p:cNvPr>
              <p:cNvSpPr txBox="1">
                <a:spLocks noRot="1" noChangeAspect="1" noMove="1" noResize="1" noEditPoints="1" noAdjustHandles="1" noChangeArrowheads="1" noChangeShapeType="1" noTextEdit="1"/>
              </p:cNvSpPr>
              <p:nvPr/>
            </p:nvSpPr>
            <p:spPr>
              <a:xfrm>
                <a:off x="1176713" y="2294897"/>
                <a:ext cx="661783" cy="646331"/>
              </a:xfrm>
              <a:prstGeom prst="rect">
                <a:avLst/>
              </a:prstGeom>
              <a:blipFill>
                <a:blip r:embed="rId11"/>
                <a:stretch>
                  <a:fillRect/>
                </a:stretch>
              </a:blipFill>
              <a:ln>
                <a:noFill/>
              </a:ln>
            </p:spPr>
            <p:txBody>
              <a:bodyPr/>
              <a:lstStyle/>
              <a:p>
                <a:r>
                  <a:rPr lang="en-US">
                    <a:noFill/>
                  </a:rPr>
                  <a:t> </a:t>
                </a:r>
              </a:p>
            </p:txBody>
          </p:sp>
        </mc:Fallback>
      </mc:AlternateContent>
      <p:sp>
        <p:nvSpPr>
          <p:cNvPr id="56" name="Oval 55">
            <a:extLst>
              <a:ext uri="{FF2B5EF4-FFF2-40B4-BE49-F238E27FC236}">
                <a16:creationId xmlns:a16="http://schemas.microsoft.com/office/drawing/2014/main" id="{3EBC2767-FEEA-47F3-A2D7-A6C403E12EB9}"/>
              </a:ext>
            </a:extLst>
          </p:cNvPr>
          <p:cNvSpPr/>
          <p:nvPr/>
        </p:nvSpPr>
        <p:spPr>
          <a:xfrm>
            <a:off x="3040466" y="208661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BA0E133-B19B-4955-907B-D72E17AD7268}"/>
                  </a:ext>
                </a:extLst>
              </p:cNvPr>
              <p:cNvSpPr txBox="1"/>
              <p:nvPr/>
            </p:nvSpPr>
            <p:spPr>
              <a:xfrm>
                <a:off x="3138358" y="2209811"/>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57" name="TextBox 56">
                <a:extLst>
                  <a:ext uri="{FF2B5EF4-FFF2-40B4-BE49-F238E27FC236}">
                    <a16:creationId xmlns:a16="http://schemas.microsoft.com/office/drawing/2014/main" id="{ABA0E133-B19B-4955-907B-D72E17AD7268}"/>
                  </a:ext>
                </a:extLst>
              </p:cNvPr>
              <p:cNvSpPr txBox="1">
                <a:spLocks noRot="1" noChangeAspect="1" noMove="1" noResize="1" noEditPoints="1" noAdjustHandles="1" noChangeArrowheads="1" noChangeShapeType="1" noTextEdit="1"/>
              </p:cNvSpPr>
              <p:nvPr/>
            </p:nvSpPr>
            <p:spPr>
              <a:xfrm>
                <a:off x="3138358" y="2209811"/>
                <a:ext cx="672492" cy="646331"/>
              </a:xfrm>
              <a:prstGeom prst="rect">
                <a:avLst/>
              </a:prstGeom>
              <a:blipFill>
                <a:blip r:embed="rId12"/>
                <a:stretch>
                  <a:fillRect/>
                </a:stretch>
              </a:blipFill>
              <a:ln>
                <a:noFill/>
              </a:ln>
            </p:spPr>
            <p:txBody>
              <a:bodyPr/>
              <a:lstStyle/>
              <a:p>
                <a:r>
                  <a:rPr lang="en-US">
                    <a:noFill/>
                  </a:rPr>
                  <a:t> </a:t>
                </a:r>
              </a:p>
            </p:txBody>
          </p:sp>
        </mc:Fallback>
      </mc:AlternateContent>
      <p:sp>
        <p:nvSpPr>
          <p:cNvPr id="58" name="Oval 57">
            <a:extLst>
              <a:ext uri="{FF2B5EF4-FFF2-40B4-BE49-F238E27FC236}">
                <a16:creationId xmlns:a16="http://schemas.microsoft.com/office/drawing/2014/main" id="{2820E766-620B-487D-AD05-9E24B19F37F6}"/>
              </a:ext>
            </a:extLst>
          </p:cNvPr>
          <p:cNvSpPr/>
          <p:nvPr/>
        </p:nvSpPr>
        <p:spPr>
          <a:xfrm>
            <a:off x="5134660"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880A6C2-266B-4C60-8218-28A5A7C57794}"/>
                  </a:ext>
                </a:extLst>
              </p:cNvPr>
              <p:cNvSpPr txBox="1"/>
              <p:nvPr/>
            </p:nvSpPr>
            <p:spPr>
              <a:xfrm>
                <a:off x="5232552" y="2108994"/>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59" name="TextBox 58">
                <a:extLst>
                  <a:ext uri="{FF2B5EF4-FFF2-40B4-BE49-F238E27FC236}">
                    <a16:creationId xmlns:a16="http://schemas.microsoft.com/office/drawing/2014/main" id="{2880A6C2-266B-4C60-8218-28A5A7C57794}"/>
                  </a:ext>
                </a:extLst>
              </p:cNvPr>
              <p:cNvSpPr txBox="1">
                <a:spLocks noRot="1" noChangeAspect="1" noMove="1" noResize="1" noEditPoints="1" noAdjustHandles="1" noChangeArrowheads="1" noChangeShapeType="1" noTextEdit="1"/>
              </p:cNvSpPr>
              <p:nvPr/>
            </p:nvSpPr>
            <p:spPr>
              <a:xfrm>
                <a:off x="5232552" y="2108994"/>
                <a:ext cx="672492" cy="646331"/>
              </a:xfrm>
              <a:prstGeom prst="rect">
                <a:avLst/>
              </a:prstGeom>
              <a:blipFill>
                <a:blip r:embed="rId13"/>
                <a:stretch>
                  <a:fillRect/>
                </a:stretch>
              </a:blipFill>
              <a:ln>
                <a:noFill/>
              </a:ln>
            </p:spPr>
            <p:txBody>
              <a:bodyPr/>
              <a:lstStyle/>
              <a:p>
                <a:r>
                  <a:rPr lang="en-US">
                    <a:noFill/>
                  </a:rPr>
                  <a:t> </a:t>
                </a:r>
              </a:p>
            </p:txBody>
          </p:sp>
        </mc:Fallback>
      </mc:AlternateContent>
      <p:sp>
        <p:nvSpPr>
          <p:cNvPr id="60" name="Oval 59">
            <a:extLst>
              <a:ext uri="{FF2B5EF4-FFF2-40B4-BE49-F238E27FC236}">
                <a16:creationId xmlns:a16="http://schemas.microsoft.com/office/drawing/2014/main" id="{1E7E0997-FAAE-4B3C-B959-228C8C07E66E}"/>
              </a:ext>
            </a:extLst>
          </p:cNvPr>
          <p:cNvSpPr/>
          <p:nvPr/>
        </p:nvSpPr>
        <p:spPr>
          <a:xfrm>
            <a:off x="7149508"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17C3313-E441-434B-BAFF-3A8D55EAE967}"/>
                  </a:ext>
                </a:extLst>
              </p:cNvPr>
              <p:cNvSpPr txBox="1"/>
              <p:nvPr/>
            </p:nvSpPr>
            <p:spPr>
              <a:xfrm>
                <a:off x="7247400" y="2108994"/>
                <a:ext cx="65274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61" name="TextBox 60">
                <a:extLst>
                  <a:ext uri="{FF2B5EF4-FFF2-40B4-BE49-F238E27FC236}">
                    <a16:creationId xmlns:a16="http://schemas.microsoft.com/office/drawing/2014/main" id="{517C3313-E441-434B-BAFF-3A8D55EAE967}"/>
                  </a:ext>
                </a:extLst>
              </p:cNvPr>
              <p:cNvSpPr txBox="1">
                <a:spLocks noRot="1" noChangeAspect="1" noMove="1" noResize="1" noEditPoints="1" noAdjustHandles="1" noChangeArrowheads="1" noChangeShapeType="1" noTextEdit="1"/>
              </p:cNvSpPr>
              <p:nvPr/>
            </p:nvSpPr>
            <p:spPr>
              <a:xfrm>
                <a:off x="7247400" y="2108994"/>
                <a:ext cx="652743" cy="646331"/>
              </a:xfrm>
              <a:prstGeom prst="rect">
                <a:avLst/>
              </a:prstGeom>
              <a:blipFill>
                <a:blip r:embed="rId14"/>
                <a:stretch>
                  <a:fillRect/>
                </a:stretch>
              </a:blipFill>
              <a:ln>
                <a:noFill/>
              </a:ln>
            </p:spPr>
            <p:txBody>
              <a:bodyPr/>
              <a:lstStyle/>
              <a:p>
                <a:r>
                  <a:rPr lang="en-US">
                    <a:noFill/>
                  </a:rPr>
                  <a:t> </a:t>
                </a:r>
              </a:p>
            </p:txBody>
          </p:sp>
        </mc:Fallback>
      </mc:AlternateContent>
      <p:sp>
        <p:nvSpPr>
          <p:cNvPr id="62" name="Oval 61">
            <a:extLst>
              <a:ext uri="{FF2B5EF4-FFF2-40B4-BE49-F238E27FC236}">
                <a16:creationId xmlns:a16="http://schemas.microsoft.com/office/drawing/2014/main" id="{171B4085-E757-45FE-8F12-BFB80B57E43C}"/>
              </a:ext>
            </a:extLst>
          </p:cNvPr>
          <p:cNvSpPr/>
          <p:nvPr/>
        </p:nvSpPr>
        <p:spPr>
          <a:xfrm>
            <a:off x="1071194" y="5600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B1A4F8A-6C2A-431B-9C53-BD7F0F99ADB4}"/>
                  </a:ext>
                </a:extLst>
              </p:cNvPr>
              <p:cNvSpPr txBox="1"/>
              <p:nvPr/>
            </p:nvSpPr>
            <p:spPr>
              <a:xfrm>
                <a:off x="1169086" y="5723897"/>
                <a:ext cx="723468"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63" name="TextBox 62">
                <a:extLst>
                  <a:ext uri="{FF2B5EF4-FFF2-40B4-BE49-F238E27FC236}">
                    <a16:creationId xmlns:a16="http://schemas.microsoft.com/office/drawing/2014/main" id="{FB1A4F8A-6C2A-431B-9C53-BD7F0F99ADB4}"/>
                  </a:ext>
                </a:extLst>
              </p:cNvPr>
              <p:cNvSpPr txBox="1">
                <a:spLocks noRot="1" noChangeAspect="1" noMove="1" noResize="1" noEditPoints="1" noAdjustHandles="1" noChangeArrowheads="1" noChangeShapeType="1" noTextEdit="1"/>
              </p:cNvSpPr>
              <p:nvPr/>
            </p:nvSpPr>
            <p:spPr>
              <a:xfrm>
                <a:off x="1169086" y="5723897"/>
                <a:ext cx="723468" cy="646331"/>
              </a:xfrm>
              <a:prstGeom prst="rect">
                <a:avLst/>
              </a:prstGeom>
              <a:blipFill>
                <a:blip r:embed="rId15"/>
                <a:stretch>
                  <a:fillRect/>
                </a:stretch>
              </a:blipFill>
              <a:ln>
                <a:noFill/>
              </a:ln>
            </p:spPr>
            <p:txBody>
              <a:bodyPr/>
              <a:lstStyle/>
              <a:p>
                <a:r>
                  <a:rPr lang="en-US">
                    <a:noFill/>
                  </a:rPr>
                  <a:t> </a:t>
                </a:r>
              </a:p>
            </p:txBody>
          </p:sp>
        </mc:Fallback>
      </mc:AlternateContent>
      <p:sp>
        <p:nvSpPr>
          <p:cNvPr id="64" name="Oval 63">
            <a:extLst>
              <a:ext uri="{FF2B5EF4-FFF2-40B4-BE49-F238E27FC236}">
                <a16:creationId xmlns:a16="http://schemas.microsoft.com/office/drawing/2014/main" id="{2490AECC-26ED-4327-A915-0C8DEF0A23A0}"/>
              </a:ext>
            </a:extLst>
          </p:cNvPr>
          <p:cNvSpPr/>
          <p:nvPr/>
        </p:nvSpPr>
        <p:spPr>
          <a:xfrm>
            <a:off x="3128594" y="55823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B6EC02A-FE56-4A0A-9D3D-B41041FB9FD3}"/>
                  </a:ext>
                </a:extLst>
              </p:cNvPr>
              <p:cNvSpPr txBox="1"/>
              <p:nvPr/>
            </p:nvSpPr>
            <p:spPr>
              <a:xfrm>
                <a:off x="3226486" y="5705531"/>
                <a:ext cx="73417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65" name="TextBox 64">
                <a:extLst>
                  <a:ext uri="{FF2B5EF4-FFF2-40B4-BE49-F238E27FC236}">
                    <a16:creationId xmlns:a16="http://schemas.microsoft.com/office/drawing/2014/main" id="{7B6EC02A-FE56-4A0A-9D3D-B41041FB9FD3}"/>
                  </a:ext>
                </a:extLst>
              </p:cNvPr>
              <p:cNvSpPr txBox="1">
                <a:spLocks noRot="1" noChangeAspect="1" noMove="1" noResize="1" noEditPoints="1" noAdjustHandles="1" noChangeArrowheads="1" noChangeShapeType="1" noTextEdit="1"/>
              </p:cNvSpPr>
              <p:nvPr/>
            </p:nvSpPr>
            <p:spPr>
              <a:xfrm>
                <a:off x="3226486" y="5705531"/>
                <a:ext cx="734175" cy="646331"/>
              </a:xfrm>
              <a:prstGeom prst="rect">
                <a:avLst/>
              </a:prstGeom>
              <a:blipFill>
                <a:blip r:embed="rId16"/>
                <a:stretch>
                  <a:fillRect/>
                </a:stretch>
              </a:blipFill>
              <a:ln>
                <a:noFill/>
              </a:ln>
            </p:spPr>
            <p:txBody>
              <a:bodyPr/>
              <a:lstStyle/>
              <a:p>
                <a:r>
                  <a:rPr lang="en-US">
                    <a:noFill/>
                  </a:rPr>
                  <a:t> </a:t>
                </a:r>
              </a:p>
            </p:txBody>
          </p:sp>
        </mc:Fallback>
      </mc:AlternateContent>
      <p:sp>
        <p:nvSpPr>
          <p:cNvPr id="66" name="Oval 65">
            <a:extLst>
              <a:ext uri="{FF2B5EF4-FFF2-40B4-BE49-F238E27FC236}">
                <a16:creationId xmlns:a16="http://schemas.microsoft.com/office/drawing/2014/main" id="{C462BD27-8418-421F-8742-F09A1C995388}"/>
              </a:ext>
            </a:extLst>
          </p:cNvPr>
          <p:cNvSpPr/>
          <p:nvPr/>
        </p:nvSpPr>
        <p:spPr>
          <a:xfrm>
            <a:off x="5181600" y="55823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6A660D93-A1AD-4EC2-9D3D-BF1F03DAE8EB}"/>
                  </a:ext>
                </a:extLst>
              </p:cNvPr>
              <p:cNvSpPr txBox="1"/>
              <p:nvPr/>
            </p:nvSpPr>
            <p:spPr>
              <a:xfrm>
                <a:off x="5279492" y="5705531"/>
                <a:ext cx="73417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67" name="TextBox 66">
                <a:extLst>
                  <a:ext uri="{FF2B5EF4-FFF2-40B4-BE49-F238E27FC236}">
                    <a16:creationId xmlns:a16="http://schemas.microsoft.com/office/drawing/2014/main" id="{6A660D93-A1AD-4EC2-9D3D-BF1F03DAE8EB}"/>
                  </a:ext>
                </a:extLst>
              </p:cNvPr>
              <p:cNvSpPr txBox="1">
                <a:spLocks noRot="1" noChangeAspect="1" noMove="1" noResize="1" noEditPoints="1" noAdjustHandles="1" noChangeArrowheads="1" noChangeShapeType="1" noTextEdit="1"/>
              </p:cNvSpPr>
              <p:nvPr/>
            </p:nvSpPr>
            <p:spPr>
              <a:xfrm>
                <a:off x="5279492" y="5705531"/>
                <a:ext cx="734175" cy="646331"/>
              </a:xfrm>
              <a:prstGeom prst="rect">
                <a:avLst/>
              </a:prstGeom>
              <a:blipFill>
                <a:blip r:embed="rId17"/>
                <a:stretch>
                  <a:fillRect/>
                </a:stretch>
              </a:blipFill>
              <a:ln>
                <a:noFill/>
              </a:ln>
            </p:spPr>
            <p:txBody>
              <a:bodyPr/>
              <a:lstStyle/>
              <a:p>
                <a:r>
                  <a:rPr lang="en-US">
                    <a:noFill/>
                  </a:rPr>
                  <a:t> </a:t>
                </a:r>
              </a:p>
            </p:txBody>
          </p:sp>
        </mc:Fallback>
      </mc:AlternateContent>
      <p:sp>
        <p:nvSpPr>
          <p:cNvPr id="68" name="Oval 67">
            <a:extLst>
              <a:ext uri="{FF2B5EF4-FFF2-40B4-BE49-F238E27FC236}">
                <a16:creationId xmlns:a16="http://schemas.microsoft.com/office/drawing/2014/main" id="{3FC3253D-95FC-4D48-85DB-B15B191F2ED9}"/>
              </a:ext>
            </a:extLst>
          </p:cNvPr>
          <p:cNvSpPr/>
          <p:nvPr/>
        </p:nvSpPr>
        <p:spPr>
          <a:xfrm>
            <a:off x="7239000" y="55639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D3C0992-1591-44A6-BA42-466DA458D36A}"/>
                  </a:ext>
                </a:extLst>
              </p:cNvPr>
              <p:cNvSpPr txBox="1"/>
              <p:nvPr/>
            </p:nvSpPr>
            <p:spPr>
              <a:xfrm>
                <a:off x="7336892" y="5687165"/>
                <a:ext cx="73084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69" name="TextBox 68">
                <a:extLst>
                  <a:ext uri="{FF2B5EF4-FFF2-40B4-BE49-F238E27FC236}">
                    <a16:creationId xmlns:a16="http://schemas.microsoft.com/office/drawing/2014/main" id="{6D3C0992-1591-44A6-BA42-466DA458D36A}"/>
                  </a:ext>
                </a:extLst>
              </p:cNvPr>
              <p:cNvSpPr txBox="1">
                <a:spLocks noRot="1" noChangeAspect="1" noMove="1" noResize="1" noEditPoints="1" noAdjustHandles="1" noChangeArrowheads="1" noChangeShapeType="1" noTextEdit="1"/>
              </p:cNvSpPr>
              <p:nvPr/>
            </p:nvSpPr>
            <p:spPr>
              <a:xfrm>
                <a:off x="7336892" y="5687165"/>
                <a:ext cx="730841" cy="646331"/>
              </a:xfrm>
              <a:prstGeom prst="rect">
                <a:avLst/>
              </a:prstGeom>
              <a:blipFill>
                <a:blip r:embed="rId18"/>
                <a:stretch>
                  <a:fillRect/>
                </a:stretch>
              </a:blipFill>
              <a:ln>
                <a:noFill/>
              </a:ln>
            </p:spPr>
            <p:txBody>
              <a:bodyPr/>
              <a:lstStyle/>
              <a:p>
                <a:r>
                  <a:rPr lang="en-US">
                    <a:noFill/>
                  </a:rPr>
                  <a:t> </a:t>
                </a:r>
              </a:p>
            </p:txBody>
          </p:sp>
        </mc:Fallback>
      </mc:AlternateContent>
      <p:cxnSp>
        <p:nvCxnSpPr>
          <p:cNvPr id="70" name="Straight Arrow Connector 69">
            <a:extLst>
              <a:ext uri="{FF2B5EF4-FFF2-40B4-BE49-F238E27FC236}">
                <a16:creationId xmlns:a16="http://schemas.microsoft.com/office/drawing/2014/main" id="{016C5754-66B7-4095-84B6-64C33079BD07}"/>
              </a:ext>
            </a:extLst>
          </p:cNvPr>
          <p:cNvCxnSpPr>
            <a:cxnSpLocks/>
          </p:cNvCxnSpPr>
          <p:nvPr/>
        </p:nvCxnSpPr>
        <p:spPr>
          <a:xfrm flipV="1">
            <a:off x="1524000" y="6515100"/>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2B8987D-9440-43A5-B246-22D485361129}"/>
              </a:ext>
            </a:extLst>
          </p:cNvPr>
          <p:cNvCxnSpPr>
            <a:cxnSpLocks/>
          </p:cNvCxnSpPr>
          <p:nvPr/>
        </p:nvCxnSpPr>
        <p:spPr>
          <a:xfrm flipV="1">
            <a:off x="3581400" y="6478368"/>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A62E68E-08C4-4960-B38B-6B3CECE66C39}"/>
              </a:ext>
            </a:extLst>
          </p:cNvPr>
          <p:cNvCxnSpPr>
            <a:cxnSpLocks/>
          </p:cNvCxnSpPr>
          <p:nvPr/>
        </p:nvCxnSpPr>
        <p:spPr>
          <a:xfrm flipV="1">
            <a:off x="5638800" y="6496734"/>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7DC39C9-8AD7-4369-A648-82A3CC9E4036}"/>
              </a:ext>
            </a:extLst>
          </p:cNvPr>
          <p:cNvCxnSpPr>
            <a:cxnSpLocks/>
          </p:cNvCxnSpPr>
          <p:nvPr/>
        </p:nvCxnSpPr>
        <p:spPr>
          <a:xfrm flipV="1">
            <a:off x="7772400" y="6478368"/>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B0F5433-8EB5-4E34-AE61-4B5CD4178258}"/>
              </a:ext>
            </a:extLst>
          </p:cNvPr>
          <p:cNvCxnSpPr>
            <a:cxnSpLocks/>
            <a:stCxn id="46" idx="5"/>
            <a:endCxn id="31" idx="1"/>
          </p:cNvCxnSpPr>
          <p:nvPr/>
        </p:nvCxnSpPr>
        <p:spPr>
          <a:xfrm>
            <a:off x="3813328" y="4425726"/>
            <a:ext cx="1502183" cy="289071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B78820C-C379-4933-B176-1C7EFDCA85AB}"/>
              </a:ext>
            </a:extLst>
          </p:cNvPr>
          <p:cNvCxnSpPr>
            <a:cxnSpLocks/>
            <a:endCxn id="54" idx="4"/>
          </p:cNvCxnSpPr>
          <p:nvPr/>
        </p:nvCxnSpPr>
        <p:spPr>
          <a:xfrm flipV="1">
            <a:off x="1524000" y="3086100"/>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6BCECCB-FB0C-487D-B512-CEB60C1A70DD}"/>
              </a:ext>
            </a:extLst>
          </p:cNvPr>
          <p:cNvCxnSpPr>
            <a:cxnSpLocks/>
          </p:cNvCxnSpPr>
          <p:nvPr/>
        </p:nvCxnSpPr>
        <p:spPr>
          <a:xfrm flipV="1">
            <a:off x="3510771" y="3011167"/>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10706BC-DFCE-459D-B924-26534493F80D}"/>
              </a:ext>
            </a:extLst>
          </p:cNvPr>
          <p:cNvCxnSpPr>
            <a:cxnSpLocks/>
          </p:cNvCxnSpPr>
          <p:nvPr/>
        </p:nvCxnSpPr>
        <p:spPr>
          <a:xfrm flipV="1">
            <a:off x="5614223" y="2904701"/>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F9A767D-AA55-42C8-91D9-06ABDCA9FA83}"/>
              </a:ext>
            </a:extLst>
          </p:cNvPr>
          <p:cNvCxnSpPr>
            <a:cxnSpLocks/>
          </p:cNvCxnSpPr>
          <p:nvPr/>
        </p:nvCxnSpPr>
        <p:spPr>
          <a:xfrm flipV="1">
            <a:off x="7624561" y="2894648"/>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79" name="Freeform: Shape 78">
            <a:extLst>
              <a:ext uri="{FF2B5EF4-FFF2-40B4-BE49-F238E27FC236}">
                <a16:creationId xmlns:a16="http://schemas.microsoft.com/office/drawing/2014/main" id="{B29C7F9C-2312-4076-AF84-056B204ABA5B}"/>
              </a:ext>
            </a:extLst>
          </p:cNvPr>
          <p:cNvSpPr/>
          <p:nvPr/>
        </p:nvSpPr>
        <p:spPr>
          <a:xfrm>
            <a:off x="486426" y="2971800"/>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1CDF3A39-C40A-45F5-86C0-92FEE7AEBDA7}"/>
              </a:ext>
            </a:extLst>
          </p:cNvPr>
          <p:cNvSpPr/>
          <p:nvPr/>
        </p:nvSpPr>
        <p:spPr>
          <a:xfrm>
            <a:off x="2557441" y="297043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ABD620F7-6922-49A0-81AF-48CBB7DEB72A}"/>
              </a:ext>
            </a:extLst>
          </p:cNvPr>
          <p:cNvSpPr/>
          <p:nvPr/>
        </p:nvSpPr>
        <p:spPr>
          <a:xfrm>
            <a:off x="4615088"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8FCD31AD-6002-43B5-A1D0-28B7ADB93E50}"/>
              </a:ext>
            </a:extLst>
          </p:cNvPr>
          <p:cNvSpPr/>
          <p:nvPr/>
        </p:nvSpPr>
        <p:spPr>
          <a:xfrm>
            <a:off x="6687409"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Rounded Corners 86">
            <a:extLst>
              <a:ext uri="{FF2B5EF4-FFF2-40B4-BE49-F238E27FC236}">
                <a16:creationId xmlns:a16="http://schemas.microsoft.com/office/drawing/2014/main" id="{A6EBBA96-F541-4553-80C9-282AADAF54CD}"/>
              </a:ext>
            </a:extLst>
          </p:cNvPr>
          <p:cNvSpPr/>
          <p:nvPr/>
        </p:nvSpPr>
        <p:spPr>
          <a:xfrm>
            <a:off x="883999" y="3440542"/>
            <a:ext cx="1397017" cy="1223341"/>
          </a:xfrm>
          <a:prstGeom prst="round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213905DA-AA2D-44E8-B7FA-DE30B149B4E8}"/>
              </a:ext>
            </a:extLst>
          </p:cNvPr>
          <p:cNvSpPr/>
          <p:nvPr/>
        </p:nvSpPr>
        <p:spPr>
          <a:xfrm>
            <a:off x="2895064" y="3426481"/>
            <a:ext cx="1397017" cy="1223341"/>
          </a:xfrm>
          <a:prstGeom prst="round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88">
            <a:extLst>
              <a:ext uri="{FF2B5EF4-FFF2-40B4-BE49-F238E27FC236}">
                <a16:creationId xmlns:a16="http://schemas.microsoft.com/office/drawing/2014/main" id="{6CCEEEE6-0218-4B4D-9B46-41E9BE6EB743}"/>
              </a:ext>
            </a:extLst>
          </p:cNvPr>
          <p:cNvSpPr/>
          <p:nvPr/>
        </p:nvSpPr>
        <p:spPr>
          <a:xfrm>
            <a:off x="4950292" y="3410635"/>
            <a:ext cx="1397017" cy="1223341"/>
          </a:xfrm>
          <a:prstGeom prst="round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Rounded Corners 89">
            <a:extLst>
              <a:ext uri="{FF2B5EF4-FFF2-40B4-BE49-F238E27FC236}">
                <a16:creationId xmlns:a16="http://schemas.microsoft.com/office/drawing/2014/main" id="{94028B3B-E166-4E17-AB9E-D393B13B89DC}"/>
              </a:ext>
            </a:extLst>
          </p:cNvPr>
          <p:cNvSpPr/>
          <p:nvPr/>
        </p:nvSpPr>
        <p:spPr>
          <a:xfrm>
            <a:off x="6973673" y="3390900"/>
            <a:ext cx="1397017" cy="1223341"/>
          </a:xfrm>
          <a:prstGeom prst="round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Rounded Corners 90">
            <a:extLst>
              <a:ext uri="{FF2B5EF4-FFF2-40B4-BE49-F238E27FC236}">
                <a16:creationId xmlns:a16="http://schemas.microsoft.com/office/drawing/2014/main" id="{FAB78622-0D5F-4681-85B6-0042F3C13B59}"/>
              </a:ext>
            </a:extLst>
          </p:cNvPr>
          <p:cNvSpPr/>
          <p:nvPr/>
        </p:nvSpPr>
        <p:spPr>
          <a:xfrm>
            <a:off x="895309" y="2009062"/>
            <a:ext cx="1397017" cy="1223341"/>
          </a:xfrm>
          <a:prstGeom prst="round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Rounded Corners 91">
            <a:extLst>
              <a:ext uri="{FF2B5EF4-FFF2-40B4-BE49-F238E27FC236}">
                <a16:creationId xmlns:a16="http://schemas.microsoft.com/office/drawing/2014/main" id="{D2371730-2862-4BC7-B607-EF6C5EABDD1A}"/>
              </a:ext>
            </a:extLst>
          </p:cNvPr>
          <p:cNvSpPr/>
          <p:nvPr/>
        </p:nvSpPr>
        <p:spPr>
          <a:xfrm>
            <a:off x="2906374" y="1995001"/>
            <a:ext cx="1397017" cy="1223341"/>
          </a:xfrm>
          <a:prstGeom prst="round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Rounded Corners 92">
            <a:extLst>
              <a:ext uri="{FF2B5EF4-FFF2-40B4-BE49-F238E27FC236}">
                <a16:creationId xmlns:a16="http://schemas.microsoft.com/office/drawing/2014/main" id="{F3CD63A2-BA53-4B0D-A138-53AAB1A2E3D1}"/>
              </a:ext>
            </a:extLst>
          </p:cNvPr>
          <p:cNvSpPr/>
          <p:nvPr/>
        </p:nvSpPr>
        <p:spPr>
          <a:xfrm>
            <a:off x="4961602" y="1979155"/>
            <a:ext cx="1397017" cy="1223341"/>
          </a:xfrm>
          <a:prstGeom prst="round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Rounded Corners 93">
            <a:extLst>
              <a:ext uri="{FF2B5EF4-FFF2-40B4-BE49-F238E27FC236}">
                <a16:creationId xmlns:a16="http://schemas.microsoft.com/office/drawing/2014/main" id="{7A3B3CC5-0F12-4B14-A727-34E9713601E2}"/>
              </a:ext>
            </a:extLst>
          </p:cNvPr>
          <p:cNvSpPr/>
          <p:nvPr/>
        </p:nvSpPr>
        <p:spPr>
          <a:xfrm>
            <a:off x="6984983" y="1959420"/>
            <a:ext cx="1397017" cy="1223341"/>
          </a:xfrm>
          <a:prstGeom prst="round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Arrow: Right 94">
            <a:extLst>
              <a:ext uri="{FF2B5EF4-FFF2-40B4-BE49-F238E27FC236}">
                <a16:creationId xmlns:a16="http://schemas.microsoft.com/office/drawing/2014/main" id="{CE65C4D9-7F23-4EB9-BCAA-0B7A361D388A}"/>
              </a:ext>
            </a:extLst>
          </p:cNvPr>
          <p:cNvSpPr/>
          <p:nvPr/>
        </p:nvSpPr>
        <p:spPr>
          <a:xfrm>
            <a:off x="952501" y="9064232"/>
            <a:ext cx="7162800" cy="755995"/>
          </a:xfrm>
          <a:prstGeom prst="rightArrow">
            <a:avLst>
              <a:gd name="adj1" fmla="val 21579"/>
              <a:gd name="adj2" fmla="val 84210"/>
            </a:avLst>
          </a:prstGeom>
          <a:solidFill>
            <a:schemeClr val="tx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7D61BD6A-959D-4563-A68F-6B73F259D729}"/>
              </a:ext>
            </a:extLst>
          </p:cNvPr>
          <p:cNvSpPr txBox="1"/>
          <p:nvPr/>
        </p:nvSpPr>
        <p:spPr>
          <a:xfrm>
            <a:off x="3483138" y="9504756"/>
            <a:ext cx="1165063" cy="630942"/>
          </a:xfrm>
          <a:prstGeom prst="rect">
            <a:avLst/>
          </a:prstGeom>
          <a:noFill/>
        </p:spPr>
        <p:txBody>
          <a:bodyPr wrap="none" rtlCol="0">
            <a:spAutoFit/>
          </a:bodyPr>
          <a:lstStyle/>
          <a:p>
            <a:r>
              <a:rPr lang="en-US" sz="3500" dirty="0">
                <a:latin typeface="Arial" panose="020B0604020202020204" pitchFamily="34" charset="0"/>
                <a:cs typeface="Arial" panose="020B0604020202020204" pitchFamily="34" charset="0"/>
              </a:rPr>
              <a:t>Time</a:t>
            </a:r>
          </a:p>
        </p:txBody>
      </p:sp>
    </p:spTree>
    <p:extLst>
      <p:ext uri="{BB962C8B-B14F-4D97-AF65-F5344CB8AC3E}">
        <p14:creationId xmlns:p14="http://schemas.microsoft.com/office/powerpoint/2010/main" val="3698688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Markov Decision Process and Reinforcement Learning</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8458200" y="1344846"/>
            <a:ext cx="9677400" cy="8942154"/>
          </a:xfrm>
          <a:prstGeom prst="rect">
            <a:avLst/>
          </a:prstGeom>
        </p:spPr>
      </p:pic>
      <mc:AlternateContent xmlns:mc="http://schemas.openxmlformats.org/markup-compatibility/2006" xmlns:a14="http://schemas.microsoft.com/office/drawing/2010/main">
        <mc:Choice Requires="a14">
          <p:sp>
            <p:nvSpPr>
              <p:cNvPr id="20" name="TextBox 8">
                <a:extLst>
                  <a:ext uri="{FF2B5EF4-FFF2-40B4-BE49-F238E27FC236}">
                    <a16:creationId xmlns:a16="http://schemas.microsoft.com/office/drawing/2014/main" id="{6E642AF1-C161-49FD-89A9-FDAA29CDFFF7}"/>
                  </a:ext>
                </a:extLst>
              </p:cNvPr>
              <p:cNvSpPr txBox="1"/>
              <p:nvPr/>
            </p:nvSpPr>
            <p:spPr>
              <a:xfrm>
                <a:off x="8610600" y="1617619"/>
                <a:ext cx="9448800" cy="8276625"/>
              </a:xfrm>
              <a:prstGeom prst="rect">
                <a:avLst/>
              </a:prstGeom>
            </p:spPr>
            <p:txBody>
              <a:bodyPr wrap="square" lIns="0" tIns="0" rIns="0" bIns="0" rtlCol="0" anchor="t">
                <a:spAutoFit/>
              </a:bodyPr>
              <a:lstStyle/>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An MDP</a:t>
                </a:r>
                <a:r>
                  <a:rPr lang="en-US" sz="3600" spc="-25" dirty="0">
                    <a:solidFill>
                      <a:srgbClr val="FF0000"/>
                    </a:solidFill>
                    <a:latin typeface="Goudy Old Style" panose="02020502050305020303" pitchFamily="18" charset="0"/>
                  </a:rPr>
                  <a:t>*</a:t>
                </a:r>
                <a:r>
                  <a:rPr lang="en-US" sz="3600" spc="-25" dirty="0">
                    <a:solidFill>
                      <a:srgbClr val="000000"/>
                    </a:solidFill>
                    <a:latin typeface="Goudy Old Style" panose="02020502050305020303" pitchFamily="18" charset="0"/>
                  </a:rPr>
                  <a:t> has the following </a:t>
                </a:r>
                <a:r>
                  <a:rPr lang="en-US" sz="3600" b="1" spc="-25" dirty="0">
                    <a:solidFill>
                      <a:srgbClr val="0070C0"/>
                    </a:solidFill>
                    <a:latin typeface="Goudy Old Style" panose="02020502050305020303" pitchFamily="18" charset="0"/>
                  </a:rPr>
                  <a:t>conditional dependences</a:t>
                </a:r>
                <a:r>
                  <a:rPr lang="en-US" sz="3600" spc="-25" dirty="0">
                    <a:solidFill>
                      <a:srgbClr val="000000"/>
                    </a:solidFill>
                    <a:latin typeface="Goudy Old Style" panose="02020502050305020303" pitchFamily="18" charset="0"/>
                  </a:rPr>
                  <a:t>:</a:t>
                </a:r>
              </a:p>
              <a:p>
                <a:pPr marL="1200150" lvl="1" indent="-742950">
                  <a:lnSpc>
                    <a:spcPts val="3616"/>
                  </a:lnSpc>
                  <a:spcBef>
                    <a:spcPct val="0"/>
                  </a:spcBef>
                  <a:buFont typeface="+mj-lt"/>
                  <a:buAutoNum type="arabicPeriod"/>
                </a:pPr>
                <a:r>
                  <a:rPr lang="en-US" sz="3600" spc="-25" dirty="0">
                    <a:solidFill>
                      <a:srgbClr val="000000"/>
                    </a:solidFill>
                    <a:latin typeface="Goudy Old Style" panose="02020502050305020303" pitchFamily="18" charset="0"/>
                  </a:rPr>
                  <a:t>Because of Markovian property, current state </a:t>
                </a:r>
                <a14:m>
                  <m:oMath xmlns:m="http://schemas.openxmlformats.org/officeDocument/2006/math">
                    <m:sSub>
                      <m:sSubPr>
                        <m:ctrlPr>
                          <a:rPr lang="en-US" sz="3600" i="1" spc="-25" smtClean="0">
                            <a:solidFill>
                              <a:srgbClr val="000000"/>
                            </a:solidFill>
                            <a:latin typeface="Cambria Math" panose="02040503050406030204" pitchFamily="18" charset="0"/>
                          </a:rPr>
                        </m:ctrlPr>
                      </m:sSubPr>
                      <m:e>
                        <m:r>
                          <a:rPr lang="en-US" sz="3600" b="0" i="1" spc="-25" smtClean="0">
                            <a:solidFill>
                              <a:srgbClr val="000000"/>
                            </a:solidFill>
                            <a:latin typeface="Cambria Math" panose="02040503050406030204" pitchFamily="18" charset="0"/>
                          </a:rPr>
                          <m:t>𝑥</m:t>
                        </m:r>
                      </m:e>
                      <m:sub>
                        <m:r>
                          <a:rPr lang="en-US" sz="3600" b="0" i="1" spc="-25" smtClean="0">
                            <a:solidFill>
                              <a:srgbClr val="000000"/>
                            </a:solidFill>
                            <a:latin typeface="Cambria Math" panose="02040503050406030204" pitchFamily="18" charset="0"/>
                          </a:rPr>
                          <m:t>𝑡</m:t>
                        </m:r>
                      </m:sub>
                    </m:sSub>
                  </m:oMath>
                </a14:m>
                <a:r>
                  <a:rPr lang="en-US" sz="3600" spc="-25" dirty="0">
                    <a:solidFill>
                      <a:srgbClr val="000000"/>
                    </a:solidFill>
                    <a:latin typeface="Goudy Old Style" panose="02020502050305020303" pitchFamily="18" charset="0"/>
                  </a:rPr>
                  <a:t> is dependent on the past state </a:t>
                </a:r>
                <a14:m>
                  <m:oMath xmlns:m="http://schemas.openxmlformats.org/officeDocument/2006/math">
                    <m:sSub>
                      <m:sSubPr>
                        <m:ctrlPr>
                          <a:rPr lang="en-US" sz="3600" i="1" spc="-25" smtClean="0">
                            <a:solidFill>
                              <a:srgbClr val="000000"/>
                            </a:solidFill>
                            <a:latin typeface="Cambria Math" panose="02040503050406030204" pitchFamily="18" charset="0"/>
                          </a:rPr>
                        </m:ctrlPr>
                      </m:sSubPr>
                      <m:e>
                        <m:r>
                          <a:rPr lang="en-US" sz="3600" b="0" i="1" spc="-25" smtClean="0">
                            <a:solidFill>
                              <a:srgbClr val="000000"/>
                            </a:solidFill>
                            <a:latin typeface="Cambria Math" panose="02040503050406030204" pitchFamily="18" charset="0"/>
                          </a:rPr>
                          <m:t>𝑥</m:t>
                        </m:r>
                      </m:e>
                      <m:sub>
                        <m:r>
                          <a:rPr lang="en-US" sz="3600" b="0" i="1" spc="-25" smtClean="0">
                            <a:solidFill>
                              <a:srgbClr val="000000"/>
                            </a:solidFill>
                            <a:latin typeface="Cambria Math" panose="02040503050406030204" pitchFamily="18" charset="0"/>
                          </a:rPr>
                          <m:t>𝑡</m:t>
                        </m:r>
                        <m:r>
                          <a:rPr lang="en-US" sz="3600" b="0" i="1" spc="-25" smtClean="0">
                            <a:solidFill>
                              <a:srgbClr val="000000"/>
                            </a:solidFill>
                            <a:latin typeface="Cambria Math" panose="02040503050406030204" pitchFamily="18" charset="0"/>
                          </a:rPr>
                          <m:t>−1</m:t>
                        </m:r>
                      </m:sub>
                    </m:sSub>
                  </m:oMath>
                </a14:m>
                <a:r>
                  <a:rPr lang="en-US" sz="3600" spc="-25" dirty="0">
                    <a:solidFill>
                      <a:srgbClr val="000000"/>
                    </a:solidFill>
                    <a:latin typeface="Goudy Old Style" panose="02020502050305020303" pitchFamily="18" charset="0"/>
                  </a:rPr>
                  <a:t> action and </a:t>
                </a:r>
                <a14:m>
                  <m:oMath xmlns:m="http://schemas.openxmlformats.org/officeDocument/2006/math">
                    <m:sSub>
                      <m:sSubPr>
                        <m:ctrlPr>
                          <a:rPr lang="en-US" sz="3600" i="1" spc="-25" smtClean="0">
                            <a:solidFill>
                              <a:srgbClr val="000000"/>
                            </a:solidFill>
                            <a:latin typeface="Cambria Math" panose="02040503050406030204" pitchFamily="18" charset="0"/>
                          </a:rPr>
                        </m:ctrlPr>
                      </m:sSubPr>
                      <m:e>
                        <m:r>
                          <a:rPr lang="en-US" sz="3600" b="0" i="1" spc="-25" smtClean="0">
                            <a:solidFill>
                              <a:srgbClr val="000000"/>
                            </a:solidFill>
                            <a:latin typeface="Cambria Math" panose="02040503050406030204" pitchFamily="18" charset="0"/>
                          </a:rPr>
                          <m:t>𝑎</m:t>
                        </m:r>
                      </m:e>
                      <m:sub>
                        <m:r>
                          <a:rPr lang="en-US" sz="3600" b="0" i="1" spc="-25" smtClean="0">
                            <a:solidFill>
                              <a:srgbClr val="000000"/>
                            </a:solidFill>
                            <a:latin typeface="Cambria Math" panose="02040503050406030204" pitchFamily="18" charset="0"/>
                          </a:rPr>
                          <m:t>𝑡</m:t>
                        </m:r>
                        <m:r>
                          <a:rPr lang="en-US" sz="3600" b="0" i="1" spc="-25" smtClean="0">
                            <a:solidFill>
                              <a:srgbClr val="000000"/>
                            </a:solidFill>
                            <a:latin typeface="Cambria Math" panose="02040503050406030204" pitchFamily="18" charset="0"/>
                          </a:rPr>
                          <m:t>−1</m:t>
                        </m:r>
                      </m:sub>
                    </m:sSub>
                  </m:oMath>
                </a14:m>
                <a:r>
                  <a:rPr lang="en-US" sz="3600" spc="-25" dirty="0">
                    <a:solidFill>
                      <a:srgbClr val="000000"/>
                    </a:solidFill>
                    <a:latin typeface="Goudy Old Style" panose="02020502050305020303" pitchFamily="18" charset="0"/>
                  </a:rPr>
                  <a:t>. This is shown in the PGM using </a:t>
                </a:r>
                <a:r>
                  <a:rPr lang="en-US" sz="3600" spc="-25" dirty="0">
                    <a:solidFill>
                      <a:srgbClr val="FF0000"/>
                    </a:solidFill>
                    <a:latin typeface="Goudy Old Style" panose="02020502050305020303" pitchFamily="18" charset="0"/>
                  </a:rPr>
                  <a:t>red arrow</a:t>
                </a:r>
                <a:r>
                  <a:rPr lang="en-US" sz="3600" spc="-25" dirty="0">
                    <a:solidFill>
                      <a:srgbClr val="000000"/>
                    </a:solidFill>
                    <a:latin typeface="Goudy Old Style" panose="02020502050305020303" pitchFamily="18" charset="0"/>
                  </a:rPr>
                  <a:t>.</a:t>
                </a:r>
              </a:p>
              <a:p>
                <a:pPr marL="1200150" lvl="1" indent="-742950">
                  <a:lnSpc>
                    <a:spcPts val="3616"/>
                  </a:lnSpc>
                  <a:spcBef>
                    <a:spcPct val="0"/>
                  </a:spcBef>
                  <a:buFont typeface="+mj-lt"/>
                  <a:buAutoNum type="arabicPeriod"/>
                </a:pPr>
                <a:endParaRPr lang="en-US" sz="3600" spc="-25" dirty="0">
                  <a:solidFill>
                    <a:srgbClr val="000000"/>
                  </a:solidFill>
                  <a:latin typeface="Goudy Old Style" panose="02020502050305020303" pitchFamily="18" charset="0"/>
                </a:endParaRPr>
              </a:p>
              <a:p>
                <a:pPr marL="1200150" lvl="1" indent="-742950">
                  <a:lnSpc>
                    <a:spcPts val="3616"/>
                  </a:lnSpc>
                  <a:spcBef>
                    <a:spcPct val="0"/>
                  </a:spcBef>
                  <a:buFont typeface="+mj-lt"/>
                  <a:buAutoNum type="arabicPeriod"/>
                </a:pPr>
                <a:r>
                  <a:rPr lang="en-US" sz="3600" spc="-25" dirty="0">
                    <a:solidFill>
                      <a:srgbClr val="000000"/>
                    </a:solidFill>
                    <a:latin typeface="Goudy Old Style" panose="02020502050305020303" pitchFamily="18" charset="0"/>
                  </a:rPr>
                  <a:t>The current observation </a:t>
                </a:r>
                <a14:m>
                  <m:oMath xmlns:m="http://schemas.openxmlformats.org/officeDocument/2006/math">
                    <m:sSub>
                      <m:sSubPr>
                        <m:ctrlPr>
                          <a:rPr lang="en-US" sz="3600" i="1" spc="-25" smtClean="0">
                            <a:solidFill>
                              <a:srgbClr val="000000"/>
                            </a:solidFill>
                            <a:latin typeface="Cambria Math" panose="02040503050406030204" pitchFamily="18" charset="0"/>
                          </a:rPr>
                        </m:ctrlPr>
                      </m:sSubPr>
                      <m:e>
                        <m:r>
                          <a:rPr lang="en-US" sz="3600" b="0" i="1" spc="-25" smtClean="0">
                            <a:solidFill>
                              <a:srgbClr val="000000"/>
                            </a:solidFill>
                            <a:latin typeface="Cambria Math" panose="02040503050406030204" pitchFamily="18" charset="0"/>
                          </a:rPr>
                          <m:t>𝑜</m:t>
                        </m:r>
                      </m:e>
                      <m:sub>
                        <m:r>
                          <a:rPr lang="en-US" sz="3600" b="0" i="1" spc="-25" smtClean="0">
                            <a:solidFill>
                              <a:srgbClr val="000000"/>
                            </a:solidFill>
                            <a:latin typeface="Cambria Math" panose="02040503050406030204" pitchFamily="18" charset="0"/>
                          </a:rPr>
                          <m:t>𝑡</m:t>
                        </m:r>
                      </m:sub>
                    </m:sSub>
                  </m:oMath>
                </a14:m>
                <a:r>
                  <a:rPr lang="en-US" sz="3600" spc="-25" dirty="0">
                    <a:solidFill>
                      <a:srgbClr val="000000"/>
                    </a:solidFill>
                    <a:latin typeface="Goudy Old Style" panose="02020502050305020303" pitchFamily="18" charset="0"/>
                  </a:rPr>
                  <a:t> is dependent on current state </a:t>
                </a:r>
                <a14:m>
                  <m:oMath xmlns:m="http://schemas.openxmlformats.org/officeDocument/2006/math">
                    <m:sSub>
                      <m:sSubPr>
                        <m:ctrlPr>
                          <a:rPr lang="en-US" sz="3600" i="1" spc="-25" smtClean="0">
                            <a:solidFill>
                              <a:srgbClr val="000000"/>
                            </a:solidFill>
                            <a:latin typeface="Cambria Math" panose="02040503050406030204" pitchFamily="18" charset="0"/>
                          </a:rPr>
                        </m:ctrlPr>
                      </m:sSubPr>
                      <m:e>
                        <m:r>
                          <a:rPr lang="en-US" sz="3600" b="0" i="1" spc="-25" smtClean="0">
                            <a:solidFill>
                              <a:srgbClr val="000000"/>
                            </a:solidFill>
                            <a:latin typeface="Cambria Math" panose="02040503050406030204" pitchFamily="18" charset="0"/>
                          </a:rPr>
                          <m:t>𝑥</m:t>
                        </m:r>
                      </m:e>
                      <m:sub>
                        <m:r>
                          <a:rPr lang="en-US" sz="3600" b="0" i="1" spc="-25" smtClean="0">
                            <a:solidFill>
                              <a:srgbClr val="000000"/>
                            </a:solidFill>
                            <a:latin typeface="Cambria Math" panose="02040503050406030204" pitchFamily="18" charset="0"/>
                          </a:rPr>
                          <m:t>𝑡</m:t>
                        </m:r>
                      </m:sub>
                    </m:sSub>
                  </m:oMath>
                </a14:m>
                <a:r>
                  <a:rPr lang="en-US" sz="3600" spc="-25" dirty="0">
                    <a:solidFill>
                      <a:srgbClr val="000000"/>
                    </a:solidFill>
                    <a:latin typeface="Goudy Old Style" panose="02020502050305020303" pitchFamily="18" charset="0"/>
                  </a:rPr>
                  <a:t>. This is shown in the PGM using </a:t>
                </a:r>
                <a:r>
                  <a:rPr lang="en-US" sz="3600" spc="-25" dirty="0">
                    <a:solidFill>
                      <a:srgbClr val="0070C0"/>
                    </a:solidFill>
                    <a:latin typeface="Goudy Old Style" panose="02020502050305020303" pitchFamily="18" charset="0"/>
                  </a:rPr>
                  <a:t>blue arrow</a:t>
                </a:r>
                <a:r>
                  <a:rPr lang="en-US" sz="3600" spc="-25" dirty="0">
                    <a:solidFill>
                      <a:srgbClr val="000000"/>
                    </a:solidFill>
                    <a:latin typeface="Goudy Old Style" panose="02020502050305020303" pitchFamily="18" charset="0"/>
                  </a:rPr>
                  <a:t>.</a:t>
                </a:r>
              </a:p>
              <a:p>
                <a:pPr marL="1200150" lvl="1" indent="-742950">
                  <a:lnSpc>
                    <a:spcPts val="3616"/>
                  </a:lnSpc>
                  <a:spcBef>
                    <a:spcPct val="0"/>
                  </a:spcBef>
                  <a:buFont typeface="+mj-lt"/>
                  <a:buAutoNum type="arabicPeriod"/>
                </a:pPr>
                <a:endParaRPr lang="en-US" sz="3600" spc="-25" dirty="0">
                  <a:solidFill>
                    <a:srgbClr val="000000"/>
                  </a:solidFill>
                  <a:latin typeface="Goudy Old Style" panose="02020502050305020303" pitchFamily="18" charset="0"/>
                </a:endParaRPr>
              </a:p>
              <a:p>
                <a:pPr marL="1200150" lvl="1" indent="-742950">
                  <a:lnSpc>
                    <a:spcPts val="3616"/>
                  </a:lnSpc>
                  <a:spcBef>
                    <a:spcPct val="0"/>
                  </a:spcBef>
                  <a:buFont typeface="+mj-lt"/>
                  <a:buAutoNum type="arabicPeriod" startAt="3"/>
                </a:pPr>
                <a:r>
                  <a:rPr lang="en-US" sz="3600" spc="-25" dirty="0">
                    <a:solidFill>
                      <a:srgbClr val="000000"/>
                    </a:solidFill>
                    <a:latin typeface="Goudy Old Style" panose="02020502050305020303" pitchFamily="18" charset="0"/>
                  </a:rPr>
                  <a:t>The current reward </a:t>
                </a:r>
                <a14:m>
                  <m:oMath xmlns:m="http://schemas.openxmlformats.org/officeDocument/2006/math">
                    <m:sSub>
                      <m:sSubPr>
                        <m:ctrlPr>
                          <a:rPr lang="en-US" sz="3600" i="1" spc="-25" smtClean="0">
                            <a:solidFill>
                              <a:srgbClr val="000000"/>
                            </a:solidFill>
                            <a:latin typeface="Cambria Math" panose="02040503050406030204" pitchFamily="18" charset="0"/>
                          </a:rPr>
                        </m:ctrlPr>
                      </m:sSubPr>
                      <m:e>
                        <m:r>
                          <a:rPr lang="en-US" sz="3600" b="0" i="1" spc="-25" smtClean="0">
                            <a:solidFill>
                              <a:srgbClr val="000000"/>
                            </a:solidFill>
                            <a:latin typeface="Cambria Math" panose="02040503050406030204" pitchFamily="18" charset="0"/>
                          </a:rPr>
                          <m:t>𝑟</m:t>
                        </m:r>
                      </m:e>
                      <m:sub>
                        <m:r>
                          <a:rPr lang="en-US" sz="3600" b="0" i="1" spc="-25" smtClean="0">
                            <a:solidFill>
                              <a:srgbClr val="000000"/>
                            </a:solidFill>
                            <a:latin typeface="Cambria Math" panose="02040503050406030204" pitchFamily="18" charset="0"/>
                          </a:rPr>
                          <m:t>𝑡</m:t>
                        </m:r>
                      </m:sub>
                    </m:sSub>
                  </m:oMath>
                </a14:m>
                <a:r>
                  <a:rPr lang="en-US" sz="3600" spc="-25" dirty="0">
                    <a:solidFill>
                      <a:srgbClr val="000000"/>
                    </a:solidFill>
                    <a:latin typeface="Goudy Old Style" panose="02020502050305020303" pitchFamily="18" charset="0"/>
                  </a:rPr>
                  <a:t> is dependent on the current state </a:t>
                </a:r>
                <a14:m>
                  <m:oMath xmlns:m="http://schemas.openxmlformats.org/officeDocument/2006/math">
                    <m:sSub>
                      <m:sSubPr>
                        <m:ctrlPr>
                          <a:rPr lang="en-US" sz="3600" i="1" spc="-25">
                            <a:solidFill>
                              <a:srgbClr val="000000"/>
                            </a:solidFill>
                            <a:latin typeface="Cambria Math" panose="02040503050406030204" pitchFamily="18" charset="0"/>
                          </a:rPr>
                        </m:ctrlPr>
                      </m:sSubPr>
                      <m:e>
                        <m:r>
                          <a:rPr lang="en-US" sz="3600" b="0" i="1" spc="-25" smtClean="0">
                            <a:solidFill>
                              <a:srgbClr val="000000"/>
                            </a:solidFill>
                            <a:latin typeface="Cambria Math" panose="02040503050406030204" pitchFamily="18" charset="0"/>
                          </a:rPr>
                          <m:t>𝑥</m:t>
                        </m:r>
                      </m:e>
                      <m:sub>
                        <m:r>
                          <a:rPr lang="en-US" sz="3600" i="1" spc="-25">
                            <a:solidFill>
                              <a:srgbClr val="000000"/>
                            </a:solidFill>
                            <a:latin typeface="Cambria Math" panose="02040503050406030204" pitchFamily="18" charset="0"/>
                          </a:rPr>
                          <m:t>𝑡</m:t>
                        </m:r>
                      </m:sub>
                    </m:sSub>
                  </m:oMath>
                </a14:m>
                <a:r>
                  <a:rPr lang="en-US" sz="3600" spc="-25" dirty="0">
                    <a:solidFill>
                      <a:srgbClr val="000000"/>
                    </a:solidFill>
                    <a:latin typeface="Goudy Old Style" panose="02020502050305020303" pitchFamily="18" charset="0"/>
                  </a:rPr>
                  <a:t> and action </a:t>
                </a:r>
                <a14:m>
                  <m:oMath xmlns:m="http://schemas.openxmlformats.org/officeDocument/2006/math">
                    <m:sSub>
                      <m:sSubPr>
                        <m:ctrlPr>
                          <a:rPr lang="en-US" sz="3600" i="1" spc="-25" smtClean="0">
                            <a:solidFill>
                              <a:srgbClr val="000000"/>
                            </a:solidFill>
                            <a:latin typeface="Cambria Math" panose="02040503050406030204" pitchFamily="18" charset="0"/>
                          </a:rPr>
                        </m:ctrlPr>
                      </m:sSubPr>
                      <m:e>
                        <m:r>
                          <a:rPr lang="en-US" sz="3600" b="0" i="1" spc="-25" smtClean="0">
                            <a:solidFill>
                              <a:srgbClr val="000000"/>
                            </a:solidFill>
                            <a:latin typeface="Cambria Math" panose="02040503050406030204" pitchFamily="18" charset="0"/>
                          </a:rPr>
                          <m:t>𝑎</m:t>
                        </m:r>
                      </m:e>
                      <m:sub>
                        <m:r>
                          <a:rPr lang="en-US" sz="3600" b="0" i="1" spc="-25" smtClean="0">
                            <a:solidFill>
                              <a:srgbClr val="000000"/>
                            </a:solidFill>
                            <a:latin typeface="Cambria Math" panose="02040503050406030204" pitchFamily="18" charset="0"/>
                          </a:rPr>
                          <m:t>𝑡</m:t>
                        </m:r>
                      </m:sub>
                    </m:sSub>
                  </m:oMath>
                </a14:m>
                <a:r>
                  <a:rPr lang="en-US" sz="3600" spc="-25" dirty="0">
                    <a:solidFill>
                      <a:srgbClr val="000000"/>
                    </a:solidFill>
                    <a:latin typeface="Goudy Old Style" panose="02020502050305020303" pitchFamily="18" charset="0"/>
                  </a:rPr>
                  <a:t>. This is shown in the PGM using </a:t>
                </a:r>
                <a:r>
                  <a:rPr lang="en-US" sz="3600" spc="-25" dirty="0">
                    <a:solidFill>
                      <a:srgbClr val="00B050"/>
                    </a:solidFill>
                    <a:latin typeface="Goudy Old Style" panose="02020502050305020303" pitchFamily="18" charset="0"/>
                  </a:rPr>
                  <a:t>green arrow</a:t>
                </a:r>
                <a:r>
                  <a:rPr lang="en-US" sz="3600" spc="-25" dirty="0">
                    <a:solidFill>
                      <a:srgbClr val="000000"/>
                    </a:solidFill>
                    <a:latin typeface="Goudy Old Style" panose="02020502050305020303" pitchFamily="18" charset="0"/>
                  </a:rPr>
                  <a:t>.</a:t>
                </a:r>
              </a:p>
              <a:p>
                <a:pPr marL="1200150" lvl="1" indent="-742950">
                  <a:lnSpc>
                    <a:spcPts val="3616"/>
                  </a:lnSpc>
                  <a:spcBef>
                    <a:spcPct val="0"/>
                  </a:spcBef>
                  <a:buFont typeface="+mj-lt"/>
                  <a:buAutoNum type="arabicPeriod" startAt="3"/>
                </a:pPr>
                <a:endParaRPr lang="en-US" sz="3600" spc="-25" dirty="0">
                  <a:solidFill>
                    <a:srgbClr val="000000"/>
                  </a:solidFill>
                  <a:latin typeface="Goudy Old Style" panose="02020502050305020303" pitchFamily="18" charset="0"/>
                </a:endParaRPr>
              </a:p>
              <a:p>
                <a:pPr marL="1200150" lvl="1" indent="-742950">
                  <a:lnSpc>
                    <a:spcPts val="3616"/>
                  </a:lnSpc>
                  <a:spcBef>
                    <a:spcPct val="0"/>
                  </a:spcBef>
                  <a:buFont typeface="+mj-lt"/>
                  <a:buAutoNum type="arabicPeriod" startAt="3"/>
                </a:pPr>
                <a:endParaRPr lang="en-US" sz="3600" spc="-25" dirty="0">
                  <a:solidFill>
                    <a:srgbClr val="000000"/>
                  </a:solidFill>
                  <a:latin typeface="Goudy Old Style" panose="02020502050305020303" pitchFamily="18" charset="0"/>
                </a:endParaRPr>
              </a:p>
              <a:p>
                <a:pPr>
                  <a:lnSpc>
                    <a:spcPts val="3616"/>
                  </a:lnSpc>
                  <a:spcBef>
                    <a:spcPct val="0"/>
                  </a:spcBef>
                </a:pPr>
                <a:r>
                  <a:rPr lang="en-US" sz="2500" spc="-25" dirty="0">
                    <a:solidFill>
                      <a:srgbClr val="FF0000"/>
                    </a:solidFill>
                    <a:latin typeface="Goudy Old Style" panose="02020502050305020303" pitchFamily="18" charset="0"/>
                  </a:rPr>
                  <a:t>*Strictly speaking, a </a:t>
                </a:r>
                <a:r>
                  <a:rPr lang="en-US" sz="2500" u="sng" spc="-25" dirty="0">
                    <a:solidFill>
                      <a:srgbClr val="FF0000"/>
                    </a:solidFill>
                    <a:latin typeface="Goudy Old Style" panose="02020502050305020303" pitchFamily="18" charset="0"/>
                  </a:rPr>
                  <a:t>Partially Observable</a:t>
                </a:r>
                <a:r>
                  <a:rPr lang="en-US" sz="2500" spc="-25" dirty="0">
                    <a:solidFill>
                      <a:srgbClr val="FF0000"/>
                    </a:solidFill>
                    <a:latin typeface="Goudy Old Style" panose="02020502050305020303" pitchFamily="18" charset="0"/>
                  </a:rPr>
                  <a:t> MDP (</a:t>
                </a:r>
                <a:r>
                  <a:rPr lang="en-US" sz="2500" u="sng" spc="-25" dirty="0">
                    <a:solidFill>
                      <a:srgbClr val="FF0000"/>
                    </a:solidFill>
                    <a:latin typeface="Goudy Old Style" panose="02020502050305020303" pitchFamily="18" charset="0"/>
                  </a:rPr>
                  <a:t>PO</a:t>
                </a:r>
                <a:r>
                  <a:rPr lang="en-US" sz="2500" spc="-25" dirty="0">
                    <a:solidFill>
                      <a:srgbClr val="FF0000"/>
                    </a:solidFill>
                    <a:latin typeface="Goudy Old Style" panose="02020502050305020303" pitchFamily="18" charset="0"/>
                  </a:rPr>
                  <a:t>MDP). The difference between MDP and POMDP is explained after a few slides.</a:t>
                </a:r>
              </a:p>
            </p:txBody>
          </p:sp>
        </mc:Choice>
        <mc:Fallback xmlns="">
          <p:sp>
            <p:nvSpPr>
              <p:cNvPr id="20" name="TextBox 8">
                <a:extLst>
                  <a:ext uri="{FF2B5EF4-FFF2-40B4-BE49-F238E27FC236}">
                    <a16:creationId xmlns:a16="http://schemas.microsoft.com/office/drawing/2014/main" id="{6E642AF1-C161-49FD-89A9-FDAA29CDFFF7}"/>
                  </a:ext>
                </a:extLst>
              </p:cNvPr>
              <p:cNvSpPr txBox="1">
                <a:spLocks noRot="1" noChangeAspect="1" noMove="1" noResize="1" noEditPoints="1" noAdjustHandles="1" noChangeArrowheads="1" noChangeShapeType="1" noTextEdit="1"/>
              </p:cNvSpPr>
              <p:nvPr/>
            </p:nvSpPr>
            <p:spPr>
              <a:xfrm>
                <a:off x="8610600" y="1617619"/>
                <a:ext cx="9448800" cy="8276625"/>
              </a:xfrm>
              <a:prstGeom prst="rect">
                <a:avLst/>
              </a:prstGeom>
              <a:blipFill>
                <a:blip r:embed="rId3"/>
                <a:stretch>
                  <a:fillRect l="-2710" t="-2798" r="-903" b="-1325"/>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E17BAEEA-F96B-4424-BC3F-BFFAA2E00390}"/>
              </a:ext>
            </a:extLst>
          </p:cNvPr>
          <p:cNvSpPr/>
          <p:nvPr/>
        </p:nvSpPr>
        <p:spPr>
          <a:xfrm>
            <a:off x="1071194" y="72009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08DF4B0-8566-4BD5-B60C-5350DC2F6564}"/>
                  </a:ext>
                </a:extLst>
              </p:cNvPr>
              <p:cNvSpPr txBox="1"/>
              <p:nvPr/>
            </p:nvSpPr>
            <p:spPr>
              <a:xfrm>
                <a:off x="1169086" y="7324097"/>
                <a:ext cx="73366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22" name="TextBox 21">
                <a:extLst>
                  <a:ext uri="{FF2B5EF4-FFF2-40B4-BE49-F238E27FC236}">
                    <a16:creationId xmlns:a16="http://schemas.microsoft.com/office/drawing/2014/main" id="{608DF4B0-8566-4BD5-B60C-5350DC2F6564}"/>
                  </a:ext>
                </a:extLst>
              </p:cNvPr>
              <p:cNvSpPr txBox="1">
                <a:spLocks noRot="1" noChangeAspect="1" noMove="1" noResize="1" noEditPoints="1" noAdjustHandles="1" noChangeArrowheads="1" noChangeShapeType="1" noTextEdit="1"/>
              </p:cNvSpPr>
              <p:nvPr/>
            </p:nvSpPr>
            <p:spPr>
              <a:xfrm>
                <a:off x="1169086" y="7324097"/>
                <a:ext cx="733662" cy="646331"/>
              </a:xfrm>
              <a:prstGeom prst="rect">
                <a:avLst/>
              </a:prstGeom>
              <a:blipFill>
                <a:blip r:embed="rId4"/>
                <a:stretch>
                  <a:fillRect/>
                </a:stretch>
              </a:blipFill>
              <a:ln>
                <a:noFill/>
              </a:ln>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1504C093-B742-4751-A24B-591A4E54F21A}"/>
              </a:ext>
            </a:extLst>
          </p:cNvPr>
          <p:cNvCxnSpPr>
            <a:cxnSpLocks/>
          </p:cNvCxnSpPr>
          <p:nvPr/>
        </p:nvCxnSpPr>
        <p:spPr>
          <a:xfrm>
            <a:off x="1985594" y="7628897"/>
            <a:ext cx="1143000" cy="0"/>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13EE817-A66E-43D8-BDEC-ABA97EC6A0F7}"/>
              </a:ext>
            </a:extLst>
          </p:cNvPr>
          <p:cNvSpPr/>
          <p:nvPr/>
        </p:nvSpPr>
        <p:spPr>
          <a:xfrm>
            <a:off x="3128594"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2BD09D7-8C44-4FC3-B575-8CFAC2282C71}"/>
                  </a:ext>
                </a:extLst>
              </p:cNvPr>
              <p:cNvSpPr txBox="1"/>
              <p:nvPr/>
            </p:nvSpPr>
            <p:spPr>
              <a:xfrm>
                <a:off x="3226486"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29" name="TextBox 28">
                <a:extLst>
                  <a:ext uri="{FF2B5EF4-FFF2-40B4-BE49-F238E27FC236}">
                    <a16:creationId xmlns:a16="http://schemas.microsoft.com/office/drawing/2014/main" id="{F2BD09D7-8C44-4FC3-B575-8CFAC2282C71}"/>
                  </a:ext>
                </a:extLst>
              </p:cNvPr>
              <p:cNvSpPr txBox="1">
                <a:spLocks noRot="1" noChangeAspect="1" noMove="1" noResize="1" noEditPoints="1" noAdjustHandles="1" noChangeArrowheads="1" noChangeShapeType="1" noTextEdit="1"/>
              </p:cNvSpPr>
              <p:nvPr/>
            </p:nvSpPr>
            <p:spPr>
              <a:xfrm>
                <a:off x="3226486" y="7305731"/>
                <a:ext cx="744371" cy="646331"/>
              </a:xfrm>
              <a:prstGeom prst="rect">
                <a:avLst/>
              </a:prstGeom>
              <a:blipFill>
                <a:blip r:embed="rId5"/>
                <a:stretch>
                  <a:fillRect/>
                </a:stretch>
              </a:blipFill>
              <a:ln>
                <a:noFill/>
              </a:ln>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977FC8A2-BC0F-4B6E-B90E-0ACBF3110E50}"/>
              </a:ext>
            </a:extLst>
          </p:cNvPr>
          <p:cNvCxnSpPr>
            <a:cxnSpLocks/>
          </p:cNvCxnSpPr>
          <p:nvPr/>
        </p:nvCxnSpPr>
        <p:spPr>
          <a:xfrm>
            <a:off x="4042994" y="7610531"/>
            <a:ext cx="1143000" cy="0"/>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D6470D71-CC8A-41FF-9861-EFE4803E0884}"/>
              </a:ext>
            </a:extLst>
          </p:cNvPr>
          <p:cNvSpPr/>
          <p:nvPr/>
        </p:nvSpPr>
        <p:spPr>
          <a:xfrm>
            <a:off x="5181600"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26B0534-EBAA-4B0B-B09D-8219F21D159C}"/>
                  </a:ext>
                </a:extLst>
              </p:cNvPr>
              <p:cNvSpPr txBox="1"/>
              <p:nvPr/>
            </p:nvSpPr>
            <p:spPr>
              <a:xfrm>
                <a:off x="5279492"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32" name="TextBox 31">
                <a:extLst>
                  <a:ext uri="{FF2B5EF4-FFF2-40B4-BE49-F238E27FC236}">
                    <a16:creationId xmlns:a16="http://schemas.microsoft.com/office/drawing/2014/main" id="{226B0534-EBAA-4B0B-B09D-8219F21D159C}"/>
                  </a:ext>
                </a:extLst>
              </p:cNvPr>
              <p:cNvSpPr txBox="1">
                <a:spLocks noRot="1" noChangeAspect="1" noMove="1" noResize="1" noEditPoints="1" noAdjustHandles="1" noChangeArrowheads="1" noChangeShapeType="1" noTextEdit="1"/>
              </p:cNvSpPr>
              <p:nvPr/>
            </p:nvSpPr>
            <p:spPr>
              <a:xfrm>
                <a:off x="5279492" y="7305731"/>
                <a:ext cx="744371" cy="646331"/>
              </a:xfrm>
              <a:prstGeom prst="rect">
                <a:avLst/>
              </a:prstGeom>
              <a:blipFill>
                <a:blip r:embed="rId6"/>
                <a:stretch>
                  <a:fillRect/>
                </a:stretch>
              </a:blipFill>
              <a:ln>
                <a:noFill/>
              </a:ln>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CB974E7E-F6B4-47A3-9F32-E2866AFF134F}"/>
              </a:ext>
            </a:extLst>
          </p:cNvPr>
          <p:cNvCxnSpPr>
            <a:cxnSpLocks/>
          </p:cNvCxnSpPr>
          <p:nvPr/>
        </p:nvCxnSpPr>
        <p:spPr>
          <a:xfrm>
            <a:off x="6096000" y="7610531"/>
            <a:ext cx="1143000" cy="0"/>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62E8C47-8BD7-41DB-B798-C9945B322C84}"/>
              </a:ext>
            </a:extLst>
          </p:cNvPr>
          <p:cNvSpPr/>
          <p:nvPr/>
        </p:nvSpPr>
        <p:spPr>
          <a:xfrm>
            <a:off x="7239000" y="71641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979816B-C628-4CFC-B461-A5E5B60AA8B9}"/>
                  </a:ext>
                </a:extLst>
              </p:cNvPr>
              <p:cNvSpPr txBox="1"/>
              <p:nvPr/>
            </p:nvSpPr>
            <p:spPr>
              <a:xfrm>
                <a:off x="7336892" y="7287365"/>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43" name="TextBox 42">
                <a:extLst>
                  <a:ext uri="{FF2B5EF4-FFF2-40B4-BE49-F238E27FC236}">
                    <a16:creationId xmlns:a16="http://schemas.microsoft.com/office/drawing/2014/main" id="{D979816B-C628-4CFC-B461-A5E5B60AA8B9}"/>
                  </a:ext>
                </a:extLst>
              </p:cNvPr>
              <p:cNvSpPr txBox="1">
                <a:spLocks noRot="1" noChangeAspect="1" noMove="1" noResize="1" noEditPoints="1" noAdjustHandles="1" noChangeArrowheads="1" noChangeShapeType="1" noTextEdit="1"/>
              </p:cNvSpPr>
              <p:nvPr/>
            </p:nvSpPr>
            <p:spPr>
              <a:xfrm>
                <a:off x="7336892" y="7287365"/>
                <a:ext cx="744371" cy="646331"/>
              </a:xfrm>
              <a:prstGeom prst="rect">
                <a:avLst/>
              </a:prstGeom>
              <a:blipFill>
                <a:blip r:embed="rId7"/>
                <a:stretch>
                  <a:fillRect/>
                </a:stretch>
              </a:blipFill>
              <a:ln>
                <a:noFill/>
              </a:ln>
            </p:spPr>
            <p:txBody>
              <a:bodyPr/>
              <a:lstStyle/>
              <a:p>
                <a:r>
                  <a:rPr lang="en-US">
                    <a:noFill/>
                  </a:rPr>
                  <a:t> </a:t>
                </a:r>
              </a:p>
            </p:txBody>
          </p:sp>
        </mc:Fallback>
      </mc:AlternateContent>
      <p:sp>
        <p:nvSpPr>
          <p:cNvPr id="44" name="Oval 43">
            <a:extLst>
              <a:ext uri="{FF2B5EF4-FFF2-40B4-BE49-F238E27FC236}">
                <a16:creationId xmlns:a16="http://schemas.microsoft.com/office/drawing/2014/main" id="{50036CAA-6696-4F4F-B01A-E4B1EC1B902C}"/>
              </a:ext>
            </a:extLst>
          </p:cNvPr>
          <p:cNvSpPr/>
          <p:nvPr/>
        </p:nvSpPr>
        <p:spPr>
          <a:xfrm>
            <a:off x="1071194" y="3730323"/>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90CCC69-5B70-418E-834A-2E4974DE8E2F}"/>
                  </a:ext>
                </a:extLst>
              </p:cNvPr>
              <p:cNvSpPr txBox="1"/>
              <p:nvPr/>
            </p:nvSpPr>
            <p:spPr>
              <a:xfrm>
                <a:off x="1169086" y="3853520"/>
                <a:ext cx="74937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45" name="TextBox 44">
                <a:extLst>
                  <a:ext uri="{FF2B5EF4-FFF2-40B4-BE49-F238E27FC236}">
                    <a16:creationId xmlns:a16="http://schemas.microsoft.com/office/drawing/2014/main" id="{890CCC69-5B70-418E-834A-2E4974DE8E2F}"/>
                  </a:ext>
                </a:extLst>
              </p:cNvPr>
              <p:cNvSpPr txBox="1">
                <a:spLocks noRot="1" noChangeAspect="1" noMove="1" noResize="1" noEditPoints="1" noAdjustHandles="1" noChangeArrowheads="1" noChangeShapeType="1" noTextEdit="1"/>
              </p:cNvSpPr>
              <p:nvPr/>
            </p:nvSpPr>
            <p:spPr>
              <a:xfrm>
                <a:off x="1169086" y="3853520"/>
                <a:ext cx="749372" cy="646331"/>
              </a:xfrm>
              <a:prstGeom prst="rect">
                <a:avLst/>
              </a:prstGeom>
              <a:blipFill>
                <a:blip r:embed="rId8"/>
                <a:stretch>
                  <a:fillRect/>
                </a:stretch>
              </a:blipFill>
              <a:ln>
                <a:noFill/>
              </a:ln>
            </p:spPr>
            <p:txBody>
              <a:bodyPr/>
              <a:lstStyle/>
              <a:p>
                <a:r>
                  <a:rPr lang="en-US">
                    <a:noFill/>
                  </a:rPr>
                  <a:t> </a:t>
                </a:r>
              </a:p>
            </p:txBody>
          </p:sp>
        </mc:Fallback>
      </mc:AlternateContent>
      <p:sp>
        <p:nvSpPr>
          <p:cNvPr id="46" name="Oval 45">
            <a:extLst>
              <a:ext uri="{FF2B5EF4-FFF2-40B4-BE49-F238E27FC236}">
                <a16:creationId xmlns:a16="http://schemas.microsoft.com/office/drawing/2014/main" id="{1F7CA13D-969B-4D7E-B832-8D6E08FB4875}"/>
              </a:ext>
            </a:extLst>
          </p:cNvPr>
          <p:cNvSpPr/>
          <p:nvPr/>
        </p:nvSpPr>
        <p:spPr>
          <a:xfrm>
            <a:off x="3032839" y="364523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52DCE8B-95A3-4A8F-8519-970D7EB8C9AD}"/>
                  </a:ext>
                </a:extLst>
              </p:cNvPr>
              <p:cNvSpPr txBox="1"/>
              <p:nvPr/>
            </p:nvSpPr>
            <p:spPr>
              <a:xfrm>
                <a:off x="3130731" y="3768434"/>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47" name="TextBox 46">
                <a:extLst>
                  <a:ext uri="{FF2B5EF4-FFF2-40B4-BE49-F238E27FC236}">
                    <a16:creationId xmlns:a16="http://schemas.microsoft.com/office/drawing/2014/main" id="{452DCE8B-95A3-4A8F-8519-970D7EB8C9AD}"/>
                  </a:ext>
                </a:extLst>
              </p:cNvPr>
              <p:cNvSpPr txBox="1">
                <a:spLocks noRot="1" noChangeAspect="1" noMove="1" noResize="1" noEditPoints="1" noAdjustHandles="1" noChangeArrowheads="1" noChangeShapeType="1" noTextEdit="1"/>
              </p:cNvSpPr>
              <p:nvPr/>
            </p:nvSpPr>
            <p:spPr>
              <a:xfrm>
                <a:off x="3130731" y="3768434"/>
                <a:ext cx="760080" cy="646331"/>
              </a:xfrm>
              <a:prstGeom prst="rect">
                <a:avLst/>
              </a:prstGeom>
              <a:blipFill>
                <a:blip r:embed="rId9"/>
                <a:stretch>
                  <a:fillRect/>
                </a:stretch>
              </a:blipFill>
              <a:ln>
                <a:noFill/>
              </a:ln>
            </p:spPr>
            <p:txBody>
              <a:bodyPr/>
              <a:lstStyle/>
              <a:p>
                <a:r>
                  <a:rPr lang="en-US">
                    <a:noFill/>
                  </a:rPr>
                  <a:t> </a:t>
                </a:r>
              </a:p>
            </p:txBody>
          </p:sp>
        </mc:Fallback>
      </mc:AlternateContent>
      <p:sp>
        <p:nvSpPr>
          <p:cNvPr id="48" name="Oval 47">
            <a:extLst>
              <a:ext uri="{FF2B5EF4-FFF2-40B4-BE49-F238E27FC236}">
                <a16:creationId xmlns:a16="http://schemas.microsoft.com/office/drawing/2014/main" id="{AFCDD0B5-AF2B-4F08-8719-543AA166545C}"/>
              </a:ext>
            </a:extLst>
          </p:cNvPr>
          <p:cNvSpPr/>
          <p:nvPr/>
        </p:nvSpPr>
        <p:spPr>
          <a:xfrm>
            <a:off x="5127033"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65B83F0-008E-4EFC-9825-90D160F752AE}"/>
                  </a:ext>
                </a:extLst>
              </p:cNvPr>
              <p:cNvSpPr txBox="1"/>
              <p:nvPr/>
            </p:nvSpPr>
            <p:spPr>
              <a:xfrm>
                <a:off x="5224925"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49" name="TextBox 48">
                <a:extLst>
                  <a:ext uri="{FF2B5EF4-FFF2-40B4-BE49-F238E27FC236}">
                    <a16:creationId xmlns:a16="http://schemas.microsoft.com/office/drawing/2014/main" id="{165B83F0-008E-4EFC-9825-90D160F752AE}"/>
                  </a:ext>
                </a:extLst>
              </p:cNvPr>
              <p:cNvSpPr txBox="1">
                <a:spLocks noRot="1" noChangeAspect="1" noMove="1" noResize="1" noEditPoints="1" noAdjustHandles="1" noChangeArrowheads="1" noChangeShapeType="1" noTextEdit="1"/>
              </p:cNvSpPr>
              <p:nvPr/>
            </p:nvSpPr>
            <p:spPr>
              <a:xfrm>
                <a:off x="5224925" y="3667617"/>
                <a:ext cx="760080" cy="646331"/>
              </a:xfrm>
              <a:prstGeom prst="rect">
                <a:avLst/>
              </a:prstGeom>
              <a:blipFill>
                <a:blip r:embed="rId10"/>
                <a:stretch>
                  <a:fillRect/>
                </a:stretch>
              </a:blipFill>
              <a:ln>
                <a:noFill/>
              </a:ln>
            </p:spPr>
            <p:txBody>
              <a:bodyPr/>
              <a:lstStyle/>
              <a:p>
                <a:r>
                  <a:rPr lang="en-US">
                    <a:noFill/>
                  </a:rPr>
                  <a:t> </a:t>
                </a:r>
              </a:p>
            </p:txBody>
          </p:sp>
        </mc:Fallback>
      </mc:AlternateContent>
      <p:sp>
        <p:nvSpPr>
          <p:cNvPr id="50" name="Oval 49">
            <a:extLst>
              <a:ext uri="{FF2B5EF4-FFF2-40B4-BE49-F238E27FC236}">
                <a16:creationId xmlns:a16="http://schemas.microsoft.com/office/drawing/2014/main" id="{3CC53F44-1EA8-4D12-B7DC-37FC5A8EFDF4}"/>
              </a:ext>
            </a:extLst>
          </p:cNvPr>
          <p:cNvSpPr/>
          <p:nvPr/>
        </p:nvSpPr>
        <p:spPr>
          <a:xfrm>
            <a:off x="7141881"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4061142-9F55-4EF8-9832-243B66335CD7}"/>
                  </a:ext>
                </a:extLst>
              </p:cNvPr>
              <p:cNvSpPr txBox="1"/>
              <p:nvPr/>
            </p:nvSpPr>
            <p:spPr>
              <a:xfrm>
                <a:off x="7239773"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51" name="TextBox 50">
                <a:extLst>
                  <a:ext uri="{FF2B5EF4-FFF2-40B4-BE49-F238E27FC236}">
                    <a16:creationId xmlns:a16="http://schemas.microsoft.com/office/drawing/2014/main" id="{A4061142-9F55-4EF8-9832-243B66335CD7}"/>
                  </a:ext>
                </a:extLst>
              </p:cNvPr>
              <p:cNvSpPr txBox="1">
                <a:spLocks noRot="1" noChangeAspect="1" noMove="1" noResize="1" noEditPoints="1" noAdjustHandles="1" noChangeArrowheads="1" noChangeShapeType="1" noTextEdit="1"/>
              </p:cNvSpPr>
              <p:nvPr/>
            </p:nvSpPr>
            <p:spPr>
              <a:xfrm>
                <a:off x="7239773" y="3667617"/>
                <a:ext cx="760080" cy="646331"/>
              </a:xfrm>
              <a:prstGeom prst="rect">
                <a:avLst/>
              </a:prstGeom>
              <a:blipFill>
                <a:blip r:embed="rId11"/>
                <a:stretch>
                  <a:fillRect/>
                </a:stretch>
              </a:blipFill>
              <a:ln>
                <a:noFill/>
              </a:ln>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5F05ADE5-FE49-4324-B0B1-E977AFC8EE4D}"/>
              </a:ext>
            </a:extLst>
          </p:cNvPr>
          <p:cNvCxnSpPr>
            <a:cxnSpLocks/>
            <a:endCxn id="28" idx="1"/>
          </p:cNvCxnSpPr>
          <p:nvPr/>
        </p:nvCxnSpPr>
        <p:spPr>
          <a:xfrm>
            <a:off x="1674396" y="4578003"/>
            <a:ext cx="1588109" cy="2738442"/>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3DE1929-F3E4-4048-A465-91B9C58CC818}"/>
              </a:ext>
            </a:extLst>
          </p:cNvPr>
          <p:cNvCxnSpPr>
            <a:cxnSpLocks/>
          </p:cNvCxnSpPr>
          <p:nvPr/>
        </p:nvCxnSpPr>
        <p:spPr>
          <a:xfrm>
            <a:off x="5809736" y="4414765"/>
            <a:ext cx="1668681" cy="2872600"/>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D524B264-7B1B-44EF-BC93-39717E53D392}"/>
              </a:ext>
            </a:extLst>
          </p:cNvPr>
          <p:cNvSpPr/>
          <p:nvPr/>
        </p:nvSpPr>
        <p:spPr>
          <a:xfrm>
            <a:off x="1078821" y="2171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DCB2F69-9953-41A1-9CA9-F2373826E04F}"/>
                  </a:ext>
                </a:extLst>
              </p:cNvPr>
              <p:cNvSpPr txBox="1"/>
              <p:nvPr/>
            </p:nvSpPr>
            <p:spPr>
              <a:xfrm>
                <a:off x="1176713" y="2294897"/>
                <a:ext cx="66178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55" name="TextBox 54">
                <a:extLst>
                  <a:ext uri="{FF2B5EF4-FFF2-40B4-BE49-F238E27FC236}">
                    <a16:creationId xmlns:a16="http://schemas.microsoft.com/office/drawing/2014/main" id="{4DCB2F69-9953-41A1-9CA9-F2373826E04F}"/>
                  </a:ext>
                </a:extLst>
              </p:cNvPr>
              <p:cNvSpPr txBox="1">
                <a:spLocks noRot="1" noChangeAspect="1" noMove="1" noResize="1" noEditPoints="1" noAdjustHandles="1" noChangeArrowheads="1" noChangeShapeType="1" noTextEdit="1"/>
              </p:cNvSpPr>
              <p:nvPr/>
            </p:nvSpPr>
            <p:spPr>
              <a:xfrm>
                <a:off x="1176713" y="2294897"/>
                <a:ext cx="661783" cy="646331"/>
              </a:xfrm>
              <a:prstGeom prst="rect">
                <a:avLst/>
              </a:prstGeom>
              <a:blipFill>
                <a:blip r:embed="rId12"/>
                <a:stretch>
                  <a:fillRect/>
                </a:stretch>
              </a:blipFill>
              <a:ln>
                <a:noFill/>
              </a:ln>
            </p:spPr>
            <p:txBody>
              <a:bodyPr/>
              <a:lstStyle/>
              <a:p>
                <a:r>
                  <a:rPr lang="en-US">
                    <a:noFill/>
                  </a:rPr>
                  <a:t> </a:t>
                </a:r>
              </a:p>
            </p:txBody>
          </p:sp>
        </mc:Fallback>
      </mc:AlternateContent>
      <p:sp>
        <p:nvSpPr>
          <p:cNvPr id="56" name="Oval 55">
            <a:extLst>
              <a:ext uri="{FF2B5EF4-FFF2-40B4-BE49-F238E27FC236}">
                <a16:creationId xmlns:a16="http://schemas.microsoft.com/office/drawing/2014/main" id="{3EBC2767-FEEA-47F3-A2D7-A6C403E12EB9}"/>
              </a:ext>
            </a:extLst>
          </p:cNvPr>
          <p:cNvSpPr/>
          <p:nvPr/>
        </p:nvSpPr>
        <p:spPr>
          <a:xfrm>
            <a:off x="3040466" y="208661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BA0E133-B19B-4955-907B-D72E17AD7268}"/>
                  </a:ext>
                </a:extLst>
              </p:cNvPr>
              <p:cNvSpPr txBox="1"/>
              <p:nvPr/>
            </p:nvSpPr>
            <p:spPr>
              <a:xfrm>
                <a:off x="3138358" y="2209811"/>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57" name="TextBox 56">
                <a:extLst>
                  <a:ext uri="{FF2B5EF4-FFF2-40B4-BE49-F238E27FC236}">
                    <a16:creationId xmlns:a16="http://schemas.microsoft.com/office/drawing/2014/main" id="{ABA0E133-B19B-4955-907B-D72E17AD7268}"/>
                  </a:ext>
                </a:extLst>
              </p:cNvPr>
              <p:cNvSpPr txBox="1">
                <a:spLocks noRot="1" noChangeAspect="1" noMove="1" noResize="1" noEditPoints="1" noAdjustHandles="1" noChangeArrowheads="1" noChangeShapeType="1" noTextEdit="1"/>
              </p:cNvSpPr>
              <p:nvPr/>
            </p:nvSpPr>
            <p:spPr>
              <a:xfrm>
                <a:off x="3138358" y="2209811"/>
                <a:ext cx="672492" cy="646331"/>
              </a:xfrm>
              <a:prstGeom prst="rect">
                <a:avLst/>
              </a:prstGeom>
              <a:blipFill>
                <a:blip r:embed="rId13"/>
                <a:stretch>
                  <a:fillRect/>
                </a:stretch>
              </a:blipFill>
              <a:ln>
                <a:noFill/>
              </a:ln>
            </p:spPr>
            <p:txBody>
              <a:bodyPr/>
              <a:lstStyle/>
              <a:p>
                <a:r>
                  <a:rPr lang="en-US">
                    <a:noFill/>
                  </a:rPr>
                  <a:t> </a:t>
                </a:r>
              </a:p>
            </p:txBody>
          </p:sp>
        </mc:Fallback>
      </mc:AlternateContent>
      <p:sp>
        <p:nvSpPr>
          <p:cNvPr id="58" name="Oval 57">
            <a:extLst>
              <a:ext uri="{FF2B5EF4-FFF2-40B4-BE49-F238E27FC236}">
                <a16:creationId xmlns:a16="http://schemas.microsoft.com/office/drawing/2014/main" id="{2820E766-620B-487D-AD05-9E24B19F37F6}"/>
              </a:ext>
            </a:extLst>
          </p:cNvPr>
          <p:cNvSpPr/>
          <p:nvPr/>
        </p:nvSpPr>
        <p:spPr>
          <a:xfrm>
            <a:off x="5134660"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880A6C2-266B-4C60-8218-28A5A7C57794}"/>
                  </a:ext>
                </a:extLst>
              </p:cNvPr>
              <p:cNvSpPr txBox="1"/>
              <p:nvPr/>
            </p:nvSpPr>
            <p:spPr>
              <a:xfrm>
                <a:off x="5232552" y="2108994"/>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59" name="TextBox 58">
                <a:extLst>
                  <a:ext uri="{FF2B5EF4-FFF2-40B4-BE49-F238E27FC236}">
                    <a16:creationId xmlns:a16="http://schemas.microsoft.com/office/drawing/2014/main" id="{2880A6C2-266B-4C60-8218-28A5A7C57794}"/>
                  </a:ext>
                </a:extLst>
              </p:cNvPr>
              <p:cNvSpPr txBox="1">
                <a:spLocks noRot="1" noChangeAspect="1" noMove="1" noResize="1" noEditPoints="1" noAdjustHandles="1" noChangeArrowheads="1" noChangeShapeType="1" noTextEdit="1"/>
              </p:cNvSpPr>
              <p:nvPr/>
            </p:nvSpPr>
            <p:spPr>
              <a:xfrm>
                <a:off x="5232552" y="2108994"/>
                <a:ext cx="672492" cy="646331"/>
              </a:xfrm>
              <a:prstGeom prst="rect">
                <a:avLst/>
              </a:prstGeom>
              <a:blipFill>
                <a:blip r:embed="rId14"/>
                <a:stretch>
                  <a:fillRect/>
                </a:stretch>
              </a:blipFill>
              <a:ln>
                <a:noFill/>
              </a:ln>
            </p:spPr>
            <p:txBody>
              <a:bodyPr/>
              <a:lstStyle/>
              <a:p>
                <a:r>
                  <a:rPr lang="en-US">
                    <a:noFill/>
                  </a:rPr>
                  <a:t> </a:t>
                </a:r>
              </a:p>
            </p:txBody>
          </p:sp>
        </mc:Fallback>
      </mc:AlternateContent>
      <p:sp>
        <p:nvSpPr>
          <p:cNvPr id="60" name="Oval 59">
            <a:extLst>
              <a:ext uri="{FF2B5EF4-FFF2-40B4-BE49-F238E27FC236}">
                <a16:creationId xmlns:a16="http://schemas.microsoft.com/office/drawing/2014/main" id="{1E7E0997-FAAE-4B3C-B959-228C8C07E66E}"/>
              </a:ext>
            </a:extLst>
          </p:cNvPr>
          <p:cNvSpPr/>
          <p:nvPr/>
        </p:nvSpPr>
        <p:spPr>
          <a:xfrm>
            <a:off x="7149508"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17C3313-E441-434B-BAFF-3A8D55EAE967}"/>
                  </a:ext>
                </a:extLst>
              </p:cNvPr>
              <p:cNvSpPr txBox="1"/>
              <p:nvPr/>
            </p:nvSpPr>
            <p:spPr>
              <a:xfrm>
                <a:off x="7247400" y="2108994"/>
                <a:ext cx="65274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61" name="TextBox 60">
                <a:extLst>
                  <a:ext uri="{FF2B5EF4-FFF2-40B4-BE49-F238E27FC236}">
                    <a16:creationId xmlns:a16="http://schemas.microsoft.com/office/drawing/2014/main" id="{517C3313-E441-434B-BAFF-3A8D55EAE967}"/>
                  </a:ext>
                </a:extLst>
              </p:cNvPr>
              <p:cNvSpPr txBox="1">
                <a:spLocks noRot="1" noChangeAspect="1" noMove="1" noResize="1" noEditPoints="1" noAdjustHandles="1" noChangeArrowheads="1" noChangeShapeType="1" noTextEdit="1"/>
              </p:cNvSpPr>
              <p:nvPr/>
            </p:nvSpPr>
            <p:spPr>
              <a:xfrm>
                <a:off x="7247400" y="2108994"/>
                <a:ext cx="652743" cy="646331"/>
              </a:xfrm>
              <a:prstGeom prst="rect">
                <a:avLst/>
              </a:prstGeom>
              <a:blipFill>
                <a:blip r:embed="rId15"/>
                <a:stretch>
                  <a:fillRect/>
                </a:stretch>
              </a:blipFill>
              <a:ln>
                <a:noFill/>
              </a:ln>
            </p:spPr>
            <p:txBody>
              <a:bodyPr/>
              <a:lstStyle/>
              <a:p>
                <a:r>
                  <a:rPr lang="en-US">
                    <a:noFill/>
                  </a:rPr>
                  <a:t> </a:t>
                </a:r>
              </a:p>
            </p:txBody>
          </p:sp>
        </mc:Fallback>
      </mc:AlternateContent>
      <p:sp>
        <p:nvSpPr>
          <p:cNvPr id="62" name="Oval 61">
            <a:extLst>
              <a:ext uri="{FF2B5EF4-FFF2-40B4-BE49-F238E27FC236}">
                <a16:creationId xmlns:a16="http://schemas.microsoft.com/office/drawing/2014/main" id="{171B4085-E757-45FE-8F12-BFB80B57E43C}"/>
              </a:ext>
            </a:extLst>
          </p:cNvPr>
          <p:cNvSpPr/>
          <p:nvPr/>
        </p:nvSpPr>
        <p:spPr>
          <a:xfrm>
            <a:off x="1071194" y="5600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B1A4F8A-6C2A-431B-9C53-BD7F0F99ADB4}"/>
                  </a:ext>
                </a:extLst>
              </p:cNvPr>
              <p:cNvSpPr txBox="1"/>
              <p:nvPr/>
            </p:nvSpPr>
            <p:spPr>
              <a:xfrm>
                <a:off x="1169086" y="5723897"/>
                <a:ext cx="723468"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63" name="TextBox 62">
                <a:extLst>
                  <a:ext uri="{FF2B5EF4-FFF2-40B4-BE49-F238E27FC236}">
                    <a16:creationId xmlns:a16="http://schemas.microsoft.com/office/drawing/2014/main" id="{FB1A4F8A-6C2A-431B-9C53-BD7F0F99ADB4}"/>
                  </a:ext>
                </a:extLst>
              </p:cNvPr>
              <p:cNvSpPr txBox="1">
                <a:spLocks noRot="1" noChangeAspect="1" noMove="1" noResize="1" noEditPoints="1" noAdjustHandles="1" noChangeArrowheads="1" noChangeShapeType="1" noTextEdit="1"/>
              </p:cNvSpPr>
              <p:nvPr/>
            </p:nvSpPr>
            <p:spPr>
              <a:xfrm>
                <a:off x="1169086" y="5723897"/>
                <a:ext cx="723468" cy="646331"/>
              </a:xfrm>
              <a:prstGeom prst="rect">
                <a:avLst/>
              </a:prstGeom>
              <a:blipFill>
                <a:blip r:embed="rId16"/>
                <a:stretch>
                  <a:fillRect/>
                </a:stretch>
              </a:blipFill>
              <a:ln>
                <a:noFill/>
              </a:ln>
            </p:spPr>
            <p:txBody>
              <a:bodyPr/>
              <a:lstStyle/>
              <a:p>
                <a:r>
                  <a:rPr lang="en-US">
                    <a:noFill/>
                  </a:rPr>
                  <a:t> </a:t>
                </a:r>
              </a:p>
            </p:txBody>
          </p:sp>
        </mc:Fallback>
      </mc:AlternateContent>
      <p:sp>
        <p:nvSpPr>
          <p:cNvPr id="64" name="Oval 63">
            <a:extLst>
              <a:ext uri="{FF2B5EF4-FFF2-40B4-BE49-F238E27FC236}">
                <a16:creationId xmlns:a16="http://schemas.microsoft.com/office/drawing/2014/main" id="{2490AECC-26ED-4327-A915-0C8DEF0A23A0}"/>
              </a:ext>
            </a:extLst>
          </p:cNvPr>
          <p:cNvSpPr/>
          <p:nvPr/>
        </p:nvSpPr>
        <p:spPr>
          <a:xfrm>
            <a:off x="3128594" y="55823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B6EC02A-FE56-4A0A-9D3D-B41041FB9FD3}"/>
                  </a:ext>
                </a:extLst>
              </p:cNvPr>
              <p:cNvSpPr txBox="1"/>
              <p:nvPr/>
            </p:nvSpPr>
            <p:spPr>
              <a:xfrm>
                <a:off x="3226486" y="5705531"/>
                <a:ext cx="73417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65" name="TextBox 64">
                <a:extLst>
                  <a:ext uri="{FF2B5EF4-FFF2-40B4-BE49-F238E27FC236}">
                    <a16:creationId xmlns:a16="http://schemas.microsoft.com/office/drawing/2014/main" id="{7B6EC02A-FE56-4A0A-9D3D-B41041FB9FD3}"/>
                  </a:ext>
                </a:extLst>
              </p:cNvPr>
              <p:cNvSpPr txBox="1">
                <a:spLocks noRot="1" noChangeAspect="1" noMove="1" noResize="1" noEditPoints="1" noAdjustHandles="1" noChangeArrowheads="1" noChangeShapeType="1" noTextEdit="1"/>
              </p:cNvSpPr>
              <p:nvPr/>
            </p:nvSpPr>
            <p:spPr>
              <a:xfrm>
                <a:off x="3226486" y="5705531"/>
                <a:ext cx="734175" cy="646331"/>
              </a:xfrm>
              <a:prstGeom prst="rect">
                <a:avLst/>
              </a:prstGeom>
              <a:blipFill>
                <a:blip r:embed="rId17"/>
                <a:stretch>
                  <a:fillRect/>
                </a:stretch>
              </a:blipFill>
              <a:ln>
                <a:noFill/>
              </a:ln>
            </p:spPr>
            <p:txBody>
              <a:bodyPr/>
              <a:lstStyle/>
              <a:p>
                <a:r>
                  <a:rPr lang="en-US">
                    <a:noFill/>
                  </a:rPr>
                  <a:t> </a:t>
                </a:r>
              </a:p>
            </p:txBody>
          </p:sp>
        </mc:Fallback>
      </mc:AlternateContent>
      <p:sp>
        <p:nvSpPr>
          <p:cNvPr id="66" name="Oval 65">
            <a:extLst>
              <a:ext uri="{FF2B5EF4-FFF2-40B4-BE49-F238E27FC236}">
                <a16:creationId xmlns:a16="http://schemas.microsoft.com/office/drawing/2014/main" id="{C462BD27-8418-421F-8742-F09A1C995388}"/>
              </a:ext>
            </a:extLst>
          </p:cNvPr>
          <p:cNvSpPr/>
          <p:nvPr/>
        </p:nvSpPr>
        <p:spPr>
          <a:xfrm>
            <a:off x="5181600" y="55823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6A660D93-A1AD-4EC2-9D3D-BF1F03DAE8EB}"/>
                  </a:ext>
                </a:extLst>
              </p:cNvPr>
              <p:cNvSpPr txBox="1"/>
              <p:nvPr/>
            </p:nvSpPr>
            <p:spPr>
              <a:xfrm>
                <a:off x="5279492" y="5705531"/>
                <a:ext cx="73417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67" name="TextBox 66">
                <a:extLst>
                  <a:ext uri="{FF2B5EF4-FFF2-40B4-BE49-F238E27FC236}">
                    <a16:creationId xmlns:a16="http://schemas.microsoft.com/office/drawing/2014/main" id="{6A660D93-A1AD-4EC2-9D3D-BF1F03DAE8EB}"/>
                  </a:ext>
                </a:extLst>
              </p:cNvPr>
              <p:cNvSpPr txBox="1">
                <a:spLocks noRot="1" noChangeAspect="1" noMove="1" noResize="1" noEditPoints="1" noAdjustHandles="1" noChangeArrowheads="1" noChangeShapeType="1" noTextEdit="1"/>
              </p:cNvSpPr>
              <p:nvPr/>
            </p:nvSpPr>
            <p:spPr>
              <a:xfrm>
                <a:off x="5279492" y="5705531"/>
                <a:ext cx="734175" cy="646331"/>
              </a:xfrm>
              <a:prstGeom prst="rect">
                <a:avLst/>
              </a:prstGeom>
              <a:blipFill>
                <a:blip r:embed="rId18"/>
                <a:stretch>
                  <a:fillRect/>
                </a:stretch>
              </a:blipFill>
              <a:ln>
                <a:noFill/>
              </a:ln>
            </p:spPr>
            <p:txBody>
              <a:bodyPr/>
              <a:lstStyle/>
              <a:p>
                <a:r>
                  <a:rPr lang="en-US">
                    <a:noFill/>
                  </a:rPr>
                  <a:t> </a:t>
                </a:r>
              </a:p>
            </p:txBody>
          </p:sp>
        </mc:Fallback>
      </mc:AlternateContent>
      <p:sp>
        <p:nvSpPr>
          <p:cNvPr id="68" name="Oval 67">
            <a:extLst>
              <a:ext uri="{FF2B5EF4-FFF2-40B4-BE49-F238E27FC236}">
                <a16:creationId xmlns:a16="http://schemas.microsoft.com/office/drawing/2014/main" id="{3FC3253D-95FC-4D48-85DB-B15B191F2ED9}"/>
              </a:ext>
            </a:extLst>
          </p:cNvPr>
          <p:cNvSpPr/>
          <p:nvPr/>
        </p:nvSpPr>
        <p:spPr>
          <a:xfrm>
            <a:off x="7239000" y="55639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D3C0992-1591-44A6-BA42-466DA458D36A}"/>
                  </a:ext>
                </a:extLst>
              </p:cNvPr>
              <p:cNvSpPr txBox="1"/>
              <p:nvPr/>
            </p:nvSpPr>
            <p:spPr>
              <a:xfrm>
                <a:off x="7336892" y="5687165"/>
                <a:ext cx="73084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69" name="TextBox 68">
                <a:extLst>
                  <a:ext uri="{FF2B5EF4-FFF2-40B4-BE49-F238E27FC236}">
                    <a16:creationId xmlns:a16="http://schemas.microsoft.com/office/drawing/2014/main" id="{6D3C0992-1591-44A6-BA42-466DA458D36A}"/>
                  </a:ext>
                </a:extLst>
              </p:cNvPr>
              <p:cNvSpPr txBox="1">
                <a:spLocks noRot="1" noChangeAspect="1" noMove="1" noResize="1" noEditPoints="1" noAdjustHandles="1" noChangeArrowheads="1" noChangeShapeType="1" noTextEdit="1"/>
              </p:cNvSpPr>
              <p:nvPr/>
            </p:nvSpPr>
            <p:spPr>
              <a:xfrm>
                <a:off x="7336892" y="5687165"/>
                <a:ext cx="730841" cy="646331"/>
              </a:xfrm>
              <a:prstGeom prst="rect">
                <a:avLst/>
              </a:prstGeom>
              <a:blipFill>
                <a:blip r:embed="rId19"/>
                <a:stretch>
                  <a:fillRect/>
                </a:stretch>
              </a:blipFill>
              <a:ln>
                <a:noFill/>
              </a:ln>
            </p:spPr>
            <p:txBody>
              <a:bodyPr/>
              <a:lstStyle/>
              <a:p>
                <a:r>
                  <a:rPr lang="en-US">
                    <a:noFill/>
                  </a:rPr>
                  <a:t> </a:t>
                </a:r>
              </a:p>
            </p:txBody>
          </p:sp>
        </mc:Fallback>
      </mc:AlternateContent>
      <p:cxnSp>
        <p:nvCxnSpPr>
          <p:cNvPr id="70" name="Straight Arrow Connector 69">
            <a:extLst>
              <a:ext uri="{FF2B5EF4-FFF2-40B4-BE49-F238E27FC236}">
                <a16:creationId xmlns:a16="http://schemas.microsoft.com/office/drawing/2014/main" id="{016C5754-66B7-4095-84B6-64C33079BD07}"/>
              </a:ext>
            </a:extLst>
          </p:cNvPr>
          <p:cNvCxnSpPr>
            <a:cxnSpLocks/>
          </p:cNvCxnSpPr>
          <p:nvPr/>
        </p:nvCxnSpPr>
        <p:spPr>
          <a:xfrm flipV="1">
            <a:off x="1524000" y="6515100"/>
            <a:ext cx="0" cy="685800"/>
          </a:xfrm>
          <a:prstGeom prst="straightConnector1">
            <a:avLst/>
          </a:prstGeom>
          <a:ln w="25400">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2B8987D-9440-43A5-B246-22D485361129}"/>
              </a:ext>
            </a:extLst>
          </p:cNvPr>
          <p:cNvCxnSpPr>
            <a:cxnSpLocks/>
          </p:cNvCxnSpPr>
          <p:nvPr/>
        </p:nvCxnSpPr>
        <p:spPr>
          <a:xfrm flipV="1">
            <a:off x="3581400" y="6478368"/>
            <a:ext cx="0" cy="685800"/>
          </a:xfrm>
          <a:prstGeom prst="straightConnector1">
            <a:avLst/>
          </a:prstGeom>
          <a:ln w="25400">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A62E68E-08C4-4960-B38B-6B3CECE66C39}"/>
              </a:ext>
            </a:extLst>
          </p:cNvPr>
          <p:cNvCxnSpPr>
            <a:cxnSpLocks/>
          </p:cNvCxnSpPr>
          <p:nvPr/>
        </p:nvCxnSpPr>
        <p:spPr>
          <a:xfrm flipV="1">
            <a:off x="5638800" y="6496734"/>
            <a:ext cx="0" cy="685800"/>
          </a:xfrm>
          <a:prstGeom prst="straightConnector1">
            <a:avLst/>
          </a:prstGeom>
          <a:ln w="25400">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7DC39C9-8AD7-4369-A648-82A3CC9E4036}"/>
              </a:ext>
            </a:extLst>
          </p:cNvPr>
          <p:cNvCxnSpPr>
            <a:cxnSpLocks/>
          </p:cNvCxnSpPr>
          <p:nvPr/>
        </p:nvCxnSpPr>
        <p:spPr>
          <a:xfrm flipV="1">
            <a:off x="7772400" y="6478368"/>
            <a:ext cx="0" cy="685800"/>
          </a:xfrm>
          <a:prstGeom prst="straightConnector1">
            <a:avLst/>
          </a:prstGeom>
          <a:ln w="25400">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B0F5433-8EB5-4E34-AE61-4B5CD4178258}"/>
              </a:ext>
            </a:extLst>
          </p:cNvPr>
          <p:cNvCxnSpPr>
            <a:cxnSpLocks/>
            <a:stCxn id="46" idx="5"/>
            <a:endCxn id="31" idx="1"/>
          </p:cNvCxnSpPr>
          <p:nvPr/>
        </p:nvCxnSpPr>
        <p:spPr>
          <a:xfrm>
            <a:off x="3813328" y="4425726"/>
            <a:ext cx="1502183" cy="2890719"/>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B78820C-C379-4933-B176-1C7EFDCA85AB}"/>
              </a:ext>
            </a:extLst>
          </p:cNvPr>
          <p:cNvCxnSpPr>
            <a:cxnSpLocks/>
            <a:endCxn id="54" idx="4"/>
          </p:cNvCxnSpPr>
          <p:nvPr/>
        </p:nvCxnSpPr>
        <p:spPr>
          <a:xfrm flipV="1">
            <a:off x="1524000" y="3086100"/>
            <a:ext cx="12021" cy="644224"/>
          </a:xfrm>
          <a:prstGeom prst="straightConnector1">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6BCECCB-FB0C-487D-B512-CEB60C1A70DD}"/>
              </a:ext>
            </a:extLst>
          </p:cNvPr>
          <p:cNvCxnSpPr>
            <a:cxnSpLocks/>
          </p:cNvCxnSpPr>
          <p:nvPr/>
        </p:nvCxnSpPr>
        <p:spPr>
          <a:xfrm flipV="1">
            <a:off x="3510771" y="3011167"/>
            <a:ext cx="12021" cy="644224"/>
          </a:xfrm>
          <a:prstGeom prst="straightConnector1">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10706BC-DFCE-459D-B924-26534493F80D}"/>
              </a:ext>
            </a:extLst>
          </p:cNvPr>
          <p:cNvCxnSpPr>
            <a:cxnSpLocks/>
          </p:cNvCxnSpPr>
          <p:nvPr/>
        </p:nvCxnSpPr>
        <p:spPr>
          <a:xfrm flipV="1">
            <a:off x="5614223" y="2904701"/>
            <a:ext cx="12021" cy="644224"/>
          </a:xfrm>
          <a:prstGeom prst="straightConnector1">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F9A767D-AA55-42C8-91D9-06ABDCA9FA83}"/>
              </a:ext>
            </a:extLst>
          </p:cNvPr>
          <p:cNvCxnSpPr>
            <a:cxnSpLocks/>
          </p:cNvCxnSpPr>
          <p:nvPr/>
        </p:nvCxnSpPr>
        <p:spPr>
          <a:xfrm flipV="1">
            <a:off x="7624561" y="2894648"/>
            <a:ext cx="12021" cy="644224"/>
          </a:xfrm>
          <a:prstGeom prst="straightConnector1">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sp>
        <p:nvSpPr>
          <p:cNvPr id="79" name="Freeform: Shape 78">
            <a:extLst>
              <a:ext uri="{FF2B5EF4-FFF2-40B4-BE49-F238E27FC236}">
                <a16:creationId xmlns:a16="http://schemas.microsoft.com/office/drawing/2014/main" id="{B29C7F9C-2312-4076-AF84-056B204ABA5B}"/>
              </a:ext>
            </a:extLst>
          </p:cNvPr>
          <p:cNvSpPr/>
          <p:nvPr/>
        </p:nvSpPr>
        <p:spPr>
          <a:xfrm>
            <a:off x="486426" y="2971800"/>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rgbClr val="00B05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1CDF3A39-C40A-45F5-86C0-92FEE7AEBDA7}"/>
              </a:ext>
            </a:extLst>
          </p:cNvPr>
          <p:cNvSpPr/>
          <p:nvPr/>
        </p:nvSpPr>
        <p:spPr>
          <a:xfrm>
            <a:off x="2557441" y="297043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rgbClr val="00B05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ABD620F7-6922-49A0-81AF-48CBB7DEB72A}"/>
              </a:ext>
            </a:extLst>
          </p:cNvPr>
          <p:cNvSpPr/>
          <p:nvPr/>
        </p:nvSpPr>
        <p:spPr>
          <a:xfrm>
            <a:off x="4615088"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rgbClr val="00B05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8FCD31AD-6002-43B5-A1D0-28B7ADB93E50}"/>
              </a:ext>
            </a:extLst>
          </p:cNvPr>
          <p:cNvSpPr/>
          <p:nvPr/>
        </p:nvSpPr>
        <p:spPr>
          <a:xfrm>
            <a:off x="6687409"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rgbClr val="00B05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Right 82">
            <a:extLst>
              <a:ext uri="{FF2B5EF4-FFF2-40B4-BE49-F238E27FC236}">
                <a16:creationId xmlns:a16="http://schemas.microsoft.com/office/drawing/2014/main" id="{E03D7163-8A79-4B27-ACEA-AD382663507F}"/>
              </a:ext>
            </a:extLst>
          </p:cNvPr>
          <p:cNvSpPr/>
          <p:nvPr/>
        </p:nvSpPr>
        <p:spPr>
          <a:xfrm>
            <a:off x="952501" y="9064232"/>
            <a:ext cx="7162800" cy="755995"/>
          </a:xfrm>
          <a:prstGeom prst="rightArrow">
            <a:avLst>
              <a:gd name="adj1" fmla="val 21579"/>
              <a:gd name="adj2" fmla="val 84210"/>
            </a:avLst>
          </a:prstGeom>
          <a:solidFill>
            <a:schemeClr val="tx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193E94FC-A386-4DBB-811D-6314D8799334}"/>
              </a:ext>
            </a:extLst>
          </p:cNvPr>
          <p:cNvSpPr txBox="1"/>
          <p:nvPr/>
        </p:nvSpPr>
        <p:spPr>
          <a:xfrm>
            <a:off x="3483138" y="9504756"/>
            <a:ext cx="1165063" cy="630942"/>
          </a:xfrm>
          <a:prstGeom prst="rect">
            <a:avLst/>
          </a:prstGeom>
          <a:noFill/>
        </p:spPr>
        <p:txBody>
          <a:bodyPr wrap="none" rtlCol="0">
            <a:spAutoFit/>
          </a:bodyPr>
          <a:lstStyle/>
          <a:p>
            <a:r>
              <a:rPr lang="en-US" sz="3500" dirty="0">
                <a:latin typeface="Arial" panose="020B0604020202020204" pitchFamily="34" charset="0"/>
                <a:cs typeface="Arial" panose="020B0604020202020204" pitchFamily="34" charset="0"/>
              </a:rPr>
              <a:t>Time</a:t>
            </a:r>
          </a:p>
        </p:txBody>
      </p:sp>
    </p:spTree>
    <p:extLst>
      <p:ext uri="{BB962C8B-B14F-4D97-AF65-F5344CB8AC3E}">
        <p14:creationId xmlns:p14="http://schemas.microsoft.com/office/powerpoint/2010/main" val="768971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Markov Decision Process and Reinforcement Learning</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8458200" y="1344846"/>
            <a:ext cx="9677400" cy="8942154"/>
          </a:xfrm>
          <a:prstGeom prst="rect">
            <a:avLst/>
          </a:prstGeom>
        </p:spPr>
      </p:pic>
      <p:sp>
        <p:nvSpPr>
          <p:cNvPr id="20" name="TextBox 8">
            <a:extLst>
              <a:ext uri="{FF2B5EF4-FFF2-40B4-BE49-F238E27FC236}">
                <a16:creationId xmlns:a16="http://schemas.microsoft.com/office/drawing/2014/main" id="{6E642AF1-C161-49FD-89A9-FDAA29CDFFF7}"/>
              </a:ext>
            </a:extLst>
          </p:cNvPr>
          <p:cNvSpPr txBox="1"/>
          <p:nvPr/>
        </p:nvSpPr>
        <p:spPr>
          <a:xfrm>
            <a:off x="8610600" y="1617619"/>
            <a:ext cx="9448800" cy="3696140"/>
          </a:xfrm>
          <a:prstGeom prst="rect">
            <a:avLst/>
          </a:prstGeom>
        </p:spPr>
        <p:txBody>
          <a:bodyPr wrap="square" lIns="0" tIns="0" rIns="0" bIns="0" rtlCol="0" anchor="t">
            <a:spAutoFit/>
          </a:bodyPr>
          <a:lstStyle/>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Notice the </a:t>
            </a:r>
            <a:r>
              <a:rPr lang="en-US" sz="3600" spc="-25" dirty="0">
                <a:solidFill>
                  <a:srgbClr val="FF0000"/>
                </a:solidFill>
                <a:latin typeface="Goudy Old Style" panose="02020502050305020303" pitchFamily="18" charset="0"/>
              </a:rPr>
              <a:t>red arrows </a:t>
            </a:r>
            <a:r>
              <a:rPr lang="en-US" sz="3600" spc="-25" dirty="0">
                <a:solidFill>
                  <a:srgbClr val="000000"/>
                </a:solidFill>
                <a:latin typeface="Goudy Old Style" panose="02020502050305020303" pitchFamily="18" charset="0"/>
              </a:rPr>
              <a:t>in the PGM that shows that current action decides future states and hence the future rewards.</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Because of the presence of these red arrows that taking </a:t>
            </a:r>
            <a:r>
              <a:rPr lang="en-US" sz="3600" b="1" spc="-25" dirty="0">
                <a:solidFill>
                  <a:srgbClr val="0070C0"/>
                </a:solidFill>
                <a:latin typeface="Goudy Old Style" panose="02020502050305020303" pitchFamily="18" charset="0"/>
              </a:rPr>
              <a:t>greedy action </a:t>
            </a:r>
            <a:r>
              <a:rPr lang="en-US" sz="3600" spc="-25" dirty="0">
                <a:solidFill>
                  <a:srgbClr val="000000"/>
                </a:solidFill>
                <a:latin typeface="Goudy Old Style" panose="02020502050305020303" pitchFamily="18" charset="0"/>
              </a:rPr>
              <a:t>to maximize the current reward is not a optimal decision. A greedy action may lead to a future state where rewards are low.</a:t>
            </a:r>
            <a:endParaRPr lang="en-US" sz="2500" spc="-25" dirty="0">
              <a:solidFill>
                <a:srgbClr val="FF0000"/>
              </a:solidFill>
              <a:latin typeface="Goudy Old Style" panose="02020502050305020303" pitchFamily="18" charset="0"/>
            </a:endParaRPr>
          </a:p>
        </p:txBody>
      </p:sp>
      <p:sp>
        <p:nvSpPr>
          <p:cNvPr id="21" name="Oval 20">
            <a:extLst>
              <a:ext uri="{FF2B5EF4-FFF2-40B4-BE49-F238E27FC236}">
                <a16:creationId xmlns:a16="http://schemas.microsoft.com/office/drawing/2014/main" id="{E17BAEEA-F96B-4424-BC3F-BFFAA2E00390}"/>
              </a:ext>
            </a:extLst>
          </p:cNvPr>
          <p:cNvSpPr/>
          <p:nvPr/>
        </p:nvSpPr>
        <p:spPr>
          <a:xfrm>
            <a:off x="1071194" y="72009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08DF4B0-8566-4BD5-B60C-5350DC2F6564}"/>
                  </a:ext>
                </a:extLst>
              </p:cNvPr>
              <p:cNvSpPr txBox="1"/>
              <p:nvPr/>
            </p:nvSpPr>
            <p:spPr>
              <a:xfrm>
                <a:off x="1169086" y="7324097"/>
                <a:ext cx="73366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22" name="TextBox 21">
                <a:extLst>
                  <a:ext uri="{FF2B5EF4-FFF2-40B4-BE49-F238E27FC236}">
                    <a16:creationId xmlns:a16="http://schemas.microsoft.com/office/drawing/2014/main" id="{608DF4B0-8566-4BD5-B60C-5350DC2F6564}"/>
                  </a:ext>
                </a:extLst>
              </p:cNvPr>
              <p:cNvSpPr txBox="1">
                <a:spLocks noRot="1" noChangeAspect="1" noMove="1" noResize="1" noEditPoints="1" noAdjustHandles="1" noChangeArrowheads="1" noChangeShapeType="1" noTextEdit="1"/>
              </p:cNvSpPr>
              <p:nvPr/>
            </p:nvSpPr>
            <p:spPr>
              <a:xfrm>
                <a:off x="1169086" y="7324097"/>
                <a:ext cx="733662" cy="646331"/>
              </a:xfrm>
              <a:prstGeom prst="rect">
                <a:avLst/>
              </a:prstGeom>
              <a:blipFill>
                <a:blip r:embed="rId3"/>
                <a:stretch>
                  <a:fillRect/>
                </a:stretch>
              </a:blipFill>
              <a:ln>
                <a:noFill/>
              </a:ln>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1504C093-B742-4751-A24B-591A4E54F21A}"/>
              </a:ext>
            </a:extLst>
          </p:cNvPr>
          <p:cNvCxnSpPr>
            <a:cxnSpLocks/>
          </p:cNvCxnSpPr>
          <p:nvPr/>
        </p:nvCxnSpPr>
        <p:spPr>
          <a:xfrm>
            <a:off x="1985594" y="7628897"/>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13EE817-A66E-43D8-BDEC-ABA97EC6A0F7}"/>
              </a:ext>
            </a:extLst>
          </p:cNvPr>
          <p:cNvSpPr/>
          <p:nvPr/>
        </p:nvSpPr>
        <p:spPr>
          <a:xfrm>
            <a:off x="3128594"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2BD09D7-8C44-4FC3-B575-8CFAC2282C71}"/>
                  </a:ext>
                </a:extLst>
              </p:cNvPr>
              <p:cNvSpPr txBox="1"/>
              <p:nvPr/>
            </p:nvSpPr>
            <p:spPr>
              <a:xfrm>
                <a:off x="3226486"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29" name="TextBox 28">
                <a:extLst>
                  <a:ext uri="{FF2B5EF4-FFF2-40B4-BE49-F238E27FC236}">
                    <a16:creationId xmlns:a16="http://schemas.microsoft.com/office/drawing/2014/main" id="{F2BD09D7-8C44-4FC3-B575-8CFAC2282C71}"/>
                  </a:ext>
                </a:extLst>
              </p:cNvPr>
              <p:cNvSpPr txBox="1">
                <a:spLocks noRot="1" noChangeAspect="1" noMove="1" noResize="1" noEditPoints="1" noAdjustHandles="1" noChangeArrowheads="1" noChangeShapeType="1" noTextEdit="1"/>
              </p:cNvSpPr>
              <p:nvPr/>
            </p:nvSpPr>
            <p:spPr>
              <a:xfrm>
                <a:off x="3226486" y="7305731"/>
                <a:ext cx="744371" cy="646331"/>
              </a:xfrm>
              <a:prstGeom prst="rect">
                <a:avLst/>
              </a:prstGeom>
              <a:blipFill>
                <a:blip r:embed="rId4"/>
                <a:stretch>
                  <a:fillRect/>
                </a:stretch>
              </a:blipFill>
              <a:ln>
                <a:noFill/>
              </a:ln>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977FC8A2-BC0F-4B6E-B90E-0ACBF3110E50}"/>
              </a:ext>
            </a:extLst>
          </p:cNvPr>
          <p:cNvCxnSpPr>
            <a:cxnSpLocks/>
          </p:cNvCxnSpPr>
          <p:nvPr/>
        </p:nvCxnSpPr>
        <p:spPr>
          <a:xfrm>
            <a:off x="4042994"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D6470D71-CC8A-41FF-9861-EFE4803E0884}"/>
              </a:ext>
            </a:extLst>
          </p:cNvPr>
          <p:cNvSpPr/>
          <p:nvPr/>
        </p:nvSpPr>
        <p:spPr>
          <a:xfrm>
            <a:off x="5181600"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26B0534-EBAA-4B0B-B09D-8219F21D159C}"/>
                  </a:ext>
                </a:extLst>
              </p:cNvPr>
              <p:cNvSpPr txBox="1"/>
              <p:nvPr/>
            </p:nvSpPr>
            <p:spPr>
              <a:xfrm>
                <a:off x="5279492"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32" name="TextBox 31">
                <a:extLst>
                  <a:ext uri="{FF2B5EF4-FFF2-40B4-BE49-F238E27FC236}">
                    <a16:creationId xmlns:a16="http://schemas.microsoft.com/office/drawing/2014/main" id="{226B0534-EBAA-4B0B-B09D-8219F21D159C}"/>
                  </a:ext>
                </a:extLst>
              </p:cNvPr>
              <p:cNvSpPr txBox="1">
                <a:spLocks noRot="1" noChangeAspect="1" noMove="1" noResize="1" noEditPoints="1" noAdjustHandles="1" noChangeArrowheads="1" noChangeShapeType="1" noTextEdit="1"/>
              </p:cNvSpPr>
              <p:nvPr/>
            </p:nvSpPr>
            <p:spPr>
              <a:xfrm>
                <a:off x="5279492" y="7305731"/>
                <a:ext cx="744371" cy="646331"/>
              </a:xfrm>
              <a:prstGeom prst="rect">
                <a:avLst/>
              </a:prstGeom>
              <a:blipFill>
                <a:blip r:embed="rId5"/>
                <a:stretch>
                  <a:fillRect/>
                </a:stretch>
              </a:blipFill>
              <a:ln>
                <a:noFill/>
              </a:ln>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CB974E7E-F6B4-47A3-9F32-E2866AFF134F}"/>
              </a:ext>
            </a:extLst>
          </p:cNvPr>
          <p:cNvCxnSpPr>
            <a:cxnSpLocks/>
          </p:cNvCxnSpPr>
          <p:nvPr/>
        </p:nvCxnSpPr>
        <p:spPr>
          <a:xfrm>
            <a:off x="6096000"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62E8C47-8BD7-41DB-B798-C9945B322C84}"/>
              </a:ext>
            </a:extLst>
          </p:cNvPr>
          <p:cNvSpPr/>
          <p:nvPr/>
        </p:nvSpPr>
        <p:spPr>
          <a:xfrm>
            <a:off x="7239000" y="71641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979816B-C628-4CFC-B461-A5E5B60AA8B9}"/>
                  </a:ext>
                </a:extLst>
              </p:cNvPr>
              <p:cNvSpPr txBox="1"/>
              <p:nvPr/>
            </p:nvSpPr>
            <p:spPr>
              <a:xfrm>
                <a:off x="7336892" y="7287365"/>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43" name="TextBox 42">
                <a:extLst>
                  <a:ext uri="{FF2B5EF4-FFF2-40B4-BE49-F238E27FC236}">
                    <a16:creationId xmlns:a16="http://schemas.microsoft.com/office/drawing/2014/main" id="{D979816B-C628-4CFC-B461-A5E5B60AA8B9}"/>
                  </a:ext>
                </a:extLst>
              </p:cNvPr>
              <p:cNvSpPr txBox="1">
                <a:spLocks noRot="1" noChangeAspect="1" noMove="1" noResize="1" noEditPoints="1" noAdjustHandles="1" noChangeArrowheads="1" noChangeShapeType="1" noTextEdit="1"/>
              </p:cNvSpPr>
              <p:nvPr/>
            </p:nvSpPr>
            <p:spPr>
              <a:xfrm>
                <a:off x="7336892" y="7287365"/>
                <a:ext cx="744371" cy="646331"/>
              </a:xfrm>
              <a:prstGeom prst="rect">
                <a:avLst/>
              </a:prstGeom>
              <a:blipFill>
                <a:blip r:embed="rId6"/>
                <a:stretch>
                  <a:fillRect/>
                </a:stretch>
              </a:blipFill>
              <a:ln>
                <a:noFill/>
              </a:ln>
            </p:spPr>
            <p:txBody>
              <a:bodyPr/>
              <a:lstStyle/>
              <a:p>
                <a:r>
                  <a:rPr lang="en-US">
                    <a:noFill/>
                  </a:rPr>
                  <a:t> </a:t>
                </a:r>
              </a:p>
            </p:txBody>
          </p:sp>
        </mc:Fallback>
      </mc:AlternateContent>
      <p:sp>
        <p:nvSpPr>
          <p:cNvPr id="44" name="Oval 43">
            <a:extLst>
              <a:ext uri="{FF2B5EF4-FFF2-40B4-BE49-F238E27FC236}">
                <a16:creationId xmlns:a16="http://schemas.microsoft.com/office/drawing/2014/main" id="{50036CAA-6696-4F4F-B01A-E4B1EC1B902C}"/>
              </a:ext>
            </a:extLst>
          </p:cNvPr>
          <p:cNvSpPr/>
          <p:nvPr/>
        </p:nvSpPr>
        <p:spPr>
          <a:xfrm>
            <a:off x="1071194" y="3730323"/>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90CCC69-5B70-418E-834A-2E4974DE8E2F}"/>
                  </a:ext>
                </a:extLst>
              </p:cNvPr>
              <p:cNvSpPr txBox="1"/>
              <p:nvPr/>
            </p:nvSpPr>
            <p:spPr>
              <a:xfrm>
                <a:off x="1169086" y="3853520"/>
                <a:ext cx="74937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45" name="TextBox 44">
                <a:extLst>
                  <a:ext uri="{FF2B5EF4-FFF2-40B4-BE49-F238E27FC236}">
                    <a16:creationId xmlns:a16="http://schemas.microsoft.com/office/drawing/2014/main" id="{890CCC69-5B70-418E-834A-2E4974DE8E2F}"/>
                  </a:ext>
                </a:extLst>
              </p:cNvPr>
              <p:cNvSpPr txBox="1">
                <a:spLocks noRot="1" noChangeAspect="1" noMove="1" noResize="1" noEditPoints="1" noAdjustHandles="1" noChangeArrowheads="1" noChangeShapeType="1" noTextEdit="1"/>
              </p:cNvSpPr>
              <p:nvPr/>
            </p:nvSpPr>
            <p:spPr>
              <a:xfrm>
                <a:off x="1169086" y="3853520"/>
                <a:ext cx="749372" cy="646331"/>
              </a:xfrm>
              <a:prstGeom prst="rect">
                <a:avLst/>
              </a:prstGeom>
              <a:blipFill>
                <a:blip r:embed="rId7"/>
                <a:stretch>
                  <a:fillRect/>
                </a:stretch>
              </a:blipFill>
              <a:ln>
                <a:noFill/>
              </a:ln>
            </p:spPr>
            <p:txBody>
              <a:bodyPr/>
              <a:lstStyle/>
              <a:p>
                <a:r>
                  <a:rPr lang="en-US">
                    <a:noFill/>
                  </a:rPr>
                  <a:t> </a:t>
                </a:r>
              </a:p>
            </p:txBody>
          </p:sp>
        </mc:Fallback>
      </mc:AlternateContent>
      <p:sp>
        <p:nvSpPr>
          <p:cNvPr id="46" name="Oval 45">
            <a:extLst>
              <a:ext uri="{FF2B5EF4-FFF2-40B4-BE49-F238E27FC236}">
                <a16:creationId xmlns:a16="http://schemas.microsoft.com/office/drawing/2014/main" id="{1F7CA13D-969B-4D7E-B832-8D6E08FB4875}"/>
              </a:ext>
            </a:extLst>
          </p:cNvPr>
          <p:cNvSpPr/>
          <p:nvPr/>
        </p:nvSpPr>
        <p:spPr>
          <a:xfrm>
            <a:off x="3032839" y="364523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52DCE8B-95A3-4A8F-8519-970D7EB8C9AD}"/>
                  </a:ext>
                </a:extLst>
              </p:cNvPr>
              <p:cNvSpPr txBox="1"/>
              <p:nvPr/>
            </p:nvSpPr>
            <p:spPr>
              <a:xfrm>
                <a:off x="3130731" y="3768434"/>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47" name="TextBox 46">
                <a:extLst>
                  <a:ext uri="{FF2B5EF4-FFF2-40B4-BE49-F238E27FC236}">
                    <a16:creationId xmlns:a16="http://schemas.microsoft.com/office/drawing/2014/main" id="{452DCE8B-95A3-4A8F-8519-970D7EB8C9AD}"/>
                  </a:ext>
                </a:extLst>
              </p:cNvPr>
              <p:cNvSpPr txBox="1">
                <a:spLocks noRot="1" noChangeAspect="1" noMove="1" noResize="1" noEditPoints="1" noAdjustHandles="1" noChangeArrowheads="1" noChangeShapeType="1" noTextEdit="1"/>
              </p:cNvSpPr>
              <p:nvPr/>
            </p:nvSpPr>
            <p:spPr>
              <a:xfrm>
                <a:off x="3130731" y="3768434"/>
                <a:ext cx="760080" cy="646331"/>
              </a:xfrm>
              <a:prstGeom prst="rect">
                <a:avLst/>
              </a:prstGeom>
              <a:blipFill>
                <a:blip r:embed="rId8"/>
                <a:stretch>
                  <a:fillRect/>
                </a:stretch>
              </a:blipFill>
              <a:ln>
                <a:noFill/>
              </a:ln>
            </p:spPr>
            <p:txBody>
              <a:bodyPr/>
              <a:lstStyle/>
              <a:p>
                <a:r>
                  <a:rPr lang="en-US">
                    <a:noFill/>
                  </a:rPr>
                  <a:t> </a:t>
                </a:r>
              </a:p>
            </p:txBody>
          </p:sp>
        </mc:Fallback>
      </mc:AlternateContent>
      <p:sp>
        <p:nvSpPr>
          <p:cNvPr id="48" name="Oval 47">
            <a:extLst>
              <a:ext uri="{FF2B5EF4-FFF2-40B4-BE49-F238E27FC236}">
                <a16:creationId xmlns:a16="http://schemas.microsoft.com/office/drawing/2014/main" id="{AFCDD0B5-AF2B-4F08-8719-543AA166545C}"/>
              </a:ext>
            </a:extLst>
          </p:cNvPr>
          <p:cNvSpPr/>
          <p:nvPr/>
        </p:nvSpPr>
        <p:spPr>
          <a:xfrm>
            <a:off x="5127033"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65B83F0-008E-4EFC-9825-90D160F752AE}"/>
                  </a:ext>
                </a:extLst>
              </p:cNvPr>
              <p:cNvSpPr txBox="1"/>
              <p:nvPr/>
            </p:nvSpPr>
            <p:spPr>
              <a:xfrm>
                <a:off x="5224925"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49" name="TextBox 48">
                <a:extLst>
                  <a:ext uri="{FF2B5EF4-FFF2-40B4-BE49-F238E27FC236}">
                    <a16:creationId xmlns:a16="http://schemas.microsoft.com/office/drawing/2014/main" id="{165B83F0-008E-4EFC-9825-90D160F752AE}"/>
                  </a:ext>
                </a:extLst>
              </p:cNvPr>
              <p:cNvSpPr txBox="1">
                <a:spLocks noRot="1" noChangeAspect="1" noMove="1" noResize="1" noEditPoints="1" noAdjustHandles="1" noChangeArrowheads="1" noChangeShapeType="1" noTextEdit="1"/>
              </p:cNvSpPr>
              <p:nvPr/>
            </p:nvSpPr>
            <p:spPr>
              <a:xfrm>
                <a:off x="5224925" y="3667617"/>
                <a:ext cx="760080" cy="646331"/>
              </a:xfrm>
              <a:prstGeom prst="rect">
                <a:avLst/>
              </a:prstGeom>
              <a:blipFill>
                <a:blip r:embed="rId9"/>
                <a:stretch>
                  <a:fillRect/>
                </a:stretch>
              </a:blipFill>
              <a:ln>
                <a:noFill/>
              </a:ln>
            </p:spPr>
            <p:txBody>
              <a:bodyPr/>
              <a:lstStyle/>
              <a:p>
                <a:r>
                  <a:rPr lang="en-US">
                    <a:noFill/>
                  </a:rPr>
                  <a:t> </a:t>
                </a:r>
              </a:p>
            </p:txBody>
          </p:sp>
        </mc:Fallback>
      </mc:AlternateContent>
      <p:sp>
        <p:nvSpPr>
          <p:cNvPr id="50" name="Oval 49">
            <a:extLst>
              <a:ext uri="{FF2B5EF4-FFF2-40B4-BE49-F238E27FC236}">
                <a16:creationId xmlns:a16="http://schemas.microsoft.com/office/drawing/2014/main" id="{3CC53F44-1EA8-4D12-B7DC-37FC5A8EFDF4}"/>
              </a:ext>
            </a:extLst>
          </p:cNvPr>
          <p:cNvSpPr/>
          <p:nvPr/>
        </p:nvSpPr>
        <p:spPr>
          <a:xfrm>
            <a:off x="7141881"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4061142-9F55-4EF8-9832-243B66335CD7}"/>
                  </a:ext>
                </a:extLst>
              </p:cNvPr>
              <p:cNvSpPr txBox="1"/>
              <p:nvPr/>
            </p:nvSpPr>
            <p:spPr>
              <a:xfrm>
                <a:off x="7239773"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51" name="TextBox 50">
                <a:extLst>
                  <a:ext uri="{FF2B5EF4-FFF2-40B4-BE49-F238E27FC236}">
                    <a16:creationId xmlns:a16="http://schemas.microsoft.com/office/drawing/2014/main" id="{A4061142-9F55-4EF8-9832-243B66335CD7}"/>
                  </a:ext>
                </a:extLst>
              </p:cNvPr>
              <p:cNvSpPr txBox="1">
                <a:spLocks noRot="1" noChangeAspect="1" noMove="1" noResize="1" noEditPoints="1" noAdjustHandles="1" noChangeArrowheads="1" noChangeShapeType="1" noTextEdit="1"/>
              </p:cNvSpPr>
              <p:nvPr/>
            </p:nvSpPr>
            <p:spPr>
              <a:xfrm>
                <a:off x="7239773" y="3667617"/>
                <a:ext cx="760080" cy="646331"/>
              </a:xfrm>
              <a:prstGeom prst="rect">
                <a:avLst/>
              </a:prstGeom>
              <a:blipFill>
                <a:blip r:embed="rId10"/>
                <a:stretch>
                  <a:fillRect/>
                </a:stretch>
              </a:blipFill>
              <a:ln>
                <a:noFill/>
              </a:ln>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5F05ADE5-FE49-4324-B0B1-E977AFC8EE4D}"/>
              </a:ext>
            </a:extLst>
          </p:cNvPr>
          <p:cNvCxnSpPr>
            <a:cxnSpLocks/>
            <a:endCxn id="28" idx="1"/>
          </p:cNvCxnSpPr>
          <p:nvPr/>
        </p:nvCxnSpPr>
        <p:spPr>
          <a:xfrm>
            <a:off x="1674396" y="4578003"/>
            <a:ext cx="1588109" cy="2738442"/>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3DE1929-F3E4-4048-A465-91B9C58CC818}"/>
              </a:ext>
            </a:extLst>
          </p:cNvPr>
          <p:cNvCxnSpPr>
            <a:cxnSpLocks/>
          </p:cNvCxnSpPr>
          <p:nvPr/>
        </p:nvCxnSpPr>
        <p:spPr>
          <a:xfrm>
            <a:off x="5809736" y="4414765"/>
            <a:ext cx="1668681" cy="2872600"/>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D524B264-7B1B-44EF-BC93-39717E53D392}"/>
              </a:ext>
            </a:extLst>
          </p:cNvPr>
          <p:cNvSpPr/>
          <p:nvPr/>
        </p:nvSpPr>
        <p:spPr>
          <a:xfrm>
            <a:off x="1078821" y="2171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DCB2F69-9953-41A1-9CA9-F2373826E04F}"/>
                  </a:ext>
                </a:extLst>
              </p:cNvPr>
              <p:cNvSpPr txBox="1"/>
              <p:nvPr/>
            </p:nvSpPr>
            <p:spPr>
              <a:xfrm>
                <a:off x="1176713" y="2294897"/>
                <a:ext cx="66178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55" name="TextBox 54">
                <a:extLst>
                  <a:ext uri="{FF2B5EF4-FFF2-40B4-BE49-F238E27FC236}">
                    <a16:creationId xmlns:a16="http://schemas.microsoft.com/office/drawing/2014/main" id="{4DCB2F69-9953-41A1-9CA9-F2373826E04F}"/>
                  </a:ext>
                </a:extLst>
              </p:cNvPr>
              <p:cNvSpPr txBox="1">
                <a:spLocks noRot="1" noChangeAspect="1" noMove="1" noResize="1" noEditPoints="1" noAdjustHandles="1" noChangeArrowheads="1" noChangeShapeType="1" noTextEdit="1"/>
              </p:cNvSpPr>
              <p:nvPr/>
            </p:nvSpPr>
            <p:spPr>
              <a:xfrm>
                <a:off x="1176713" y="2294897"/>
                <a:ext cx="661783" cy="646331"/>
              </a:xfrm>
              <a:prstGeom prst="rect">
                <a:avLst/>
              </a:prstGeom>
              <a:blipFill>
                <a:blip r:embed="rId11"/>
                <a:stretch>
                  <a:fillRect/>
                </a:stretch>
              </a:blipFill>
              <a:ln>
                <a:noFill/>
              </a:ln>
            </p:spPr>
            <p:txBody>
              <a:bodyPr/>
              <a:lstStyle/>
              <a:p>
                <a:r>
                  <a:rPr lang="en-US">
                    <a:noFill/>
                  </a:rPr>
                  <a:t> </a:t>
                </a:r>
              </a:p>
            </p:txBody>
          </p:sp>
        </mc:Fallback>
      </mc:AlternateContent>
      <p:sp>
        <p:nvSpPr>
          <p:cNvPr id="56" name="Oval 55">
            <a:extLst>
              <a:ext uri="{FF2B5EF4-FFF2-40B4-BE49-F238E27FC236}">
                <a16:creationId xmlns:a16="http://schemas.microsoft.com/office/drawing/2014/main" id="{3EBC2767-FEEA-47F3-A2D7-A6C403E12EB9}"/>
              </a:ext>
            </a:extLst>
          </p:cNvPr>
          <p:cNvSpPr/>
          <p:nvPr/>
        </p:nvSpPr>
        <p:spPr>
          <a:xfrm>
            <a:off x="3040466" y="208661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BA0E133-B19B-4955-907B-D72E17AD7268}"/>
                  </a:ext>
                </a:extLst>
              </p:cNvPr>
              <p:cNvSpPr txBox="1"/>
              <p:nvPr/>
            </p:nvSpPr>
            <p:spPr>
              <a:xfrm>
                <a:off x="3138358" y="2209811"/>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57" name="TextBox 56">
                <a:extLst>
                  <a:ext uri="{FF2B5EF4-FFF2-40B4-BE49-F238E27FC236}">
                    <a16:creationId xmlns:a16="http://schemas.microsoft.com/office/drawing/2014/main" id="{ABA0E133-B19B-4955-907B-D72E17AD7268}"/>
                  </a:ext>
                </a:extLst>
              </p:cNvPr>
              <p:cNvSpPr txBox="1">
                <a:spLocks noRot="1" noChangeAspect="1" noMove="1" noResize="1" noEditPoints="1" noAdjustHandles="1" noChangeArrowheads="1" noChangeShapeType="1" noTextEdit="1"/>
              </p:cNvSpPr>
              <p:nvPr/>
            </p:nvSpPr>
            <p:spPr>
              <a:xfrm>
                <a:off x="3138358" y="2209811"/>
                <a:ext cx="672492" cy="646331"/>
              </a:xfrm>
              <a:prstGeom prst="rect">
                <a:avLst/>
              </a:prstGeom>
              <a:blipFill>
                <a:blip r:embed="rId12"/>
                <a:stretch>
                  <a:fillRect/>
                </a:stretch>
              </a:blipFill>
              <a:ln>
                <a:noFill/>
              </a:ln>
            </p:spPr>
            <p:txBody>
              <a:bodyPr/>
              <a:lstStyle/>
              <a:p>
                <a:r>
                  <a:rPr lang="en-US">
                    <a:noFill/>
                  </a:rPr>
                  <a:t> </a:t>
                </a:r>
              </a:p>
            </p:txBody>
          </p:sp>
        </mc:Fallback>
      </mc:AlternateContent>
      <p:sp>
        <p:nvSpPr>
          <p:cNvPr id="58" name="Oval 57">
            <a:extLst>
              <a:ext uri="{FF2B5EF4-FFF2-40B4-BE49-F238E27FC236}">
                <a16:creationId xmlns:a16="http://schemas.microsoft.com/office/drawing/2014/main" id="{2820E766-620B-487D-AD05-9E24B19F37F6}"/>
              </a:ext>
            </a:extLst>
          </p:cNvPr>
          <p:cNvSpPr/>
          <p:nvPr/>
        </p:nvSpPr>
        <p:spPr>
          <a:xfrm>
            <a:off x="5134660"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880A6C2-266B-4C60-8218-28A5A7C57794}"/>
                  </a:ext>
                </a:extLst>
              </p:cNvPr>
              <p:cNvSpPr txBox="1"/>
              <p:nvPr/>
            </p:nvSpPr>
            <p:spPr>
              <a:xfrm>
                <a:off x="5232552" y="2108994"/>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59" name="TextBox 58">
                <a:extLst>
                  <a:ext uri="{FF2B5EF4-FFF2-40B4-BE49-F238E27FC236}">
                    <a16:creationId xmlns:a16="http://schemas.microsoft.com/office/drawing/2014/main" id="{2880A6C2-266B-4C60-8218-28A5A7C57794}"/>
                  </a:ext>
                </a:extLst>
              </p:cNvPr>
              <p:cNvSpPr txBox="1">
                <a:spLocks noRot="1" noChangeAspect="1" noMove="1" noResize="1" noEditPoints="1" noAdjustHandles="1" noChangeArrowheads="1" noChangeShapeType="1" noTextEdit="1"/>
              </p:cNvSpPr>
              <p:nvPr/>
            </p:nvSpPr>
            <p:spPr>
              <a:xfrm>
                <a:off x="5232552" y="2108994"/>
                <a:ext cx="672492" cy="646331"/>
              </a:xfrm>
              <a:prstGeom prst="rect">
                <a:avLst/>
              </a:prstGeom>
              <a:blipFill>
                <a:blip r:embed="rId13"/>
                <a:stretch>
                  <a:fillRect/>
                </a:stretch>
              </a:blipFill>
              <a:ln>
                <a:noFill/>
              </a:ln>
            </p:spPr>
            <p:txBody>
              <a:bodyPr/>
              <a:lstStyle/>
              <a:p>
                <a:r>
                  <a:rPr lang="en-US">
                    <a:noFill/>
                  </a:rPr>
                  <a:t> </a:t>
                </a:r>
              </a:p>
            </p:txBody>
          </p:sp>
        </mc:Fallback>
      </mc:AlternateContent>
      <p:sp>
        <p:nvSpPr>
          <p:cNvPr id="60" name="Oval 59">
            <a:extLst>
              <a:ext uri="{FF2B5EF4-FFF2-40B4-BE49-F238E27FC236}">
                <a16:creationId xmlns:a16="http://schemas.microsoft.com/office/drawing/2014/main" id="{1E7E0997-FAAE-4B3C-B959-228C8C07E66E}"/>
              </a:ext>
            </a:extLst>
          </p:cNvPr>
          <p:cNvSpPr/>
          <p:nvPr/>
        </p:nvSpPr>
        <p:spPr>
          <a:xfrm>
            <a:off x="7149508"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17C3313-E441-434B-BAFF-3A8D55EAE967}"/>
                  </a:ext>
                </a:extLst>
              </p:cNvPr>
              <p:cNvSpPr txBox="1"/>
              <p:nvPr/>
            </p:nvSpPr>
            <p:spPr>
              <a:xfrm>
                <a:off x="7247400" y="2108994"/>
                <a:ext cx="65274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61" name="TextBox 60">
                <a:extLst>
                  <a:ext uri="{FF2B5EF4-FFF2-40B4-BE49-F238E27FC236}">
                    <a16:creationId xmlns:a16="http://schemas.microsoft.com/office/drawing/2014/main" id="{517C3313-E441-434B-BAFF-3A8D55EAE967}"/>
                  </a:ext>
                </a:extLst>
              </p:cNvPr>
              <p:cNvSpPr txBox="1">
                <a:spLocks noRot="1" noChangeAspect="1" noMove="1" noResize="1" noEditPoints="1" noAdjustHandles="1" noChangeArrowheads="1" noChangeShapeType="1" noTextEdit="1"/>
              </p:cNvSpPr>
              <p:nvPr/>
            </p:nvSpPr>
            <p:spPr>
              <a:xfrm>
                <a:off x="7247400" y="2108994"/>
                <a:ext cx="652743" cy="646331"/>
              </a:xfrm>
              <a:prstGeom prst="rect">
                <a:avLst/>
              </a:prstGeom>
              <a:blipFill>
                <a:blip r:embed="rId14"/>
                <a:stretch>
                  <a:fillRect/>
                </a:stretch>
              </a:blipFill>
              <a:ln>
                <a:noFill/>
              </a:ln>
            </p:spPr>
            <p:txBody>
              <a:bodyPr/>
              <a:lstStyle/>
              <a:p>
                <a:r>
                  <a:rPr lang="en-US">
                    <a:noFill/>
                  </a:rPr>
                  <a:t> </a:t>
                </a:r>
              </a:p>
            </p:txBody>
          </p:sp>
        </mc:Fallback>
      </mc:AlternateContent>
      <p:sp>
        <p:nvSpPr>
          <p:cNvPr id="62" name="Oval 61">
            <a:extLst>
              <a:ext uri="{FF2B5EF4-FFF2-40B4-BE49-F238E27FC236}">
                <a16:creationId xmlns:a16="http://schemas.microsoft.com/office/drawing/2014/main" id="{171B4085-E757-45FE-8F12-BFB80B57E43C}"/>
              </a:ext>
            </a:extLst>
          </p:cNvPr>
          <p:cNvSpPr/>
          <p:nvPr/>
        </p:nvSpPr>
        <p:spPr>
          <a:xfrm>
            <a:off x="1071194" y="5600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B1A4F8A-6C2A-431B-9C53-BD7F0F99ADB4}"/>
                  </a:ext>
                </a:extLst>
              </p:cNvPr>
              <p:cNvSpPr txBox="1"/>
              <p:nvPr/>
            </p:nvSpPr>
            <p:spPr>
              <a:xfrm>
                <a:off x="1169086" y="5723897"/>
                <a:ext cx="723468"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63" name="TextBox 62">
                <a:extLst>
                  <a:ext uri="{FF2B5EF4-FFF2-40B4-BE49-F238E27FC236}">
                    <a16:creationId xmlns:a16="http://schemas.microsoft.com/office/drawing/2014/main" id="{FB1A4F8A-6C2A-431B-9C53-BD7F0F99ADB4}"/>
                  </a:ext>
                </a:extLst>
              </p:cNvPr>
              <p:cNvSpPr txBox="1">
                <a:spLocks noRot="1" noChangeAspect="1" noMove="1" noResize="1" noEditPoints="1" noAdjustHandles="1" noChangeArrowheads="1" noChangeShapeType="1" noTextEdit="1"/>
              </p:cNvSpPr>
              <p:nvPr/>
            </p:nvSpPr>
            <p:spPr>
              <a:xfrm>
                <a:off x="1169086" y="5723897"/>
                <a:ext cx="723468" cy="646331"/>
              </a:xfrm>
              <a:prstGeom prst="rect">
                <a:avLst/>
              </a:prstGeom>
              <a:blipFill>
                <a:blip r:embed="rId15"/>
                <a:stretch>
                  <a:fillRect/>
                </a:stretch>
              </a:blipFill>
              <a:ln>
                <a:noFill/>
              </a:ln>
            </p:spPr>
            <p:txBody>
              <a:bodyPr/>
              <a:lstStyle/>
              <a:p>
                <a:r>
                  <a:rPr lang="en-US">
                    <a:noFill/>
                  </a:rPr>
                  <a:t> </a:t>
                </a:r>
              </a:p>
            </p:txBody>
          </p:sp>
        </mc:Fallback>
      </mc:AlternateContent>
      <p:sp>
        <p:nvSpPr>
          <p:cNvPr id="64" name="Oval 63">
            <a:extLst>
              <a:ext uri="{FF2B5EF4-FFF2-40B4-BE49-F238E27FC236}">
                <a16:creationId xmlns:a16="http://schemas.microsoft.com/office/drawing/2014/main" id="{2490AECC-26ED-4327-A915-0C8DEF0A23A0}"/>
              </a:ext>
            </a:extLst>
          </p:cNvPr>
          <p:cNvSpPr/>
          <p:nvPr/>
        </p:nvSpPr>
        <p:spPr>
          <a:xfrm>
            <a:off x="3128594" y="55823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B6EC02A-FE56-4A0A-9D3D-B41041FB9FD3}"/>
                  </a:ext>
                </a:extLst>
              </p:cNvPr>
              <p:cNvSpPr txBox="1"/>
              <p:nvPr/>
            </p:nvSpPr>
            <p:spPr>
              <a:xfrm>
                <a:off x="3226486" y="5705531"/>
                <a:ext cx="73417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65" name="TextBox 64">
                <a:extLst>
                  <a:ext uri="{FF2B5EF4-FFF2-40B4-BE49-F238E27FC236}">
                    <a16:creationId xmlns:a16="http://schemas.microsoft.com/office/drawing/2014/main" id="{7B6EC02A-FE56-4A0A-9D3D-B41041FB9FD3}"/>
                  </a:ext>
                </a:extLst>
              </p:cNvPr>
              <p:cNvSpPr txBox="1">
                <a:spLocks noRot="1" noChangeAspect="1" noMove="1" noResize="1" noEditPoints="1" noAdjustHandles="1" noChangeArrowheads="1" noChangeShapeType="1" noTextEdit="1"/>
              </p:cNvSpPr>
              <p:nvPr/>
            </p:nvSpPr>
            <p:spPr>
              <a:xfrm>
                <a:off x="3226486" y="5705531"/>
                <a:ext cx="734175" cy="646331"/>
              </a:xfrm>
              <a:prstGeom prst="rect">
                <a:avLst/>
              </a:prstGeom>
              <a:blipFill>
                <a:blip r:embed="rId16"/>
                <a:stretch>
                  <a:fillRect/>
                </a:stretch>
              </a:blipFill>
              <a:ln>
                <a:noFill/>
              </a:ln>
            </p:spPr>
            <p:txBody>
              <a:bodyPr/>
              <a:lstStyle/>
              <a:p>
                <a:r>
                  <a:rPr lang="en-US">
                    <a:noFill/>
                  </a:rPr>
                  <a:t> </a:t>
                </a:r>
              </a:p>
            </p:txBody>
          </p:sp>
        </mc:Fallback>
      </mc:AlternateContent>
      <p:sp>
        <p:nvSpPr>
          <p:cNvPr id="66" name="Oval 65">
            <a:extLst>
              <a:ext uri="{FF2B5EF4-FFF2-40B4-BE49-F238E27FC236}">
                <a16:creationId xmlns:a16="http://schemas.microsoft.com/office/drawing/2014/main" id="{C462BD27-8418-421F-8742-F09A1C995388}"/>
              </a:ext>
            </a:extLst>
          </p:cNvPr>
          <p:cNvSpPr/>
          <p:nvPr/>
        </p:nvSpPr>
        <p:spPr>
          <a:xfrm>
            <a:off x="5181600" y="55823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6A660D93-A1AD-4EC2-9D3D-BF1F03DAE8EB}"/>
                  </a:ext>
                </a:extLst>
              </p:cNvPr>
              <p:cNvSpPr txBox="1"/>
              <p:nvPr/>
            </p:nvSpPr>
            <p:spPr>
              <a:xfrm>
                <a:off x="5279492" y="5705531"/>
                <a:ext cx="73417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67" name="TextBox 66">
                <a:extLst>
                  <a:ext uri="{FF2B5EF4-FFF2-40B4-BE49-F238E27FC236}">
                    <a16:creationId xmlns:a16="http://schemas.microsoft.com/office/drawing/2014/main" id="{6A660D93-A1AD-4EC2-9D3D-BF1F03DAE8EB}"/>
                  </a:ext>
                </a:extLst>
              </p:cNvPr>
              <p:cNvSpPr txBox="1">
                <a:spLocks noRot="1" noChangeAspect="1" noMove="1" noResize="1" noEditPoints="1" noAdjustHandles="1" noChangeArrowheads="1" noChangeShapeType="1" noTextEdit="1"/>
              </p:cNvSpPr>
              <p:nvPr/>
            </p:nvSpPr>
            <p:spPr>
              <a:xfrm>
                <a:off x="5279492" y="5705531"/>
                <a:ext cx="734175" cy="646331"/>
              </a:xfrm>
              <a:prstGeom prst="rect">
                <a:avLst/>
              </a:prstGeom>
              <a:blipFill>
                <a:blip r:embed="rId17"/>
                <a:stretch>
                  <a:fillRect/>
                </a:stretch>
              </a:blipFill>
              <a:ln>
                <a:noFill/>
              </a:ln>
            </p:spPr>
            <p:txBody>
              <a:bodyPr/>
              <a:lstStyle/>
              <a:p>
                <a:r>
                  <a:rPr lang="en-US">
                    <a:noFill/>
                  </a:rPr>
                  <a:t> </a:t>
                </a:r>
              </a:p>
            </p:txBody>
          </p:sp>
        </mc:Fallback>
      </mc:AlternateContent>
      <p:sp>
        <p:nvSpPr>
          <p:cNvPr id="68" name="Oval 67">
            <a:extLst>
              <a:ext uri="{FF2B5EF4-FFF2-40B4-BE49-F238E27FC236}">
                <a16:creationId xmlns:a16="http://schemas.microsoft.com/office/drawing/2014/main" id="{3FC3253D-95FC-4D48-85DB-B15B191F2ED9}"/>
              </a:ext>
            </a:extLst>
          </p:cNvPr>
          <p:cNvSpPr/>
          <p:nvPr/>
        </p:nvSpPr>
        <p:spPr>
          <a:xfrm>
            <a:off x="7239000" y="55639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D3C0992-1591-44A6-BA42-466DA458D36A}"/>
                  </a:ext>
                </a:extLst>
              </p:cNvPr>
              <p:cNvSpPr txBox="1"/>
              <p:nvPr/>
            </p:nvSpPr>
            <p:spPr>
              <a:xfrm>
                <a:off x="7336892" y="5687165"/>
                <a:ext cx="73084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69" name="TextBox 68">
                <a:extLst>
                  <a:ext uri="{FF2B5EF4-FFF2-40B4-BE49-F238E27FC236}">
                    <a16:creationId xmlns:a16="http://schemas.microsoft.com/office/drawing/2014/main" id="{6D3C0992-1591-44A6-BA42-466DA458D36A}"/>
                  </a:ext>
                </a:extLst>
              </p:cNvPr>
              <p:cNvSpPr txBox="1">
                <a:spLocks noRot="1" noChangeAspect="1" noMove="1" noResize="1" noEditPoints="1" noAdjustHandles="1" noChangeArrowheads="1" noChangeShapeType="1" noTextEdit="1"/>
              </p:cNvSpPr>
              <p:nvPr/>
            </p:nvSpPr>
            <p:spPr>
              <a:xfrm>
                <a:off x="7336892" y="5687165"/>
                <a:ext cx="730841" cy="646331"/>
              </a:xfrm>
              <a:prstGeom prst="rect">
                <a:avLst/>
              </a:prstGeom>
              <a:blipFill>
                <a:blip r:embed="rId18"/>
                <a:stretch>
                  <a:fillRect/>
                </a:stretch>
              </a:blipFill>
              <a:ln>
                <a:noFill/>
              </a:ln>
            </p:spPr>
            <p:txBody>
              <a:bodyPr/>
              <a:lstStyle/>
              <a:p>
                <a:r>
                  <a:rPr lang="en-US">
                    <a:noFill/>
                  </a:rPr>
                  <a:t> </a:t>
                </a:r>
              </a:p>
            </p:txBody>
          </p:sp>
        </mc:Fallback>
      </mc:AlternateContent>
      <p:cxnSp>
        <p:nvCxnSpPr>
          <p:cNvPr id="70" name="Straight Arrow Connector 69">
            <a:extLst>
              <a:ext uri="{FF2B5EF4-FFF2-40B4-BE49-F238E27FC236}">
                <a16:creationId xmlns:a16="http://schemas.microsoft.com/office/drawing/2014/main" id="{016C5754-66B7-4095-84B6-64C33079BD07}"/>
              </a:ext>
            </a:extLst>
          </p:cNvPr>
          <p:cNvCxnSpPr>
            <a:cxnSpLocks/>
          </p:cNvCxnSpPr>
          <p:nvPr/>
        </p:nvCxnSpPr>
        <p:spPr>
          <a:xfrm flipV="1">
            <a:off x="1524000" y="6515100"/>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2B8987D-9440-43A5-B246-22D485361129}"/>
              </a:ext>
            </a:extLst>
          </p:cNvPr>
          <p:cNvCxnSpPr>
            <a:cxnSpLocks/>
          </p:cNvCxnSpPr>
          <p:nvPr/>
        </p:nvCxnSpPr>
        <p:spPr>
          <a:xfrm flipV="1">
            <a:off x="3581400" y="6478368"/>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A62E68E-08C4-4960-B38B-6B3CECE66C39}"/>
              </a:ext>
            </a:extLst>
          </p:cNvPr>
          <p:cNvCxnSpPr>
            <a:cxnSpLocks/>
          </p:cNvCxnSpPr>
          <p:nvPr/>
        </p:nvCxnSpPr>
        <p:spPr>
          <a:xfrm flipV="1">
            <a:off x="5638800" y="6496734"/>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7DC39C9-8AD7-4369-A648-82A3CC9E4036}"/>
              </a:ext>
            </a:extLst>
          </p:cNvPr>
          <p:cNvCxnSpPr>
            <a:cxnSpLocks/>
          </p:cNvCxnSpPr>
          <p:nvPr/>
        </p:nvCxnSpPr>
        <p:spPr>
          <a:xfrm flipV="1">
            <a:off x="7772400" y="6478368"/>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B0F5433-8EB5-4E34-AE61-4B5CD4178258}"/>
              </a:ext>
            </a:extLst>
          </p:cNvPr>
          <p:cNvCxnSpPr>
            <a:cxnSpLocks/>
            <a:stCxn id="46" idx="5"/>
            <a:endCxn id="31" idx="1"/>
          </p:cNvCxnSpPr>
          <p:nvPr/>
        </p:nvCxnSpPr>
        <p:spPr>
          <a:xfrm>
            <a:off x="3813328" y="4425726"/>
            <a:ext cx="1502183" cy="2890719"/>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B78820C-C379-4933-B176-1C7EFDCA85AB}"/>
              </a:ext>
            </a:extLst>
          </p:cNvPr>
          <p:cNvCxnSpPr>
            <a:cxnSpLocks/>
            <a:endCxn id="54" idx="4"/>
          </p:cNvCxnSpPr>
          <p:nvPr/>
        </p:nvCxnSpPr>
        <p:spPr>
          <a:xfrm flipV="1">
            <a:off x="1524000" y="3086100"/>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6BCECCB-FB0C-487D-B512-CEB60C1A70DD}"/>
              </a:ext>
            </a:extLst>
          </p:cNvPr>
          <p:cNvCxnSpPr>
            <a:cxnSpLocks/>
          </p:cNvCxnSpPr>
          <p:nvPr/>
        </p:nvCxnSpPr>
        <p:spPr>
          <a:xfrm flipV="1">
            <a:off x="3510771" y="3011167"/>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10706BC-DFCE-459D-B924-26534493F80D}"/>
              </a:ext>
            </a:extLst>
          </p:cNvPr>
          <p:cNvCxnSpPr>
            <a:cxnSpLocks/>
          </p:cNvCxnSpPr>
          <p:nvPr/>
        </p:nvCxnSpPr>
        <p:spPr>
          <a:xfrm flipV="1">
            <a:off x="5614223" y="2904701"/>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F9A767D-AA55-42C8-91D9-06ABDCA9FA83}"/>
              </a:ext>
            </a:extLst>
          </p:cNvPr>
          <p:cNvCxnSpPr>
            <a:cxnSpLocks/>
          </p:cNvCxnSpPr>
          <p:nvPr/>
        </p:nvCxnSpPr>
        <p:spPr>
          <a:xfrm flipV="1">
            <a:off x="7624561" y="2894648"/>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79" name="Freeform: Shape 78">
            <a:extLst>
              <a:ext uri="{FF2B5EF4-FFF2-40B4-BE49-F238E27FC236}">
                <a16:creationId xmlns:a16="http://schemas.microsoft.com/office/drawing/2014/main" id="{B29C7F9C-2312-4076-AF84-056B204ABA5B}"/>
              </a:ext>
            </a:extLst>
          </p:cNvPr>
          <p:cNvSpPr/>
          <p:nvPr/>
        </p:nvSpPr>
        <p:spPr>
          <a:xfrm>
            <a:off x="486426" y="2971800"/>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1CDF3A39-C40A-45F5-86C0-92FEE7AEBDA7}"/>
              </a:ext>
            </a:extLst>
          </p:cNvPr>
          <p:cNvSpPr/>
          <p:nvPr/>
        </p:nvSpPr>
        <p:spPr>
          <a:xfrm>
            <a:off x="2557441" y="297043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ABD620F7-6922-49A0-81AF-48CBB7DEB72A}"/>
              </a:ext>
            </a:extLst>
          </p:cNvPr>
          <p:cNvSpPr/>
          <p:nvPr/>
        </p:nvSpPr>
        <p:spPr>
          <a:xfrm>
            <a:off x="4615088"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8FCD31AD-6002-43B5-A1D0-28B7ADB93E50}"/>
              </a:ext>
            </a:extLst>
          </p:cNvPr>
          <p:cNvSpPr/>
          <p:nvPr/>
        </p:nvSpPr>
        <p:spPr>
          <a:xfrm>
            <a:off x="6687409"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Right 82">
            <a:extLst>
              <a:ext uri="{FF2B5EF4-FFF2-40B4-BE49-F238E27FC236}">
                <a16:creationId xmlns:a16="http://schemas.microsoft.com/office/drawing/2014/main" id="{4573BA3F-341A-4D6A-9505-767617E1397C}"/>
              </a:ext>
            </a:extLst>
          </p:cNvPr>
          <p:cNvSpPr/>
          <p:nvPr/>
        </p:nvSpPr>
        <p:spPr>
          <a:xfrm>
            <a:off x="952501" y="9064232"/>
            <a:ext cx="7162800" cy="755995"/>
          </a:xfrm>
          <a:prstGeom prst="rightArrow">
            <a:avLst>
              <a:gd name="adj1" fmla="val 21579"/>
              <a:gd name="adj2" fmla="val 84210"/>
            </a:avLst>
          </a:prstGeom>
          <a:solidFill>
            <a:schemeClr val="tx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1F9B4556-7565-4062-B9DD-9662623DBC32}"/>
              </a:ext>
            </a:extLst>
          </p:cNvPr>
          <p:cNvSpPr txBox="1"/>
          <p:nvPr/>
        </p:nvSpPr>
        <p:spPr>
          <a:xfrm>
            <a:off x="3483138" y="9504756"/>
            <a:ext cx="1165063" cy="630942"/>
          </a:xfrm>
          <a:prstGeom prst="rect">
            <a:avLst/>
          </a:prstGeom>
          <a:noFill/>
        </p:spPr>
        <p:txBody>
          <a:bodyPr wrap="none" rtlCol="0">
            <a:spAutoFit/>
          </a:bodyPr>
          <a:lstStyle/>
          <a:p>
            <a:r>
              <a:rPr lang="en-US" sz="3500" dirty="0">
                <a:latin typeface="Arial" panose="020B0604020202020204" pitchFamily="34" charset="0"/>
                <a:cs typeface="Arial" panose="020B0604020202020204" pitchFamily="34" charset="0"/>
              </a:rPr>
              <a:t>Time</a:t>
            </a:r>
          </a:p>
        </p:txBody>
      </p:sp>
    </p:spTree>
    <p:extLst>
      <p:ext uri="{BB962C8B-B14F-4D97-AF65-F5344CB8AC3E}">
        <p14:creationId xmlns:p14="http://schemas.microsoft.com/office/powerpoint/2010/main" val="1112638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152400" y="1384286"/>
            <a:ext cx="17983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609600" y="2348174"/>
            <a:ext cx="16840200" cy="6004464"/>
          </a:xfrm>
          <a:prstGeom prst="rect">
            <a:avLst/>
          </a:prstGeom>
        </p:spPr>
        <p:txBody>
          <a:bodyPr wrap="square" lIns="0" tIns="0" rIns="0" bIns="0" rtlCol="0" anchor="t">
            <a:spAutoFit/>
          </a:bodyPr>
          <a:lstStyle/>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Stochastic process (very brief introduction; only that what is required for this course).</a:t>
            </a:r>
          </a:p>
          <a:p>
            <a:pPr marL="571500" lvl="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Markov Decision Process and Reinforcement Learning.</a:t>
            </a:r>
          </a:p>
          <a:p>
            <a:pPr marL="571500" lvl="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Special Cases of Markov Decision Process.</a:t>
            </a:r>
          </a:p>
          <a:p>
            <a:pPr marL="571500" lvl="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Stationary vs Non-Stationary Process.</a:t>
            </a:r>
          </a:p>
          <a:p>
            <a:pPr marL="571500" lvl="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Objective functions in Reinforcement Learning.</a:t>
            </a:r>
          </a:p>
          <a:p>
            <a:pPr marL="571500" lvl="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Reinforcement Learning vs ….</a:t>
            </a:r>
          </a:p>
          <a:p>
            <a:pPr marL="571500" lvl="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u="none" strike="noStrike" dirty="0">
                <a:solidFill>
                  <a:srgbClr val="000000"/>
                </a:solidFill>
                <a:latin typeface="Repo Bold Bold"/>
              </a:rPr>
              <a:t>Lecture Content</a:t>
            </a:r>
          </a:p>
        </p:txBody>
      </p:sp>
    </p:spTree>
    <p:extLst>
      <p:ext uri="{BB962C8B-B14F-4D97-AF65-F5344CB8AC3E}">
        <p14:creationId xmlns:p14="http://schemas.microsoft.com/office/powerpoint/2010/main" val="3209246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Markov Decision Process and Reinforcement Learning</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8458200" y="1344846"/>
            <a:ext cx="9677400" cy="8942154"/>
          </a:xfrm>
          <a:prstGeom prst="rect">
            <a:avLst/>
          </a:prstGeom>
        </p:spPr>
      </p:pic>
      <p:sp>
        <p:nvSpPr>
          <p:cNvPr id="20" name="TextBox 8">
            <a:extLst>
              <a:ext uri="{FF2B5EF4-FFF2-40B4-BE49-F238E27FC236}">
                <a16:creationId xmlns:a16="http://schemas.microsoft.com/office/drawing/2014/main" id="{6E642AF1-C161-49FD-89A9-FDAA29CDFFF7}"/>
              </a:ext>
            </a:extLst>
          </p:cNvPr>
          <p:cNvSpPr txBox="1"/>
          <p:nvPr/>
        </p:nvSpPr>
        <p:spPr>
          <a:xfrm>
            <a:off x="8685652" y="1617619"/>
            <a:ext cx="9221348" cy="4619213"/>
          </a:xfrm>
          <a:prstGeom prst="rect">
            <a:avLst/>
          </a:prstGeom>
        </p:spPr>
        <p:txBody>
          <a:bodyPr wrap="square" lIns="0" tIns="0" rIns="0" bIns="0" rtlCol="0" anchor="t">
            <a:spAutoFit/>
          </a:bodyPr>
          <a:lstStyle/>
          <a:p>
            <a:pPr algn="ctr">
              <a:lnSpc>
                <a:spcPts val="3616"/>
              </a:lnSpc>
              <a:spcBef>
                <a:spcPct val="0"/>
              </a:spcBef>
            </a:pPr>
            <a:r>
              <a:rPr lang="en-US" sz="3600" b="1" u="sng" spc="-25" dirty="0">
                <a:solidFill>
                  <a:srgbClr val="000000"/>
                </a:solidFill>
                <a:latin typeface="Goudy Old Style" panose="02020502050305020303" pitchFamily="18" charset="0"/>
              </a:rPr>
              <a:t>Policies</a:t>
            </a:r>
          </a:p>
          <a:p>
            <a:pP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spc="-25" dirty="0">
                <a:solidFill>
                  <a:srgbClr val="000000"/>
                </a:solidFill>
                <a:latin typeface="Goudy Old Style" panose="02020502050305020303" pitchFamily="18" charset="0"/>
              </a:rPr>
              <a:t>Question: Based on what does the agent decides its actions?</a:t>
            </a:r>
          </a:p>
          <a:p>
            <a:pP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spc="-25" dirty="0">
                <a:solidFill>
                  <a:srgbClr val="000000"/>
                </a:solidFill>
                <a:latin typeface="Goudy Old Style" panose="02020502050305020303" pitchFamily="18" charset="0"/>
              </a:rPr>
              <a:t>Answer: The agent decides its action based on a </a:t>
            </a:r>
            <a:r>
              <a:rPr lang="en-US" sz="3600" b="1" spc="-25" dirty="0">
                <a:solidFill>
                  <a:srgbClr val="0070C0"/>
                </a:solidFill>
                <a:latin typeface="Goudy Old Style" panose="02020502050305020303" pitchFamily="18" charset="0"/>
              </a:rPr>
              <a:t>policy</a:t>
            </a:r>
            <a:r>
              <a:rPr lang="en-US" sz="3600" spc="-25" dirty="0">
                <a:solidFill>
                  <a:srgbClr val="000000"/>
                </a:solidFill>
                <a:latin typeface="Goudy Old Style" panose="02020502050305020303" pitchFamily="18" charset="0"/>
              </a:rPr>
              <a:t>. Depending on the situation, there are two possible cases when it comes to designing policies.</a:t>
            </a:r>
          </a:p>
          <a:p>
            <a:pPr>
              <a:lnSpc>
                <a:spcPts val="3616"/>
              </a:lnSpc>
              <a:spcBef>
                <a:spcPct val="0"/>
              </a:spcBef>
            </a:pPr>
            <a:endParaRPr lang="en-US" sz="3600" spc="-25" dirty="0">
              <a:solidFill>
                <a:srgbClr val="000000"/>
              </a:solidFill>
              <a:latin typeface="Goudy Old Style" panose="02020502050305020303" pitchFamily="18" charset="0"/>
            </a:endParaRPr>
          </a:p>
          <a:p>
            <a:pPr algn="ctr">
              <a:lnSpc>
                <a:spcPts val="3616"/>
              </a:lnSpc>
              <a:spcBef>
                <a:spcPct val="0"/>
              </a:spcBef>
            </a:pPr>
            <a:r>
              <a:rPr lang="en-US" sz="3600" b="1" spc="-25" dirty="0">
                <a:solidFill>
                  <a:srgbClr val="000000"/>
                </a:solidFill>
                <a:latin typeface="Goudy Old Style" panose="02020502050305020303" pitchFamily="18" charset="0"/>
              </a:rPr>
              <a:t>(PTO)</a:t>
            </a:r>
            <a:endParaRPr lang="en-US" sz="2500" spc="-25" dirty="0">
              <a:solidFill>
                <a:srgbClr val="FF0000"/>
              </a:solidFill>
              <a:latin typeface="Goudy Old Style" panose="02020502050305020303" pitchFamily="18" charset="0"/>
            </a:endParaRPr>
          </a:p>
        </p:txBody>
      </p:sp>
      <p:sp>
        <p:nvSpPr>
          <p:cNvPr id="88" name="Oval 87">
            <a:extLst>
              <a:ext uri="{FF2B5EF4-FFF2-40B4-BE49-F238E27FC236}">
                <a16:creationId xmlns:a16="http://schemas.microsoft.com/office/drawing/2014/main" id="{34746D8A-8872-46EA-8CDD-589CFF98FE32}"/>
              </a:ext>
            </a:extLst>
          </p:cNvPr>
          <p:cNvSpPr/>
          <p:nvPr/>
        </p:nvSpPr>
        <p:spPr>
          <a:xfrm>
            <a:off x="1071194" y="72009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ACA9B0EB-60B2-4430-88BE-2DDF0ADDC7AA}"/>
                  </a:ext>
                </a:extLst>
              </p:cNvPr>
              <p:cNvSpPr txBox="1"/>
              <p:nvPr/>
            </p:nvSpPr>
            <p:spPr>
              <a:xfrm>
                <a:off x="1169086" y="7324097"/>
                <a:ext cx="73366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89" name="TextBox 88">
                <a:extLst>
                  <a:ext uri="{FF2B5EF4-FFF2-40B4-BE49-F238E27FC236}">
                    <a16:creationId xmlns:a16="http://schemas.microsoft.com/office/drawing/2014/main" id="{ACA9B0EB-60B2-4430-88BE-2DDF0ADDC7AA}"/>
                  </a:ext>
                </a:extLst>
              </p:cNvPr>
              <p:cNvSpPr txBox="1">
                <a:spLocks noRot="1" noChangeAspect="1" noMove="1" noResize="1" noEditPoints="1" noAdjustHandles="1" noChangeArrowheads="1" noChangeShapeType="1" noTextEdit="1"/>
              </p:cNvSpPr>
              <p:nvPr/>
            </p:nvSpPr>
            <p:spPr>
              <a:xfrm>
                <a:off x="1169086" y="7324097"/>
                <a:ext cx="733662" cy="646331"/>
              </a:xfrm>
              <a:prstGeom prst="rect">
                <a:avLst/>
              </a:prstGeom>
              <a:blipFill>
                <a:blip r:embed="rId3"/>
                <a:stretch>
                  <a:fillRect/>
                </a:stretch>
              </a:blipFill>
              <a:ln>
                <a:no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6B990247-439A-4CC8-B1D7-72501696F4AA}"/>
              </a:ext>
            </a:extLst>
          </p:cNvPr>
          <p:cNvCxnSpPr>
            <a:cxnSpLocks/>
          </p:cNvCxnSpPr>
          <p:nvPr/>
        </p:nvCxnSpPr>
        <p:spPr>
          <a:xfrm>
            <a:off x="1985594" y="7628897"/>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E034BE8C-4682-4ADF-B205-B538687764C4}"/>
              </a:ext>
            </a:extLst>
          </p:cNvPr>
          <p:cNvSpPr/>
          <p:nvPr/>
        </p:nvSpPr>
        <p:spPr>
          <a:xfrm>
            <a:off x="3128594"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3AF5EF92-90F7-4591-8229-D403A22DF7C0}"/>
                  </a:ext>
                </a:extLst>
              </p:cNvPr>
              <p:cNvSpPr txBox="1"/>
              <p:nvPr/>
            </p:nvSpPr>
            <p:spPr>
              <a:xfrm>
                <a:off x="3226486"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92" name="TextBox 91">
                <a:extLst>
                  <a:ext uri="{FF2B5EF4-FFF2-40B4-BE49-F238E27FC236}">
                    <a16:creationId xmlns:a16="http://schemas.microsoft.com/office/drawing/2014/main" id="{3AF5EF92-90F7-4591-8229-D403A22DF7C0}"/>
                  </a:ext>
                </a:extLst>
              </p:cNvPr>
              <p:cNvSpPr txBox="1">
                <a:spLocks noRot="1" noChangeAspect="1" noMove="1" noResize="1" noEditPoints="1" noAdjustHandles="1" noChangeArrowheads="1" noChangeShapeType="1" noTextEdit="1"/>
              </p:cNvSpPr>
              <p:nvPr/>
            </p:nvSpPr>
            <p:spPr>
              <a:xfrm>
                <a:off x="3226486" y="7305731"/>
                <a:ext cx="744371" cy="646331"/>
              </a:xfrm>
              <a:prstGeom prst="rect">
                <a:avLst/>
              </a:prstGeom>
              <a:blipFill>
                <a:blip r:embed="rId4"/>
                <a:stretch>
                  <a:fillRect/>
                </a:stretch>
              </a:blipFill>
              <a:ln>
                <a:noFill/>
              </a:ln>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ED90ED1E-C5BD-43B8-A6F3-14862B0F5C3F}"/>
              </a:ext>
            </a:extLst>
          </p:cNvPr>
          <p:cNvCxnSpPr>
            <a:cxnSpLocks/>
          </p:cNvCxnSpPr>
          <p:nvPr/>
        </p:nvCxnSpPr>
        <p:spPr>
          <a:xfrm>
            <a:off x="4042994"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6D503AED-2AD6-4187-A479-22982CD22374}"/>
              </a:ext>
            </a:extLst>
          </p:cNvPr>
          <p:cNvSpPr/>
          <p:nvPr/>
        </p:nvSpPr>
        <p:spPr>
          <a:xfrm>
            <a:off x="5181600"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FC70FA-1C2E-45C0-B341-ADF49A261DCE}"/>
                  </a:ext>
                </a:extLst>
              </p:cNvPr>
              <p:cNvSpPr txBox="1"/>
              <p:nvPr/>
            </p:nvSpPr>
            <p:spPr>
              <a:xfrm>
                <a:off x="5279492" y="7305731"/>
                <a:ext cx="74437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95" name="TextBox 94">
                <a:extLst>
                  <a:ext uri="{FF2B5EF4-FFF2-40B4-BE49-F238E27FC236}">
                    <a16:creationId xmlns:a16="http://schemas.microsoft.com/office/drawing/2014/main" id="{41FC70FA-1C2E-45C0-B341-ADF49A261DCE}"/>
                  </a:ext>
                </a:extLst>
              </p:cNvPr>
              <p:cNvSpPr txBox="1">
                <a:spLocks noRot="1" noChangeAspect="1" noMove="1" noResize="1" noEditPoints="1" noAdjustHandles="1" noChangeArrowheads="1" noChangeShapeType="1" noTextEdit="1"/>
              </p:cNvSpPr>
              <p:nvPr/>
            </p:nvSpPr>
            <p:spPr>
              <a:xfrm>
                <a:off x="5279492" y="7305731"/>
                <a:ext cx="744370" cy="646331"/>
              </a:xfrm>
              <a:prstGeom prst="rect">
                <a:avLst/>
              </a:prstGeom>
              <a:blipFill>
                <a:blip r:embed="rId5"/>
                <a:stretch>
                  <a:fillRect/>
                </a:stretch>
              </a:blipFill>
              <a:ln>
                <a:noFill/>
              </a:ln>
            </p:spPr>
            <p:txBody>
              <a:bodyPr/>
              <a:lstStyle/>
              <a:p>
                <a:r>
                  <a:rPr lang="en-US">
                    <a:noFill/>
                  </a:rPr>
                  <a:t> </a:t>
                </a:r>
              </a:p>
            </p:txBody>
          </p:sp>
        </mc:Fallback>
      </mc:AlternateContent>
      <p:cxnSp>
        <p:nvCxnSpPr>
          <p:cNvPr id="96" name="Straight Arrow Connector 95">
            <a:extLst>
              <a:ext uri="{FF2B5EF4-FFF2-40B4-BE49-F238E27FC236}">
                <a16:creationId xmlns:a16="http://schemas.microsoft.com/office/drawing/2014/main" id="{4AC42B22-A1F1-45BB-AB8D-5B12BDDB9067}"/>
              </a:ext>
            </a:extLst>
          </p:cNvPr>
          <p:cNvCxnSpPr>
            <a:cxnSpLocks/>
          </p:cNvCxnSpPr>
          <p:nvPr/>
        </p:nvCxnSpPr>
        <p:spPr>
          <a:xfrm>
            <a:off x="6096000"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4C9E6AE8-34B3-4FF0-8055-871FB3D77383}"/>
              </a:ext>
            </a:extLst>
          </p:cNvPr>
          <p:cNvSpPr/>
          <p:nvPr/>
        </p:nvSpPr>
        <p:spPr>
          <a:xfrm>
            <a:off x="7239000" y="71641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4B524147-A19A-4515-A736-89CE017541DB}"/>
                  </a:ext>
                </a:extLst>
              </p:cNvPr>
              <p:cNvSpPr txBox="1"/>
              <p:nvPr/>
            </p:nvSpPr>
            <p:spPr>
              <a:xfrm>
                <a:off x="7336892" y="7287365"/>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98" name="TextBox 97">
                <a:extLst>
                  <a:ext uri="{FF2B5EF4-FFF2-40B4-BE49-F238E27FC236}">
                    <a16:creationId xmlns:a16="http://schemas.microsoft.com/office/drawing/2014/main" id="{4B524147-A19A-4515-A736-89CE017541DB}"/>
                  </a:ext>
                </a:extLst>
              </p:cNvPr>
              <p:cNvSpPr txBox="1">
                <a:spLocks noRot="1" noChangeAspect="1" noMove="1" noResize="1" noEditPoints="1" noAdjustHandles="1" noChangeArrowheads="1" noChangeShapeType="1" noTextEdit="1"/>
              </p:cNvSpPr>
              <p:nvPr/>
            </p:nvSpPr>
            <p:spPr>
              <a:xfrm>
                <a:off x="7336892" y="7287365"/>
                <a:ext cx="744371" cy="646331"/>
              </a:xfrm>
              <a:prstGeom prst="rect">
                <a:avLst/>
              </a:prstGeom>
              <a:blipFill>
                <a:blip r:embed="rId6"/>
                <a:stretch>
                  <a:fillRect/>
                </a:stretch>
              </a:blipFill>
              <a:ln>
                <a:noFill/>
              </a:ln>
            </p:spPr>
            <p:txBody>
              <a:bodyPr/>
              <a:lstStyle/>
              <a:p>
                <a:r>
                  <a:rPr lang="en-US">
                    <a:noFill/>
                  </a:rPr>
                  <a:t> </a:t>
                </a:r>
              </a:p>
            </p:txBody>
          </p:sp>
        </mc:Fallback>
      </mc:AlternateContent>
      <p:sp>
        <p:nvSpPr>
          <p:cNvPr id="99" name="Oval 98">
            <a:extLst>
              <a:ext uri="{FF2B5EF4-FFF2-40B4-BE49-F238E27FC236}">
                <a16:creationId xmlns:a16="http://schemas.microsoft.com/office/drawing/2014/main" id="{731BFCCC-5AC3-434D-BA5B-9DC6C0CD0932}"/>
              </a:ext>
            </a:extLst>
          </p:cNvPr>
          <p:cNvSpPr/>
          <p:nvPr/>
        </p:nvSpPr>
        <p:spPr>
          <a:xfrm>
            <a:off x="1071194" y="3730323"/>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40DF35BE-DEB2-4C66-9FB7-D4148D6CAF70}"/>
                  </a:ext>
                </a:extLst>
              </p:cNvPr>
              <p:cNvSpPr txBox="1"/>
              <p:nvPr/>
            </p:nvSpPr>
            <p:spPr>
              <a:xfrm>
                <a:off x="1169086" y="3853520"/>
                <a:ext cx="74937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00" name="TextBox 99">
                <a:extLst>
                  <a:ext uri="{FF2B5EF4-FFF2-40B4-BE49-F238E27FC236}">
                    <a16:creationId xmlns:a16="http://schemas.microsoft.com/office/drawing/2014/main" id="{40DF35BE-DEB2-4C66-9FB7-D4148D6CAF70}"/>
                  </a:ext>
                </a:extLst>
              </p:cNvPr>
              <p:cNvSpPr txBox="1">
                <a:spLocks noRot="1" noChangeAspect="1" noMove="1" noResize="1" noEditPoints="1" noAdjustHandles="1" noChangeArrowheads="1" noChangeShapeType="1" noTextEdit="1"/>
              </p:cNvSpPr>
              <p:nvPr/>
            </p:nvSpPr>
            <p:spPr>
              <a:xfrm>
                <a:off x="1169086" y="3853520"/>
                <a:ext cx="749372" cy="646331"/>
              </a:xfrm>
              <a:prstGeom prst="rect">
                <a:avLst/>
              </a:prstGeom>
              <a:blipFill>
                <a:blip r:embed="rId7"/>
                <a:stretch>
                  <a:fillRect/>
                </a:stretch>
              </a:blipFill>
              <a:ln>
                <a:noFill/>
              </a:ln>
            </p:spPr>
            <p:txBody>
              <a:bodyPr/>
              <a:lstStyle/>
              <a:p>
                <a:r>
                  <a:rPr lang="en-US">
                    <a:noFill/>
                  </a:rPr>
                  <a:t> </a:t>
                </a:r>
              </a:p>
            </p:txBody>
          </p:sp>
        </mc:Fallback>
      </mc:AlternateContent>
      <p:sp>
        <p:nvSpPr>
          <p:cNvPr id="101" name="Oval 100">
            <a:extLst>
              <a:ext uri="{FF2B5EF4-FFF2-40B4-BE49-F238E27FC236}">
                <a16:creationId xmlns:a16="http://schemas.microsoft.com/office/drawing/2014/main" id="{4804F738-21EA-4C8D-A1DF-7E41E64593F5}"/>
              </a:ext>
            </a:extLst>
          </p:cNvPr>
          <p:cNvSpPr/>
          <p:nvPr/>
        </p:nvSpPr>
        <p:spPr>
          <a:xfrm>
            <a:off x="3032839" y="364523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33D4ECF9-25B3-4DE4-BC7F-562AD98E3F31}"/>
                  </a:ext>
                </a:extLst>
              </p:cNvPr>
              <p:cNvSpPr txBox="1"/>
              <p:nvPr/>
            </p:nvSpPr>
            <p:spPr>
              <a:xfrm>
                <a:off x="3130731" y="3768434"/>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02" name="TextBox 101">
                <a:extLst>
                  <a:ext uri="{FF2B5EF4-FFF2-40B4-BE49-F238E27FC236}">
                    <a16:creationId xmlns:a16="http://schemas.microsoft.com/office/drawing/2014/main" id="{33D4ECF9-25B3-4DE4-BC7F-562AD98E3F31}"/>
                  </a:ext>
                </a:extLst>
              </p:cNvPr>
              <p:cNvSpPr txBox="1">
                <a:spLocks noRot="1" noChangeAspect="1" noMove="1" noResize="1" noEditPoints="1" noAdjustHandles="1" noChangeArrowheads="1" noChangeShapeType="1" noTextEdit="1"/>
              </p:cNvSpPr>
              <p:nvPr/>
            </p:nvSpPr>
            <p:spPr>
              <a:xfrm>
                <a:off x="3130731" y="3768434"/>
                <a:ext cx="760080" cy="646331"/>
              </a:xfrm>
              <a:prstGeom prst="rect">
                <a:avLst/>
              </a:prstGeom>
              <a:blipFill>
                <a:blip r:embed="rId8"/>
                <a:stretch>
                  <a:fillRect/>
                </a:stretch>
              </a:blipFill>
              <a:ln>
                <a:noFill/>
              </a:ln>
            </p:spPr>
            <p:txBody>
              <a:bodyPr/>
              <a:lstStyle/>
              <a:p>
                <a:r>
                  <a:rPr lang="en-US">
                    <a:noFill/>
                  </a:rPr>
                  <a:t> </a:t>
                </a:r>
              </a:p>
            </p:txBody>
          </p:sp>
        </mc:Fallback>
      </mc:AlternateContent>
      <p:sp>
        <p:nvSpPr>
          <p:cNvPr id="103" name="Oval 102">
            <a:extLst>
              <a:ext uri="{FF2B5EF4-FFF2-40B4-BE49-F238E27FC236}">
                <a16:creationId xmlns:a16="http://schemas.microsoft.com/office/drawing/2014/main" id="{BF7EE281-D410-4F00-9437-C35F8492B114}"/>
              </a:ext>
            </a:extLst>
          </p:cNvPr>
          <p:cNvSpPr/>
          <p:nvPr/>
        </p:nvSpPr>
        <p:spPr>
          <a:xfrm>
            <a:off x="5127033"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8913F4A2-1493-48B0-B0DB-B19996D1B72C}"/>
                  </a:ext>
                </a:extLst>
              </p:cNvPr>
              <p:cNvSpPr txBox="1"/>
              <p:nvPr/>
            </p:nvSpPr>
            <p:spPr>
              <a:xfrm>
                <a:off x="5224925"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04" name="TextBox 103">
                <a:extLst>
                  <a:ext uri="{FF2B5EF4-FFF2-40B4-BE49-F238E27FC236}">
                    <a16:creationId xmlns:a16="http://schemas.microsoft.com/office/drawing/2014/main" id="{8913F4A2-1493-48B0-B0DB-B19996D1B72C}"/>
                  </a:ext>
                </a:extLst>
              </p:cNvPr>
              <p:cNvSpPr txBox="1">
                <a:spLocks noRot="1" noChangeAspect="1" noMove="1" noResize="1" noEditPoints="1" noAdjustHandles="1" noChangeArrowheads="1" noChangeShapeType="1" noTextEdit="1"/>
              </p:cNvSpPr>
              <p:nvPr/>
            </p:nvSpPr>
            <p:spPr>
              <a:xfrm>
                <a:off x="5224925" y="3667617"/>
                <a:ext cx="760080" cy="646331"/>
              </a:xfrm>
              <a:prstGeom prst="rect">
                <a:avLst/>
              </a:prstGeom>
              <a:blipFill>
                <a:blip r:embed="rId9"/>
                <a:stretch>
                  <a:fillRect/>
                </a:stretch>
              </a:blipFill>
              <a:ln>
                <a:noFill/>
              </a:ln>
            </p:spPr>
            <p:txBody>
              <a:bodyPr/>
              <a:lstStyle/>
              <a:p>
                <a:r>
                  <a:rPr lang="en-US">
                    <a:noFill/>
                  </a:rPr>
                  <a:t> </a:t>
                </a:r>
              </a:p>
            </p:txBody>
          </p:sp>
        </mc:Fallback>
      </mc:AlternateContent>
      <p:sp>
        <p:nvSpPr>
          <p:cNvPr id="105" name="Oval 104">
            <a:extLst>
              <a:ext uri="{FF2B5EF4-FFF2-40B4-BE49-F238E27FC236}">
                <a16:creationId xmlns:a16="http://schemas.microsoft.com/office/drawing/2014/main" id="{9DB78C63-9FB6-4DB3-B359-A1361436202F}"/>
              </a:ext>
            </a:extLst>
          </p:cNvPr>
          <p:cNvSpPr/>
          <p:nvPr/>
        </p:nvSpPr>
        <p:spPr>
          <a:xfrm>
            <a:off x="7141881"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6ABE80AF-A699-44DB-9017-B9310E73BC7E}"/>
                  </a:ext>
                </a:extLst>
              </p:cNvPr>
              <p:cNvSpPr txBox="1"/>
              <p:nvPr/>
            </p:nvSpPr>
            <p:spPr>
              <a:xfrm>
                <a:off x="7239773"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06" name="TextBox 105">
                <a:extLst>
                  <a:ext uri="{FF2B5EF4-FFF2-40B4-BE49-F238E27FC236}">
                    <a16:creationId xmlns:a16="http://schemas.microsoft.com/office/drawing/2014/main" id="{6ABE80AF-A699-44DB-9017-B9310E73BC7E}"/>
                  </a:ext>
                </a:extLst>
              </p:cNvPr>
              <p:cNvSpPr txBox="1">
                <a:spLocks noRot="1" noChangeAspect="1" noMove="1" noResize="1" noEditPoints="1" noAdjustHandles="1" noChangeArrowheads="1" noChangeShapeType="1" noTextEdit="1"/>
              </p:cNvSpPr>
              <p:nvPr/>
            </p:nvSpPr>
            <p:spPr>
              <a:xfrm>
                <a:off x="7239773" y="3667617"/>
                <a:ext cx="760080" cy="646331"/>
              </a:xfrm>
              <a:prstGeom prst="rect">
                <a:avLst/>
              </a:prstGeom>
              <a:blipFill>
                <a:blip r:embed="rId10"/>
                <a:stretch>
                  <a:fillRect/>
                </a:stretch>
              </a:blipFill>
              <a:ln>
                <a:noFill/>
              </a:ln>
            </p:spPr>
            <p:txBody>
              <a:bodyPr/>
              <a:lstStyle/>
              <a:p>
                <a:r>
                  <a:rPr lang="en-US">
                    <a:noFill/>
                  </a:rPr>
                  <a:t> </a:t>
                </a:r>
              </a:p>
            </p:txBody>
          </p:sp>
        </mc:Fallback>
      </mc:AlternateContent>
      <p:cxnSp>
        <p:nvCxnSpPr>
          <p:cNvPr id="107" name="Straight Arrow Connector 106">
            <a:extLst>
              <a:ext uri="{FF2B5EF4-FFF2-40B4-BE49-F238E27FC236}">
                <a16:creationId xmlns:a16="http://schemas.microsoft.com/office/drawing/2014/main" id="{27FE2D92-C54F-4037-9F87-94567B132AAC}"/>
              </a:ext>
            </a:extLst>
          </p:cNvPr>
          <p:cNvCxnSpPr>
            <a:cxnSpLocks/>
            <a:endCxn id="91" idx="1"/>
          </p:cNvCxnSpPr>
          <p:nvPr/>
        </p:nvCxnSpPr>
        <p:spPr>
          <a:xfrm>
            <a:off x="1674396" y="4578003"/>
            <a:ext cx="1588109" cy="273844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FB321103-7068-4F80-8FF3-D432B07D5736}"/>
              </a:ext>
            </a:extLst>
          </p:cNvPr>
          <p:cNvCxnSpPr>
            <a:cxnSpLocks/>
          </p:cNvCxnSpPr>
          <p:nvPr/>
        </p:nvCxnSpPr>
        <p:spPr>
          <a:xfrm>
            <a:off x="5809736" y="4414765"/>
            <a:ext cx="1668681" cy="28726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BD81D16C-310A-4CD0-B890-27D78194288F}"/>
              </a:ext>
            </a:extLst>
          </p:cNvPr>
          <p:cNvSpPr/>
          <p:nvPr/>
        </p:nvSpPr>
        <p:spPr>
          <a:xfrm>
            <a:off x="1078821" y="2171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E8588468-A0B2-4991-AE25-CBCA93276665}"/>
                  </a:ext>
                </a:extLst>
              </p:cNvPr>
              <p:cNvSpPr txBox="1"/>
              <p:nvPr/>
            </p:nvSpPr>
            <p:spPr>
              <a:xfrm>
                <a:off x="1176713" y="2294897"/>
                <a:ext cx="66178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10" name="TextBox 109">
                <a:extLst>
                  <a:ext uri="{FF2B5EF4-FFF2-40B4-BE49-F238E27FC236}">
                    <a16:creationId xmlns:a16="http://schemas.microsoft.com/office/drawing/2014/main" id="{E8588468-A0B2-4991-AE25-CBCA93276665}"/>
                  </a:ext>
                </a:extLst>
              </p:cNvPr>
              <p:cNvSpPr txBox="1">
                <a:spLocks noRot="1" noChangeAspect="1" noMove="1" noResize="1" noEditPoints="1" noAdjustHandles="1" noChangeArrowheads="1" noChangeShapeType="1" noTextEdit="1"/>
              </p:cNvSpPr>
              <p:nvPr/>
            </p:nvSpPr>
            <p:spPr>
              <a:xfrm>
                <a:off x="1176713" y="2294897"/>
                <a:ext cx="661783" cy="646331"/>
              </a:xfrm>
              <a:prstGeom prst="rect">
                <a:avLst/>
              </a:prstGeom>
              <a:blipFill>
                <a:blip r:embed="rId11"/>
                <a:stretch>
                  <a:fillRect/>
                </a:stretch>
              </a:blipFill>
              <a:ln>
                <a:noFill/>
              </a:ln>
            </p:spPr>
            <p:txBody>
              <a:bodyPr/>
              <a:lstStyle/>
              <a:p>
                <a:r>
                  <a:rPr lang="en-US">
                    <a:noFill/>
                  </a:rPr>
                  <a:t> </a:t>
                </a:r>
              </a:p>
            </p:txBody>
          </p:sp>
        </mc:Fallback>
      </mc:AlternateContent>
      <p:sp>
        <p:nvSpPr>
          <p:cNvPr id="111" name="Oval 110">
            <a:extLst>
              <a:ext uri="{FF2B5EF4-FFF2-40B4-BE49-F238E27FC236}">
                <a16:creationId xmlns:a16="http://schemas.microsoft.com/office/drawing/2014/main" id="{DDC7A9BD-082E-4D6C-B69F-CC63BFB226F5}"/>
              </a:ext>
            </a:extLst>
          </p:cNvPr>
          <p:cNvSpPr/>
          <p:nvPr/>
        </p:nvSpPr>
        <p:spPr>
          <a:xfrm>
            <a:off x="3040466" y="208661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E8AC3E76-D457-4DD8-96DC-59B04D048602}"/>
                  </a:ext>
                </a:extLst>
              </p:cNvPr>
              <p:cNvSpPr txBox="1"/>
              <p:nvPr/>
            </p:nvSpPr>
            <p:spPr>
              <a:xfrm>
                <a:off x="3138358" y="2209811"/>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12" name="TextBox 111">
                <a:extLst>
                  <a:ext uri="{FF2B5EF4-FFF2-40B4-BE49-F238E27FC236}">
                    <a16:creationId xmlns:a16="http://schemas.microsoft.com/office/drawing/2014/main" id="{E8AC3E76-D457-4DD8-96DC-59B04D048602}"/>
                  </a:ext>
                </a:extLst>
              </p:cNvPr>
              <p:cNvSpPr txBox="1">
                <a:spLocks noRot="1" noChangeAspect="1" noMove="1" noResize="1" noEditPoints="1" noAdjustHandles="1" noChangeArrowheads="1" noChangeShapeType="1" noTextEdit="1"/>
              </p:cNvSpPr>
              <p:nvPr/>
            </p:nvSpPr>
            <p:spPr>
              <a:xfrm>
                <a:off x="3138358" y="2209811"/>
                <a:ext cx="672492" cy="646331"/>
              </a:xfrm>
              <a:prstGeom prst="rect">
                <a:avLst/>
              </a:prstGeom>
              <a:blipFill>
                <a:blip r:embed="rId12"/>
                <a:stretch>
                  <a:fillRect/>
                </a:stretch>
              </a:blipFill>
              <a:ln>
                <a:noFill/>
              </a:ln>
            </p:spPr>
            <p:txBody>
              <a:bodyPr/>
              <a:lstStyle/>
              <a:p>
                <a:r>
                  <a:rPr lang="en-US">
                    <a:noFill/>
                  </a:rPr>
                  <a:t> </a:t>
                </a:r>
              </a:p>
            </p:txBody>
          </p:sp>
        </mc:Fallback>
      </mc:AlternateContent>
      <p:sp>
        <p:nvSpPr>
          <p:cNvPr id="113" name="Oval 112">
            <a:extLst>
              <a:ext uri="{FF2B5EF4-FFF2-40B4-BE49-F238E27FC236}">
                <a16:creationId xmlns:a16="http://schemas.microsoft.com/office/drawing/2014/main" id="{78B5A9CD-6DE7-4F4B-A14F-8E117A650421}"/>
              </a:ext>
            </a:extLst>
          </p:cNvPr>
          <p:cNvSpPr/>
          <p:nvPr/>
        </p:nvSpPr>
        <p:spPr>
          <a:xfrm>
            <a:off x="5134660"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0B6290F1-5809-4C2B-94E4-58D3D51329F7}"/>
                  </a:ext>
                </a:extLst>
              </p:cNvPr>
              <p:cNvSpPr txBox="1"/>
              <p:nvPr/>
            </p:nvSpPr>
            <p:spPr>
              <a:xfrm>
                <a:off x="5232552" y="2108994"/>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14" name="TextBox 113">
                <a:extLst>
                  <a:ext uri="{FF2B5EF4-FFF2-40B4-BE49-F238E27FC236}">
                    <a16:creationId xmlns:a16="http://schemas.microsoft.com/office/drawing/2014/main" id="{0B6290F1-5809-4C2B-94E4-58D3D51329F7}"/>
                  </a:ext>
                </a:extLst>
              </p:cNvPr>
              <p:cNvSpPr txBox="1">
                <a:spLocks noRot="1" noChangeAspect="1" noMove="1" noResize="1" noEditPoints="1" noAdjustHandles="1" noChangeArrowheads="1" noChangeShapeType="1" noTextEdit="1"/>
              </p:cNvSpPr>
              <p:nvPr/>
            </p:nvSpPr>
            <p:spPr>
              <a:xfrm>
                <a:off x="5232552" y="2108994"/>
                <a:ext cx="672492" cy="646331"/>
              </a:xfrm>
              <a:prstGeom prst="rect">
                <a:avLst/>
              </a:prstGeom>
              <a:blipFill>
                <a:blip r:embed="rId13"/>
                <a:stretch>
                  <a:fillRect/>
                </a:stretch>
              </a:blipFill>
              <a:ln>
                <a:noFill/>
              </a:ln>
            </p:spPr>
            <p:txBody>
              <a:bodyPr/>
              <a:lstStyle/>
              <a:p>
                <a:r>
                  <a:rPr lang="en-US">
                    <a:noFill/>
                  </a:rPr>
                  <a:t> </a:t>
                </a:r>
              </a:p>
            </p:txBody>
          </p:sp>
        </mc:Fallback>
      </mc:AlternateContent>
      <p:sp>
        <p:nvSpPr>
          <p:cNvPr id="115" name="Oval 114">
            <a:extLst>
              <a:ext uri="{FF2B5EF4-FFF2-40B4-BE49-F238E27FC236}">
                <a16:creationId xmlns:a16="http://schemas.microsoft.com/office/drawing/2014/main" id="{047A6FF4-A62D-4243-BEDC-0CD301A3F4EC}"/>
              </a:ext>
            </a:extLst>
          </p:cNvPr>
          <p:cNvSpPr/>
          <p:nvPr/>
        </p:nvSpPr>
        <p:spPr>
          <a:xfrm>
            <a:off x="7149508"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538E9D39-0AAC-4CCE-8748-8014A3A5101B}"/>
                  </a:ext>
                </a:extLst>
              </p:cNvPr>
              <p:cNvSpPr txBox="1"/>
              <p:nvPr/>
            </p:nvSpPr>
            <p:spPr>
              <a:xfrm>
                <a:off x="7247400" y="2108994"/>
                <a:ext cx="65274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16" name="TextBox 115">
                <a:extLst>
                  <a:ext uri="{FF2B5EF4-FFF2-40B4-BE49-F238E27FC236}">
                    <a16:creationId xmlns:a16="http://schemas.microsoft.com/office/drawing/2014/main" id="{538E9D39-0AAC-4CCE-8748-8014A3A5101B}"/>
                  </a:ext>
                </a:extLst>
              </p:cNvPr>
              <p:cNvSpPr txBox="1">
                <a:spLocks noRot="1" noChangeAspect="1" noMove="1" noResize="1" noEditPoints="1" noAdjustHandles="1" noChangeArrowheads="1" noChangeShapeType="1" noTextEdit="1"/>
              </p:cNvSpPr>
              <p:nvPr/>
            </p:nvSpPr>
            <p:spPr>
              <a:xfrm>
                <a:off x="7247400" y="2108994"/>
                <a:ext cx="652743" cy="646331"/>
              </a:xfrm>
              <a:prstGeom prst="rect">
                <a:avLst/>
              </a:prstGeom>
              <a:blipFill>
                <a:blip r:embed="rId14"/>
                <a:stretch>
                  <a:fillRect/>
                </a:stretch>
              </a:blipFill>
              <a:ln>
                <a:noFill/>
              </a:ln>
            </p:spPr>
            <p:txBody>
              <a:bodyPr/>
              <a:lstStyle/>
              <a:p>
                <a:r>
                  <a:rPr lang="en-US">
                    <a:noFill/>
                  </a:rPr>
                  <a:t> </a:t>
                </a:r>
              </a:p>
            </p:txBody>
          </p:sp>
        </mc:Fallback>
      </mc:AlternateContent>
      <p:sp>
        <p:nvSpPr>
          <p:cNvPr id="117" name="Oval 116">
            <a:extLst>
              <a:ext uri="{FF2B5EF4-FFF2-40B4-BE49-F238E27FC236}">
                <a16:creationId xmlns:a16="http://schemas.microsoft.com/office/drawing/2014/main" id="{9FD430A9-1E92-448A-A751-DB006655E003}"/>
              </a:ext>
            </a:extLst>
          </p:cNvPr>
          <p:cNvSpPr/>
          <p:nvPr/>
        </p:nvSpPr>
        <p:spPr>
          <a:xfrm>
            <a:off x="1071194" y="5600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5EF16743-4AC6-4D3A-AECF-151CE8D51131}"/>
                  </a:ext>
                </a:extLst>
              </p:cNvPr>
              <p:cNvSpPr txBox="1"/>
              <p:nvPr/>
            </p:nvSpPr>
            <p:spPr>
              <a:xfrm>
                <a:off x="1169086" y="5723897"/>
                <a:ext cx="723468"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18" name="TextBox 117">
                <a:extLst>
                  <a:ext uri="{FF2B5EF4-FFF2-40B4-BE49-F238E27FC236}">
                    <a16:creationId xmlns:a16="http://schemas.microsoft.com/office/drawing/2014/main" id="{5EF16743-4AC6-4D3A-AECF-151CE8D51131}"/>
                  </a:ext>
                </a:extLst>
              </p:cNvPr>
              <p:cNvSpPr txBox="1">
                <a:spLocks noRot="1" noChangeAspect="1" noMove="1" noResize="1" noEditPoints="1" noAdjustHandles="1" noChangeArrowheads="1" noChangeShapeType="1" noTextEdit="1"/>
              </p:cNvSpPr>
              <p:nvPr/>
            </p:nvSpPr>
            <p:spPr>
              <a:xfrm>
                <a:off x="1169086" y="5723897"/>
                <a:ext cx="723468" cy="646331"/>
              </a:xfrm>
              <a:prstGeom prst="rect">
                <a:avLst/>
              </a:prstGeom>
              <a:blipFill>
                <a:blip r:embed="rId15"/>
                <a:stretch>
                  <a:fillRect/>
                </a:stretch>
              </a:blipFill>
              <a:ln>
                <a:noFill/>
              </a:ln>
            </p:spPr>
            <p:txBody>
              <a:bodyPr/>
              <a:lstStyle/>
              <a:p>
                <a:r>
                  <a:rPr lang="en-US">
                    <a:noFill/>
                  </a:rPr>
                  <a:t> </a:t>
                </a:r>
              </a:p>
            </p:txBody>
          </p:sp>
        </mc:Fallback>
      </mc:AlternateContent>
      <p:sp>
        <p:nvSpPr>
          <p:cNvPr id="119" name="Oval 118">
            <a:extLst>
              <a:ext uri="{FF2B5EF4-FFF2-40B4-BE49-F238E27FC236}">
                <a16:creationId xmlns:a16="http://schemas.microsoft.com/office/drawing/2014/main" id="{C7AD5693-6B05-49FA-84C8-0D2ED447A9C7}"/>
              </a:ext>
            </a:extLst>
          </p:cNvPr>
          <p:cNvSpPr/>
          <p:nvPr/>
        </p:nvSpPr>
        <p:spPr>
          <a:xfrm>
            <a:off x="3128594" y="55823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D287FEC8-7AAC-4B21-A828-AACD77640A28}"/>
                  </a:ext>
                </a:extLst>
              </p:cNvPr>
              <p:cNvSpPr txBox="1"/>
              <p:nvPr/>
            </p:nvSpPr>
            <p:spPr>
              <a:xfrm>
                <a:off x="3226486" y="5705531"/>
                <a:ext cx="73417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20" name="TextBox 119">
                <a:extLst>
                  <a:ext uri="{FF2B5EF4-FFF2-40B4-BE49-F238E27FC236}">
                    <a16:creationId xmlns:a16="http://schemas.microsoft.com/office/drawing/2014/main" id="{D287FEC8-7AAC-4B21-A828-AACD77640A28}"/>
                  </a:ext>
                </a:extLst>
              </p:cNvPr>
              <p:cNvSpPr txBox="1">
                <a:spLocks noRot="1" noChangeAspect="1" noMove="1" noResize="1" noEditPoints="1" noAdjustHandles="1" noChangeArrowheads="1" noChangeShapeType="1" noTextEdit="1"/>
              </p:cNvSpPr>
              <p:nvPr/>
            </p:nvSpPr>
            <p:spPr>
              <a:xfrm>
                <a:off x="3226486" y="5705531"/>
                <a:ext cx="734175" cy="646331"/>
              </a:xfrm>
              <a:prstGeom prst="rect">
                <a:avLst/>
              </a:prstGeom>
              <a:blipFill>
                <a:blip r:embed="rId16"/>
                <a:stretch>
                  <a:fillRect/>
                </a:stretch>
              </a:blipFill>
              <a:ln>
                <a:noFill/>
              </a:ln>
            </p:spPr>
            <p:txBody>
              <a:bodyPr/>
              <a:lstStyle/>
              <a:p>
                <a:r>
                  <a:rPr lang="en-US">
                    <a:noFill/>
                  </a:rPr>
                  <a:t> </a:t>
                </a:r>
              </a:p>
            </p:txBody>
          </p:sp>
        </mc:Fallback>
      </mc:AlternateContent>
      <p:sp>
        <p:nvSpPr>
          <p:cNvPr id="121" name="Oval 120">
            <a:extLst>
              <a:ext uri="{FF2B5EF4-FFF2-40B4-BE49-F238E27FC236}">
                <a16:creationId xmlns:a16="http://schemas.microsoft.com/office/drawing/2014/main" id="{1D18AB11-E4A4-49CC-A0E4-DD68A4DAEDCE}"/>
              </a:ext>
            </a:extLst>
          </p:cNvPr>
          <p:cNvSpPr/>
          <p:nvPr/>
        </p:nvSpPr>
        <p:spPr>
          <a:xfrm>
            <a:off x="5181600" y="55823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AF7F7FD4-49E0-4BE9-B2B8-6F3E697C5481}"/>
                  </a:ext>
                </a:extLst>
              </p:cNvPr>
              <p:cNvSpPr txBox="1"/>
              <p:nvPr/>
            </p:nvSpPr>
            <p:spPr>
              <a:xfrm>
                <a:off x="5279492" y="5705531"/>
                <a:ext cx="73417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22" name="TextBox 121">
                <a:extLst>
                  <a:ext uri="{FF2B5EF4-FFF2-40B4-BE49-F238E27FC236}">
                    <a16:creationId xmlns:a16="http://schemas.microsoft.com/office/drawing/2014/main" id="{AF7F7FD4-49E0-4BE9-B2B8-6F3E697C5481}"/>
                  </a:ext>
                </a:extLst>
              </p:cNvPr>
              <p:cNvSpPr txBox="1">
                <a:spLocks noRot="1" noChangeAspect="1" noMove="1" noResize="1" noEditPoints="1" noAdjustHandles="1" noChangeArrowheads="1" noChangeShapeType="1" noTextEdit="1"/>
              </p:cNvSpPr>
              <p:nvPr/>
            </p:nvSpPr>
            <p:spPr>
              <a:xfrm>
                <a:off x="5279492" y="5705531"/>
                <a:ext cx="734175" cy="646331"/>
              </a:xfrm>
              <a:prstGeom prst="rect">
                <a:avLst/>
              </a:prstGeom>
              <a:blipFill>
                <a:blip r:embed="rId17"/>
                <a:stretch>
                  <a:fillRect/>
                </a:stretch>
              </a:blipFill>
              <a:ln>
                <a:noFill/>
              </a:ln>
            </p:spPr>
            <p:txBody>
              <a:bodyPr/>
              <a:lstStyle/>
              <a:p>
                <a:r>
                  <a:rPr lang="en-US">
                    <a:noFill/>
                  </a:rPr>
                  <a:t> </a:t>
                </a:r>
              </a:p>
            </p:txBody>
          </p:sp>
        </mc:Fallback>
      </mc:AlternateContent>
      <p:sp>
        <p:nvSpPr>
          <p:cNvPr id="123" name="Oval 122">
            <a:extLst>
              <a:ext uri="{FF2B5EF4-FFF2-40B4-BE49-F238E27FC236}">
                <a16:creationId xmlns:a16="http://schemas.microsoft.com/office/drawing/2014/main" id="{7E411D38-92E8-4F0B-8F0C-FEAD9B4CDBB9}"/>
              </a:ext>
            </a:extLst>
          </p:cNvPr>
          <p:cNvSpPr/>
          <p:nvPr/>
        </p:nvSpPr>
        <p:spPr>
          <a:xfrm>
            <a:off x="7239000" y="55639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EC050350-7E68-4978-8672-D0FEB5F40C36}"/>
                  </a:ext>
                </a:extLst>
              </p:cNvPr>
              <p:cNvSpPr txBox="1"/>
              <p:nvPr/>
            </p:nvSpPr>
            <p:spPr>
              <a:xfrm>
                <a:off x="7336892" y="5687165"/>
                <a:ext cx="73084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24" name="TextBox 123">
                <a:extLst>
                  <a:ext uri="{FF2B5EF4-FFF2-40B4-BE49-F238E27FC236}">
                    <a16:creationId xmlns:a16="http://schemas.microsoft.com/office/drawing/2014/main" id="{EC050350-7E68-4978-8672-D0FEB5F40C36}"/>
                  </a:ext>
                </a:extLst>
              </p:cNvPr>
              <p:cNvSpPr txBox="1">
                <a:spLocks noRot="1" noChangeAspect="1" noMove="1" noResize="1" noEditPoints="1" noAdjustHandles="1" noChangeArrowheads="1" noChangeShapeType="1" noTextEdit="1"/>
              </p:cNvSpPr>
              <p:nvPr/>
            </p:nvSpPr>
            <p:spPr>
              <a:xfrm>
                <a:off x="7336892" y="5687165"/>
                <a:ext cx="730841" cy="646331"/>
              </a:xfrm>
              <a:prstGeom prst="rect">
                <a:avLst/>
              </a:prstGeom>
              <a:blipFill>
                <a:blip r:embed="rId18"/>
                <a:stretch>
                  <a:fillRect/>
                </a:stretch>
              </a:blipFill>
              <a:ln>
                <a:noFill/>
              </a:ln>
            </p:spPr>
            <p:txBody>
              <a:bodyPr/>
              <a:lstStyle/>
              <a:p>
                <a:r>
                  <a:rPr lang="en-US">
                    <a:noFill/>
                  </a:rPr>
                  <a:t> </a:t>
                </a:r>
              </a:p>
            </p:txBody>
          </p:sp>
        </mc:Fallback>
      </mc:AlternateContent>
      <p:cxnSp>
        <p:nvCxnSpPr>
          <p:cNvPr id="125" name="Straight Arrow Connector 124">
            <a:extLst>
              <a:ext uri="{FF2B5EF4-FFF2-40B4-BE49-F238E27FC236}">
                <a16:creationId xmlns:a16="http://schemas.microsoft.com/office/drawing/2014/main" id="{3DEA20EA-08E3-43E8-88A0-277E7EE8683D}"/>
              </a:ext>
            </a:extLst>
          </p:cNvPr>
          <p:cNvCxnSpPr>
            <a:cxnSpLocks/>
          </p:cNvCxnSpPr>
          <p:nvPr/>
        </p:nvCxnSpPr>
        <p:spPr>
          <a:xfrm flipV="1">
            <a:off x="1524000" y="6515100"/>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652797-6121-4BEE-94EE-2F5F165A2209}"/>
              </a:ext>
            </a:extLst>
          </p:cNvPr>
          <p:cNvCxnSpPr>
            <a:cxnSpLocks/>
          </p:cNvCxnSpPr>
          <p:nvPr/>
        </p:nvCxnSpPr>
        <p:spPr>
          <a:xfrm flipV="1">
            <a:off x="3581400" y="6478368"/>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649502D-9669-4841-9AC8-077CE1DA9A81}"/>
              </a:ext>
            </a:extLst>
          </p:cNvPr>
          <p:cNvCxnSpPr>
            <a:cxnSpLocks/>
          </p:cNvCxnSpPr>
          <p:nvPr/>
        </p:nvCxnSpPr>
        <p:spPr>
          <a:xfrm flipV="1">
            <a:off x="5638800" y="6496734"/>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4E64430-9EB4-4875-9F96-30319847D799}"/>
              </a:ext>
            </a:extLst>
          </p:cNvPr>
          <p:cNvCxnSpPr>
            <a:cxnSpLocks/>
          </p:cNvCxnSpPr>
          <p:nvPr/>
        </p:nvCxnSpPr>
        <p:spPr>
          <a:xfrm flipV="1">
            <a:off x="7772400" y="6478368"/>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C9A234AE-F39A-4A0C-BE05-94FE6ADA9BEC}"/>
              </a:ext>
            </a:extLst>
          </p:cNvPr>
          <p:cNvCxnSpPr>
            <a:cxnSpLocks/>
            <a:stCxn id="101" idx="5"/>
            <a:endCxn id="94" idx="1"/>
          </p:cNvCxnSpPr>
          <p:nvPr/>
        </p:nvCxnSpPr>
        <p:spPr>
          <a:xfrm>
            <a:off x="3813328" y="4425726"/>
            <a:ext cx="1502183" cy="289071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6AE0F3A4-74E4-4C11-A9AB-0961AA3F2566}"/>
              </a:ext>
            </a:extLst>
          </p:cNvPr>
          <p:cNvCxnSpPr>
            <a:cxnSpLocks/>
            <a:endCxn id="109" idx="4"/>
          </p:cNvCxnSpPr>
          <p:nvPr/>
        </p:nvCxnSpPr>
        <p:spPr>
          <a:xfrm flipV="1">
            <a:off x="1524000" y="3086100"/>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E450BBAE-89C2-4782-A5D7-BCDE346C1B28}"/>
              </a:ext>
            </a:extLst>
          </p:cNvPr>
          <p:cNvCxnSpPr>
            <a:cxnSpLocks/>
          </p:cNvCxnSpPr>
          <p:nvPr/>
        </p:nvCxnSpPr>
        <p:spPr>
          <a:xfrm flipV="1">
            <a:off x="3510771" y="3011167"/>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8DFAFEB-D1B2-4DFC-9D62-6F126BE477BD}"/>
              </a:ext>
            </a:extLst>
          </p:cNvPr>
          <p:cNvCxnSpPr>
            <a:cxnSpLocks/>
          </p:cNvCxnSpPr>
          <p:nvPr/>
        </p:nvCxnSpPr>
        <p:spPr>
          <a:xfrm flipV="1">
            <a:off x="5614223" y="2904701"/>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1EA5495-EFA8-46EB-849F-FA2CB9D29665}"/>
              </a:ext>
            </a:extLst>
          </p:cNvPr>
          <p:cNvCxnSpPr>
            <a:cxnSpLocks/>
          </p:cNvCxnSpPr>
          <p:nvPr/>
        </p:nvCxnSpPr>
        <p:spPr>
          <a:xfrm flipV="1">
            <a:off x="7624561" y="2894648"/>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4" name="Freeform: Shape 133">
            <a:extLst>
              <a:ext uri="{FF2B5EF4-FFF2-40B4-BE49-F238E27FC236}">
                <a16:creationId xmlns:a16="http://schemas.microsoft.com/office/drawing/2014/main" id="{725B2101-84F7-46A7-AFBE-8CB1C2D434E6}"/>
              </a:ext>
            </a:extLst>
          </p:cNvPr>
          <p:cNvSpPr/>
          <p:nvPr/>
        </p:nvSpPr>
        <p:spPr>
          <a:xfrm>
            <a:off x="486426" y="2971800"/>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a:extLst>
              <a:ext uri="{FF2B5EF4-FFF2-40B4-BE49-F238E27FC236}">
                <a16:creationId xmlns:a16="http://schemas.microsoft.com/office/drawing/2014/main" id="{E5327592-3974-4BCB-B24A-CC14E109F9DE}"/>
              </a:ext>
            </a:extLst>
          </p:cNvPr>
          <p:cNvSpPr/>
          <p:nvPr/>
        </p:nvSpPr>
        <p:spPr>
          <a:xfrm>
            <a:off x="2557441" y="297043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a:extLst>
              <a:ext uri="{FF2B5EF4-FFF2-40B4-BE49-F238E27FC236}">
                <a16:creationId xmlns:a16="http://schemas.microsoft.com/office/drawing/2014/main" id="{DBB94272-CB9A-4FAF-AD14-41947382A7D5}"/>
              </a:ext>
            </a:extLst>
          </p:cNvPr>
          <p:cNvSpPr/>
          <p:nvPr/>
        </p:nvSpPr>
        <p:spPr>
          <a:xfrm>
            <a:off x="4615088"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a:extLst>
              <a:ext uri="{FF2B5EF4-FFF2-40B4-BE49-F238E27FC236}">
                <a16:creationId xmlns:a16="http://schemas.microsoft.com/office/drawing/2014/main" id="{98A3DF32-D534-4E31-BA43-20BA641696B4}"/>
              </a:ext>
            </a:extLst>
          </p:cNvPr>
          <p:cNvSpPr/>
          <p:nvPr/>
        </p:nvSpPr>
        <p:spPr>
          <a:xfrm>
            <a:off x="6687409"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a:extLst>
              <a:ext uri="{FF2B5EF4-FFF2-40B4-BE49-F238E27FC236}">
                <a16:creationId xmlns:a16="http://schemas.microsoft.com/office/drawing/2014/main" id="{80D6AF94-EF12-49CA-A72E-22BDDC60D3D3}"/>
              </a:ext>
            </a:extLst>
          </p:cNvPr>
          <p:cNvSpPr/>
          <p:nvPr/>
        </p:nvSpPr>
        <p:spPr>
          <a:xfrm>
            <a:off x="952501" y="9064232"/>
            <a:ext cx="7162800" cy="755995"/>
          </a:xfrm>
          <a:prstGeom prst="rightArrow">
            <a:avLst>
              <a:gd name="adj1" fmla="val 21579"/>
              <a:gd name="adj2" fmla="val 84210"/>
            </a:avLst>
          </a:prstGeom>
          <a:solidFill>
            <a:schemeClr val="tx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7EA2E103-E9A4-48A0-AFB6-DE9D03A97BB8}"/>
              </a:ext>
            </a:extLst>
          </p:cNvPr>
          <p:cNvSpPr txBox="1"/>
          <p:nvPr/>
        </p:nvSpPr>
        <p:spPr>
          <a:xfrm>
            <a:off x="3483138" y="9504756"/>
            <a:ext cx="1165063" cy="630942"/>
          </a:xfrm>
          <a:prstGeom prst="rect">
            <a:avLst/>
          </a:prstGeom>
          <a:noFill/>
        </p:spPr>
        <p:txBody>
          <a:bodyPr wrap="none" rtlCol="0">
            <a:spAutoFit/>
          </a:bodyPr>
          <a:lstStyle/>
          <a:p>
            <a:r>
              <a:rPr lang="en-US" sz="3500" dirty="0">
                <a:latin typeface="Arial" panose="020B0604020202020204" pitchFamily="34" charset="0"/>
                <a:cs typeface="Arial" panose="020B0604020202020204" pitchFamily="34" charset="0"/>
              </a:rPr>
              <a:t>Time</a:t>
            </a:r>
          </a:p>
        </p:txBody>
      </p:sp>
    </p:spTree>
    <p:extLst>
      <p:ext uri="{BB962C8B-B14F-4D97-AF65-F5344CB8AC3E}">
        <p14:creationId xmlns:p14="http://schemas.microsoft.com/office/powerpoint/2010/main" val="3592857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Markov Decision Process and Reinforcement Learning</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8458200" y="1344846"/>
            <a:ext cx="9677400" cy="8942154"/>
          </a:xfrm>
          <a:prstGeom prst="rect">
            <a:avLst/>
          </a:prstGeom>
        </p:spPr>
      </p:pic>
      <mc:AlternateContent xmlns:mc="http://schemas.openxmlformats.org/markup-compatibility/2006" xmlns:a14="http://schemas.microsoft.com/office/drawing/2010/main">
        <mc:Choice Requires="a14">
          <p:sp>
            <p:nvSpPr>
              <p:cNvPr id="20" name="TextBox 8">
                <a:extLst>
                  <a:ext uri="{FF2B5EF4-FFF2-40B4-BE49-F238E27FC236}">
                    <a16:creationId xmlns:a16="http://schemas.microsoft.com/office/drawing/2014/main" id="{6E642AF1-C161-49FD-89A9-FDAA29CDFFF7}"/>
                  </a:ext>
                </a:extLst>
              </p:cNvPr>
              <p:cNvSpPr txBox="1"/>
              <p:nvPr/>
            </p:nvSpPr>
            <p:spPr>
              <a:xfrm>
                <a:off x="8685652" y="1617619"/>
                <a:ext cx="9221348" cy="7851124"/>
              </a:xfrm>
              <a:prstGeom prst="rect">
                <a:avLst/>
              </a:prstGeom>
            </p:spPr>
            <p:txBody>
              <a:bodyPr wrap="square" lIns="0" tIns="0" rIns="0" bIns="0" rtlCol="0" anchor="t">
                <a:spAutoFit/>
              </a:bodyPr>
              <a:lstStyle/>
              <a:p>
                <a:pPr algn="ctr">
                  <a:lnSpc>
                    <a:spcPts val="3616"/>
                  </a:lnSpc>
                  <a:spcBef>
                    <a:spcPct val="0"/>
                  </a:spcBef>
                </a:pPr>
                <a:r>
                  <a:rPr lang="en-US" sz="3600" b="1" u="sng" spc="-25" dirty="0">
                    <a:solidFill>
                      <a:srgbClr val="000000"/>
                    </a:solidFill>
                    <a:latin typeface="Goudy Old Style" panose="02020502050305020303" pitchFamily="18" charset="0"/>
                  </a:rPr>
                  <a:t>Policies</a:t>
                </a:r>
              </a:p>
              <a:p>
                <a:pPr>
                  <a:lnSpc>
                    <a:spcPts val="3616"/>
                  </a:lnSpc>
                  <a:spcBef>
                    <a:spcPct val="0"/>
                  </a:spcBef>
                </a:pPr>
                <a:endParaRPr lang="en-US" sz="3600" b="1" spc="-25" dirty="0">
                  <a:solidFill>
                    <a:srgbClr val="000000"/>
                  </a:solidFill>
                  <a:latin typeface="Goudy Old Style" panose="02020502050305020303" pitchFamily="18" charset="0"/>
                </a:endParaRPr>
              </a:p>
              <a:p>
                <a:pPr>
                  <a:lnSpc>
                    <a:spcPts val="3616"/>
                  </a:lnSpc>
                  <a:spcBef>
                    <a:spcPct val="0"/>
                  </a:spcBef>
                </a:pPr>
                <a:r>
                  <a:rPr lang="en-US" sz="3600" b="1" spc="-25" dirty="0">
                    <a:solidFill>
                      <a:srgbClr val="000000"/>
                    </a:solidFill>
                    <a:latin typeface="Goudy Old Style" panose="02020502050305020303" pitchFamily="18" charset="0"/>
                  </a:rPr>
                  <a:t>Case 1 (</a:t>
                </a:r>
                <a14:m>
                  <m:oMath xmlns:m="http://schemas.openxmlformats.org/officeDocument/2006/math">
                    <m:sSub>
                      <m:sSubPr>
                        <m:ctrlPr>
                          <a:rPr lang="en-US" sz="3600" b="1" i="1" spc="-25" smtClean="0">
                            <a:solidFill>
                              <a:srgbClr val="000000"/>
                            </a:solidFill>
                            <a:latin typeface="Cambria Math" panose="02040503050406030204" pitchFamily="18" charset="0"/>
                          </a:rPr>
                        </m:ctrlPr>
                      </m:sSubPr>
                      <m:e>
                        <m:r>
                          <a:rPr lang="en-US" sz="3600" b="1" i="1" spc="-25" smtClean="0">
                            <a:solidFill>
                              <a:srgbClr val="000000"/>
                            </a:solidFill>
                            <a:latin typeface="Cambria Math" panose="02040503050406030204" pitchFamily="18" charset="0"/>
                          </a:rPr>
                          <m:t>𝒐</m:t>
                        </m:r>
                      </m:e>
                      <m:sub>
                        <m:r>
                          <a:rPr lang="en-US" sz="3600" b="1" i="1" spc="-25" smtClean="0">
                            <a:solidFill>
                              <a:srgbClr val="000000"/>
                            </a:solidFill>
                            <a:latin typeface="Cambria Math" panose="02040503050406030204" pitchFamily="18" charset="0"/>
                          </a:rPr>
                          <m:t>𝒕</m:t>
                        </m:r>
                      </m:sub>
                    </m:sSub>
                    <m:r>
                      <a:rPr lang="en-US" sz="3600" b="1" i="1" spc="-25" smtClean="0">
                        <a:solidFill>
                          <a:srgbClr val="000000"/>
                        </a:solidFill>
                        <a:latin typeface="Cambria Math" panose="02040503050406030204" pitchFamily="18" charset="0"/>
                      </a:rPr>
                      <m:t>=</m:t>
                    </m:r>
                    <m:sSub>
                      <m:sSubPr>
                        <m:ctrlPr>
                          <a:rPr lang="en-US" sz="3600" b="1" i="1" spc="-25" smtClean="0">
                            <a:solidFill>
                              <a:srgbClr val="000000"/>
                            </a:solidFill>
                            <a:latin typeface="Cambria Math" panose="02040503050406030204" pitchFamily="18" charset="0"/>
                          </a:rPr>
                        </m:ctrlPr>
                      </m:sSubPr>
                      <m:e>
                        <m:r>
                          <a:rPr lang="en-US" sz="3600" b="1" i="1" spc="-25" smtClean="0">
                            <a:solidFill>
                              <a:srgbClr val="000000"/>
                            </a:solidFill>
                            <a:latin typeface="Cambria Math" panose="02040503050406030204" pitchFamily="18" charset="0"/>
                          </a:rPr>
                          <m:t>𝒙</m:t>
                        </m:r>
                      </m:e>
                      <m:sub>
                        <m:r>
                          <a:rPr lang="en-US" sz="3600" b="1" i="1" spc="-25" smtClean="0">
                            <a:solidFill>
                              <a:srgbClr val="000000"/>
                            </a:solidFill>
                            <a:latin typeface="Cambria Math" panose="02040503050406030204" pitchFamily="18" charset="0"/>
                          </a:rPr>
                          <m:t>𝒕</m:t>
                        </m:r>
                      </m:sub>
                    </m:sSub>
                  </m:oMath>
                </a14:m>
                <a:r>
                  <a:rPr lang="en-US" sz="3600" b="1" spc="-25" dirty="0">
                    <a:solidFill>
                      <a:srgbClr val="000000"/>
                    </a:solidFill>
                    <a:latin typeface="Goudy Old Style" panose="02020502050305020303" pitchFamily="18" charset="0"/>
                  </a:rPr>
                  <a:t>):</a:t>
                </a:r>
              </a:p>
              <a:p>
                <a:pPr>
                  <a:lnSpc>
                    <a:spcPts val="3616"/>
                  </a:lnSpc>
                  <a:spcBef>
                    <a:spcPct val="0"/>
                  </a:spcBef>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Basically, </a:t>
                </a:r>
                <a:r>
                  <a:rPr lang="en-US" sz="3600" b="1" spc="-25" dirty="0">
                    <a:solidFill>
                      <a:srgbClr val="0070C0"/>
                    </a:solidFill>
                    <a:latin typeface="Goudy Old Style" panose="02020502050305020303" pitchFamily="18" charset="0"/>
                  </a:rPr>
                  <a:t>all the states are observed</a:t>
                </a:r>
                <a:r>
                  <a:rPr lang="en-US" sz="3600" spc="-25" dirty="0">
                    <a:solidFill>
                      <a:srgbClr val="000000"/>
                    </a:solidFill>
                    <a:latin typeface="Goudy Old Style" panose="02020502050305020303" pitchFamily="18" charset="0"/>
                  </a:rPr>
                  <a:t>. This is called a </a:t>
                </a:r>
                <a:r>
                  <a:rPr lang="en-US" sz="3600" b="1" spc="-25" dirty="0">
                    <a:solidFill>
                      <a:srgbClr val="0070C0"/>
                    </a:solidFill>
                    <a:latin typeface="Goudy Old Style" panose="02020502050305020303" pitchFamily="18" charset="0"/>
                  </a:rPr>
                  <a:t>Markov Decision Process</a:t>
                </a:r>
                <a:r>
                  <a:rPr lang="en-US" sz="3600" spc="-25" dirty="0">
                    <a:solidFill>
                      <a:srgbClr val="000000"/>
                    </a:solidFill>
                    <a:latin typeface="Goudy Old Style" panose="02020502050305020303" pitchFamily="18" charset="0"/>
                  </a:rPr>
                  <a:t>.</a:t>
                </a:r>
              </a:p>
              <a:p>
                <a:pPr>
                  <a:lnSpc>
                    <a:spcPts val="3616"/>
                  </a:lnSpc>
                  <a:spcBef>
                    <a:spcPct val="0"/>
                  </a:spcBef>
                </a:pPr>
                <a:r>
                  <a:rPr lang="en-US" sz="3600" spc="-25" dirty="0">
                    <a:solidFill>
                      <a:srgbClr val="000000"/>
                    </a:solidFill>
                    <a:latin typeface="Goudy Old Style" panose="02020502050305020303" pitchFamily="18" charset="0"/>
                  </a:rPr>
                  <a:t>     </a:t>
                </a:r>
                <a:r>
                  <a:rPr lang="en-US" sz="3600" spc="-25" dirty="0">
                    <a:solidFill>
                      <a:srgbClr val="FF0000"/>
                    </a:solidFill>
                    <a:latin typeface="Goudy Old Style" panose="02020502050305020303" pitchFamily="18" charset="0"/>
                  </a:rPr>
                  <a:t>NOTE:</a:t>
                </a:r>
                <a:r>
                  <a:rPr lang="en-US" sz="3600" spc="-25" dirty="0">
                    <a:solidFill>
                      <a:srgbClr val="000000"/>
                    </a:solidFill>
                    <a:latin typeface="Goudy Old Style" panose="02020502050305020303" pitchFamily="18" charset="0"/>
                  </a:rPr>
                  <a:t> </a:t>
                </a:r>
                <a:r>
                  <a:rPr lang="en-US" sz="3600" spc="-25" dirty="0">
                    <a:solidFill>
                      <a:srgbClr val="FF0000"/>
                    </a:solidFill>
                    <a:latin typeface="Goudy Old Style" panose="02020502050305020303" pitchFamily="18" charset="0"/>
                  </a:rPr>
                  <a:t>Since in this case </a:t>
                </a:r>
                <a14:m>
                  <m:oMath xmlns:m="http://schemas.openxmlformats.org/officeDocument/2006/math">
                    <m:sSub>
                      <m:sSubPr>
                        <m:ctrlPr>
                          <a:rPr lang="en-US" sz="3600" i="1" spc="-25">
                            <a:solidFill>
                              <a:srgbClr val="FF0000"/>
                            </a:solidFill>
                            <a:latin typeface="Cambria Math" panose="02040503050406030204" pitchFamily="18" charset="0"/>
                          </a:rPr>
                        </m:ctrlPr>
                      </m:sSubPr>
                      <m:e>
                        <m:r>
                          <a:rPr lang="en-US" sz="3600" i="1" spc="-25">
                            <a:solidFill>
                              <a:srgbClr val="FF0000"/>
                            </a:solidFill>
                            <a:latin typeface="Cambria Math" panose="02040503050406030204" pitchFamily="18" charset="0"/>
                          </a:rPr>
                          <m:t>𝑜</m:t>
                        </m:r>
                      </m:e>
                      <m:sub>
                        <m:r>
                          <a:rPr lang="en-US" sz="3600" i="1" spc="-25">
                            <a:solidFill>
                              <a:srgbClr val="FF0000"/>
                            </a:solidFill>
                            <a:latin typeface="Cambria Math" panose="02040503050406030204" pitchFamily="18" charset="0"/>
                          </a:rPr>
                          <m:t>𝑡</m:t>
                        </m:r>
                      </m:sub>
                    </m:sSub>
                  </m:oMath>
                </a14:m>
                <a:r>
                  <a:rPr lang="en-US" sz="3600" spc="-25" dirty="0">
                    <a:solidFill>
                      <a:srgbClr val="FF0000"/>
                    </a:solidFill>
                    <a:latin typeface="Goudy Old Style" panose="02020502050305020303" pitchFamily="18" charset="0"/>
                  </a:rPr>
                  <a:t> and </a:t>
                </a:r>
                <a14:m>
                  <m:oMath xmlns:m="http://schemas.openxmlformats.org/officeDocument/2006/math">
                    <m:sSub>
                      <m:sSubPr>
                        <m:ctrlPr>
                          <a:rPr lang="en-US" sz="3600" i="1" spc="-25">
                            <a:solidFill>
                              <a:srgbClr val="FF0000"/>
                            </a:solidFill>
                            <a:latin typeface="Cambria Math" panose="02040503050406030204" pitchFamily="18" charset="0"/>
                          </a:rPr>
                        </m:ctrlPr>
                      </m:sSubPr>
                      <m:e>
                        <m:r>
                          <a:rPr lang="en-US" sz="3600" i="1" spc="-25">
                            <a:solidFill>
                              <a:srgbClr val="FF0000"/>
                            </a:solidFill>
                            <a:latin typeface="Cambria Math" panose="02040503050406030204" pitchFamily="18" charset="0"/>
                          </a:rPr>
                          <m:t>𝑥</m:t>
                        </m:r>
                      </m:e>
                      <m:sub>
                        <m:r>
                          <a:rPr lang="en-US" sz="3600" i="1" spc="-25">
                            <a:solidFill>
                              <a:srgbClr val="FF0000"/>
                            </a:solidFill>
                            <a:latin typeface="Cambria Math" panose="02040503050406030204" pitchFamily="18" charset="0"/>
                          </a:rPr>
                          <m:t>𝑡</m:t>
                        </m:r>
                      </m:sub>
                    </m:sSub>
                  </m:oMath>
                </a14:m>
                <a:r>
                  <a:rPr lang="en-US" sz="3600" spc="-25" dirty="0">
                    <a:solidFill>
                      <a:srgbClr val="FF0000"/>
                    </a:solidFill>
                    <a:latin typeface="Goudy Old Style" panose="02020502050305020303" pitchFamily="18" charset="0"/>
                  </a:rPr>
                  <a:t> are the</a:t>
                </a:r>
              </a:p>
              <a:p>
                <a:pPr>
                  <a:lnSpc>
                    <a:spcPts val="3616"/>
                  </a:lnSpc>
                  <a:spcBef>
                    <a:spcPct val="0"/>
                  </a:spcBef>
                </a:pPr>
                <a:r>
                  <a:rPr lang="en-US" sz="3600" spc="-25" dirty="0">
                    <a:solidFill>
                      <a:srgbClr val="FF0000"/>
                    </a:solidFill>
                    <a:latin typeface="Goudy Old Style" panose="02020502050305020303" pitchFamily="18" charset="0"/>
                  </a:rPr>
                  <a:t>     same, </a:t>
                </a:r>
                <a14:m>
                  <m:oMath xmlns:m="http://schemas.openxmlformats.org/officeDocument/2006/math">
                    <m:sSub>
                      <m:sSubPr>
                        <m:ctrlPr>
                          <a:rPr lang="en-US" sz="3600" i="1" spc="-25">
                            <a:solidFill>
                              <a:srgbClr val="FF0000"/>
                            </a:solidFill>
                            <a:latin typeface="Cambria Math" panose="02040503050406030204" pitchFamily="18" charset="0"/>
                          </a:rPr>
                        </m:ctrlPr>
                      </m:sSubPr>
                      <m:e>
                        <m:r>
                          <a:rPr lang="en-US" sz="3600" i="1" spc="-25">
                            <a:solidFill>
                              <a:srgbClr val="FF0000"/>
                            </a:solidFill>
                            <a:latin typeface="Cambria Math" panose="02040503050406030204" pitchFamily="18" charset="0"/>
                          </a:rPr>
                          <m:t>𝑜</m:t>
                        </m:r>
                      </m:e>
                      <m:sub>
                        <m:r>
                          <a:rPr lang="en-US" sz="3600" i="1" spc="-25">
                            <a:solidFill>
                              <a:srgbClr val="FF0000"/>
                            </a:solidFill>
                            <a:latin typeface="Cambria Math" panose="02040503050406030204" pitchFamily="18" charset="0"/>
                          </a:rPr>
                          <m:t>𝑡</m:t>
                        </m:r>
                      </m:sub>
                    </m:sSub>
                  </m:oMath>
                </a14:m>
                <a:r>
                  <a:rPr lang="en-US" sz="3600" spc="-25" dirty="0">
                    <a:solidFill>
                      <a:srgbClr val="FF0000"/>
                    </a:solidFill>
                    <a:latin typeface="Goudy Old Style" panose="02020502050305020303" pitchFamily="18" charset="0"/>
                  </a:rPr>
                  <a:t>’s have been removed from the PGM.</a:t>
                </a:r>
                <a:endParaRPr lang="en-US" sz="3600" spc="-25" dirty="0">
                  <a:solidFill>
                    <a:srgbClr val="000000"/>
                  </a:solidFill>
                  <a:latin typeface="Goudy Old Style" panose="02020502050305020303" pitchFamily="18" charset="0"/>
                </a:endParaRPr>
              </a:p>
              <a:p>
                <a:pPr>
                  <a:lnSpc>
                    <a:spcPts val="3616"/>
                  </a:lnSpc>
                  <a:spcBef>
                    <a:spcPct val="0"/>
                  </a:spcBef>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In this case, the agent decides </a:t>
                </a:r>
                <a14:m>
                  <m:oMath xmlns:m="http://schemas.openxmlformats.org/officeDocument/2006/math">
                    <m:sSub>
                      <m:sSubPr>
                        <m:ctrlPr>
                          <a:rPr lang="en-US" sz="3600" i="1" spc="-25" smtClean="0">
                            <a:solidFill>
                              <a:srgbClr val="000000"/>
                            </a:solidFill>
                            <a:latin typeface="Cambria Math" panose="02040503050406030204" pitchFamily="18" charset="0"/>
                          </a:rPr>
                        </m:ctrlPr>
                      </m:sSubPr>
                      <m:e>
                        <m:r>
                          <a:rPr lang="en-US" sz="3600" b="0" i="1" spc="-25" smtClean="0">
                            <a:solidFill>
                              <a:srgbClr val="000000"/>
                            </a:solidFill>
                            <a:latin typeface="Cambria Math" panose="02040503050406030204" pitchFamily="18" charset="0"/>
                          </a:rPr>
                          <m:t>𝑎</m:t>
                        </m:r>
                      </m:e>
                      <m:sub>
                        <m:r>
                          <a:rPr lang="en-US" sz="3600" b="0" i="1" spc="-25" smtClean="0">
                            <a:solidFill>
                              <a:srgbClr val="000000"/>
                            </a:solidFill>
                            <a:latin typeface="Cambria Math" panose="02040503050406030204" pitchFamily="18" charset="0"/>
                          </a:rPr>
                          <m:t>𝑡</m:t>
                        </m:r>
                      </m:sub>
                    </m:sSub>
                  </m:oMath>
                </a14:m>
                <a:r>
                  <a:rPr lang="en-US" sz="3600" spc="-25" dirty="0">
                    <a:solidFill>
                      <a:srgbClr val="000000"/>
                    </a:solidFill>
                    <a:latin typeface="Goudy Old Style" panose="02020502050305020303" pitchFamily="18" charset="0"/>
                  </a:rPr>
                  <a:t> based on </a:t>
                </a:r>
                <a14:m>
                  <m:oMath xmlns:m="http://schemas.openxmlformats.org/officeDocument/2006/math">
                    <m:sSub>
                      <m:sSubPr>
                        <m:ctrlPr>
                          <a:rPr lang="en-US" sz="3600" i="1" spc="-25" smtClean="0">
                            <a:solidFill>
                              <a:srgbClr val="000000"/>
                            </a:solidFill>
                            <a:latin typeface="Cambria Math" panose="02040503050406030204" pitchFamily="18" charset="0"/>
                          </a:rPr>
                        </m:ctrlPr>
                      </m:sSubPr>
                      <m:e>
                        <m:r>
                          <a:rPr lang="en-US" sz="3600" b="0" i="1" spc="-25" smtClean="0">
                            <a:solidFill>
                              <a:srgbClr val="000000"/>
                            </a:solidFill>
                            <a:latin typeface="Cambria Math" panose="02040503050406030204" pitchFamily="18" charset="0"/>
                          </a:rPr>
                          <m:t>𝑥</m:t>
                        </m:r>
                      </m:e>
                      <m:sub>
                        <m:r>
                          <a:rPr lang="en-US" sz="3600" b="0" i="1" spc="-25" smtClean="0">
                            <a:solidFill>
                              <a:srgbClr val="000000"/>
                            </a:solidFill>
                            <a:latin typeface="Cambria Math" panose="02040503050406030204" pitchFamily="18" charset="0"/>
                          </a:rPr>
                          <m:t>𝑡</m:t>
                        </m:r>
                      </m:sub>
                    </m:sSub>
                  </m:oMath>
                </a14:m>
                <a:r>
                  <a:rPr lang="en-US" sz="3600" spc="-25" dirty="0">
                    <a:solidFill>
                      <a:srgbClr val="000000"/>
                    </a:solidFill>
                    <a:latin typeface="Goudy Old Style" panose="02020502050305020303" pitchFamily="18" charset="0"/>
                  </a:rPr>
                  <a:t>. A policy </a:t>
                </a:r>
                <a14:m>
                  <m:oMath xmlns:m="http://schemas.openxmlformats.org/officeDocument/2006/math">
                    <m:r>
                      <a:rPr lang="en-US" sz="3600" i="1" spc="-25" smtClean="0">
                        <a:solidFill>
                          <a:srgbClr val="000000"/>
                        </a:solidFill>
                        <a:latin typeface="Cambria Math" panose="02040503050406030204" pitchFamily="18" charset="0"/>
                        <a:ea typeface="Cambria Math" panose="02040503050406030204" pitchFamily="18" charset="0"/>
                      </a:rPr>
                      <m:t>𝜋</m:t>
                    </m:r>
                  </m:oMath>
                </a14:m>
                <a:r>
                  <a:rPr lang="en-US" sz="3600" spc="-25" dirty="0">
                    <a:solidFill>
                      <a:srgbClr val="000000"/>
                    </a:solidFill>
                    <a:latin typeface="Goudy Old Style" panose="02020502050305020303" pitchFamily="18" charset="0"/>
                  </a:rPr>
                  <a:t> is a mapping from state </a:t>
                </a:r>
                <a14:m>
                  <m:oMath xmlns:m="http://schemas.openxmlformats.org/officeDocument/2006/math">
                    <m:sSub>
                      <m:sSubPr>
                        <m:ctrlPr>
                          <a:rPr lang="en-US" sz="3600" i="1" spc="-25">
                            <a:solidFill>
                              <a:srgbClr val="000000"/>
                            </a:solidFill>
                            <a:latin typeface="Cambria Math" panose="02040503050406030204" pitchFamily="18" charset="0"/>
                          </a:rPr>
                        </m:ctrlPr>
                      </m:sSubPr>
                      <m:e>
                        <m:r>
                          <a:rPr lang="en-US" sz="3600" b="0" i="1" spc="-25" smtClean="0">
                            <a:solidFill>
                              <a:srgbClr val="000000"/>
                            </a:solidFill>
                            <a:latin typeface="Cambria Math" panose="02040503050406030204" pitchFamily="18" charset="0"/>
                          </a:rPr>
                          <m:t>𝑥</m:t>
                        </m:r>
                      </m:e>
                      <m:sub>
                        <m:r>
                          <a:rPr lang="en-US" sz="3600" i="1" spc="-25">
                            <a:solidFill>
                              <a:srgbClr val="000000"/>
                            </a:solidFill>
                            <a:latin typeface="Cambria Math" panose="02040503050406030204" pitchFamily="18" charset="0"/>
                          </a:rPr>
                          <m:t>𝑡</m:t>
                        </m:r>
                      </m:sub>
                    </m:sSub>
                  </m:oMath>
                </a14:m>
                <a:r>
                  <a:rPr lang="en-US" sz="3600" spc="-25" dirty="0">
                    <a:solidFill>
                      <a:srgbClr val="000000"/>
                    </a:solidFill>
                    <a:latin typeface="Goudy Old Style" panose="02020502050305020303" pitchFamily="18" charset="0"/>
                  </a:rPr>
                  <a:t> to action </a:t>
                </a:r>
                <a14:m>
                  <m:oMath xmlns:m="http://schemas.openxmlformats.org/officeDocument/2006/math">
                    <m:sSub>
                      <m:sSubPr>
                        <m:ctrlPr>
                          <a:rPr lang="en-US" sz="3600" i="1" spc="-25" smtClean="0">
                            <a:solidFill>
                              <a:srgbClr val="000000"/>
                            </a:solidFill>
                            <a:latin typeface="Cambria Math" panose="02040503050406030204" pitchFamily="18" charset="0"/>
                          </a:rPr>
                        </m:ctrlPr>
                      </m:sSubPr>
                      <m:e>
                        <m:r>
                          <a:rPr lang="en-US" sz="3600" b="0" i="1" spc="-25" smtClean="0">
                            <a:solidFill>
                              <a:srgbClr val="000000"/>
                            </a:solidFill>
                            <a:latin typeface="Cambria Math" panose="02040503050406030204" pitchFamily="18" charset="0"/>
                          </a:rPr>
                          <m:t>𝑎</m:t>
                        </m:r>
                      </m:e>
                      <m:sub>
                        <m:r>
                          <a:rPr lang="en-US" sz="3600" b="0" i="1" spc="-25" smtClean="0">
                            <a:solidFill>
                              <a:srgbClr val="000000"/>
                            </a:solidFill>
                            <a:latin typeface="Cambria Math" panose="02040503050406030204" pitchFamily="18" charset="0"/>
                          </a:rPr>
                          <m:t>𝑡</m:t>
                        </m:r>
                      </m:sub>
                    </m:sSub>
                  </m:oMath>
                </a14:m>
                <a:r>
                  <a:rPr lang="en-US" sz="3600" spc="-25" dirty="0">
                    <a:solidFill>
                      <a:srgbClr val="000000"/>
                    </a:solidFill>
                    <a:latin typeface="Goudy Old Style" panose="02020502050305020303" pitchFamily="18" charset="0"/>
                  </a:rPr>
                  <a:t> (this is shown using the </a:t>
                </a:r>
                <a:r>
                  <a:rPr lang="en-US" sz="3600" b="1" spc="-25" dirty="0">
                    <a:solidFill>
                      <a:srgbClr val="0070C0"/>
                    </a:solidFill>
                    <a:latin typeface="Goudy Old Style" panose="02020502050305020303" pitchFamily="18" charset="0"/>
                  </a:rPr>
                  <a:t>blue squiggly arrow</a:t>
                </a:r>
                <a:r>
                  <a:rPr lang="en-US" sz="3600" spc="-25" dirty="0">
                    <a:solidFill>
                      <a:srgbClr val="000000"/>
                    </a:solidFill>
                    <a:latin typeface="Goudy Old Style" panose="02020502050305020303" pitchFamily="18" charset="0"/>
                  </a:rPr>
                  <a:t>). The policy is denoted as follows,</a:t>
                </a:r>
              </a:p>
              <a:p>
                <a:pPr>
                  <a:lnSpc>
                    <a:spcPts val="3616"/>
                  </a:lnSpc>
                  <a:spcBef>
                    <a:spcPct val="0"/>
                  </a:spcBef>
                </a:pPr>
                <a:endParaRPr lang="en-US" sz="3600" spc="-25" dirty="0">
                  <a:solidFill>
                    <a:srgbClr val="000000"/>
                  </a:solidFill>
                  <a:latin typeface="Goudy Old Style" panose="02020502050305020303" pitchFamily="18" charset="0"/>
                </a:endParaRPr>
              </a:p>
              <a:p>
                <a:pPr algn="ctr">
                  <a:lnSpc>
                    <a:spcPts val="3616"/>
                  </a:lnSpc>
                  <a:spcBef>
                    <a:spcPct val="0"/>
                  </a:spcBef>
                </a:pPr>
                <a14:m>
                  <m:oMathPara xmlns:m="http://schemas.openxmlformats.org/officeDocument/2006/math">
                    <m:oMathParaPr>
                      <m:jc m:val="centerGroup"/>
                    </m:oMathParaPr>
                    <m:oMath xmlns:m="http://schemas.openxmlformats.org/officeDocument/2006/math">
                      <m:r>
                        <a:rPr lang="en-US" sz="3600" b="1" i="1" spc="-25">
                          <a:solidFill>
                            <a:srgbClr val="0070C0"/>
                          </a:solidFill>
                          <a:latin typeface="Cambria Math" panose="02040503050406030204" pitchFamily="18" charset="0"/>
                          <a:ea typeface="Cambria Math" panose="02040503050406030204" pitchFamily="18" charset="0"/>
                        </a:rPr>
                        <m:t>𝝅</m:t>
                      </m:r>
                      <m:d>
                        <m:dPr>
                          <m:ctrlPr>
                            <a:rPr lang="en-US" sz="3600" b="1" i="1" spc="-25">
                              <a:solidFill>
                                <a:srgbClr val="0070C0"/>
                              </a:solidFill>
                              <a:latin typeface="Cambria Math" panose="02040503050406030204" pitchFamily="18" charset="0"/>
                              <a:ea typeface="Cambria Math" panose="02040503050406030204" pitchFamily="18" charset="0"/>
                            </a:rPr>
                          </m:ctrlPr>
                        </m:dPr>
                        <m:e>
                          <m:sSub>
                            <m:sSubPr>
                              <m:ctrlPr>
                                <a:rPr lang="en-US" sz="3600" b="1" i="1" spc="-25">
                                  <a:solidFill>
                                    <a:srgbClr val="0070C0"/>
                                  </a:solidFill>
                                  <a:latin typeface="Cambria Math" panose="02040503050406030204" pitchFamily="18" charset="0"/>
                                  <a:ea typeface="Cambria Math" panose="02040503050406030204" pitchFamily="18" charset="0"/>
                                </a:rPr>
                              </m:ctrlPr>
                            </m:sSubPr>
                            <m:e>
                              <m:r>
                                <a:rPr lang="en-US" sz="3600" b="1" i="1" spc="-25">
                                  <a:solidFill>
                                    <a:srgbClr val="0070C0"/>
                                  </a:solidFill>
                                  <a:latin typeface="Cambria Math" panose="02040503050406030204" pitchFamily="18" charset="0"/>
                                  <a:ea typeface="Cambria Math" panose="02040503050406030204" pitchFamily="18" charset="0"/>
                                </a:rPr>
                                <m:t>𝒂</m:t>
                              </m:r>
                            </m:e>
                            <m:sub>
                              <m:r>
                                <a:rPr lang="en-US" sz="3600" b="1" i="1" spc="-25">
                                  <a:solidFill>
                                    <a:srgbClr val="0070C0"/>
                                  </a:solidFill>
                                  <a:latin typeface="Cambria Math" panose="02040503050406030204" pitchFamily="18" charset="0"/>
                                  <a:ea typeface="Cambria Math" panose="02040503050406030204" pitchFamily="18" charset="0"/>
                                </a:rPr>
                                <m:t>𝒕</m:t>
                              </m:r>
                            </m:sub>
                          </m:sSub>
                          <m:r>
                            <a:rPr lang="en-US" sz="3600" b="1" i="1" spc="-25">
                              <a:solidFill>
                                <a:srgbClr val="0070C0"/>
                              </a:solidFill>
                              <a:latin typeface="Cambria Math" panose="02040503050406030204" pitchFamily="18" charset="0"/>
                              <a:ea typeface="Cambria Math" panose="02040503050406030204" pitchFamily="18" charset="0"/>
                            </a:rPr>
                            <m:t>|</m:t>
                          </m:r>
                          <m:sSub>
                            <m:sSubPr>
                              <m:ctrlPr>
                                <a:rPr lang="en-US" sz="3600" b="1" i="1" spc="-25">
                                  <a:solidFill>
                                    <a:srgbClr val="0070C0"/>
                                  </a:solidFill>
                                  <a:latin typeface="Cambria Math" panose="02040503050406030204" pitchFamily="18" charset="0"/>
                                  <a:ea typeface="Cambria Math" panose="02040503050406030204" pitchFamily="18" charset="0"/>
                                </a:rPr>
                              </m:ctrlPr>
                            </m:sSubPr>
                            <m:e>
                              <m:r>
                                <a:rPr lang="en-US" sz="3600" b="1" i="1" spc="-25" smtClean="0">
                                  <a:solidFill>
                                    <a:srgbClr val="0070C0"/>
                                  </a:solidFill>
                                  <a:latin typeface="Cambria Math" panose="02040503050406030204" pitchFamily="18" charset="0"/>
                                  <a:ea typeface="Cambria Math" panose="02040503050406030204" pitchFamily="18" charset="0"/>
                                </a:rPr>
                                <m:t>𝒙</m:t>
                              </m:r>
                            </m:e>
                            <m:sub>
                              <m:r>
                                <a:rPr lang="en-US" sz="3600" b="1" i="1" spc="-25">
                                  <a:solidFill>
                                    <a:srgbClr val="0070C0"/>
                                  </a:solidFill>
                                  <a:latin typeface="Cambria Math" panose="02040503050406030204" pitchFamily="18" charset="0"/>
                                  <a:ea typeface="Cambria Math" panose="02040503050406030204" pitchFamily="18" charset="0"/>
                                </a:rPr>
                                <m:t>𝒕</m:t>
                              </m:r>
                            </m:sub>
                          </m:sSub>
                        </m:e>
                      </m:d>
                    </m:oMath>
                  </m:oMathPara>
                </a14:m>
                <a:endParaRPr lang="en-US" sz="3600" b="1" spc="-25" dirty="0">
                  <a:solidFill>
                    <a:srgbClr val="000000"/>
                  </a:solidFill>
                  <a:latin typeface="Goudy Old Style" panose="02020502050305020303" pitchFamily="18" charset="0"/>
                </a:endParaRPr>
              </a:p>
              <a:p>
                <a:pPr algn="ctr">
                  <a:lnSpc>
                    <a:spcPts val="3616"/>
                  </a:lnSpc>
                  <a:spcBef>
                    <a:spcPct val="0"/>
                  </a:spcBef>
                </a:pPr>
                <a:endParaRPr lang="en-US" sz="3600" b="1" spc="-25" dirty="0">
                  <a:solidFill>
                    <a:srgbClr val="000000"/>
                  </a:solidFill>
                  <a:latin typeface="Goudy Old Style" panose="02020502050305020303" pitchFamily="18" charset="0"/>
                </a:endParaRPr>
              </a:p>
              <a:p>
                <a:pPr>
                  <a:lnSpc>
                    <a:spcPts val="3616"/>
                  </a:lnSpc>
                  <a:spcBef>
                    <a:spcPct val="0"/>
                  </a:spcBef>
                </a:pPr>
                <a:endParaRPr lang="en-US" sz="3600" spc="-25" dirty="0">
                  <a:solidFill>
                    <a:srgbClr val="000000"/>
                  </a:solidFill>
                  <a:latin typeface="Goudy Old Style" panose="02020502050305020303" pitchFamily="18" charset="0"/>
                </a:endParaRPr>
              </a:p>
            </p:txBody>
          </p:sp>
        </mc:Choice>
        <mc:Fallback xmlns="">
          <p:sp>
            <p:nvSpPr>
              <p:cNvPr id="20" name="TextBox 8">
                <a:extLst>
                  <a:ext uri="{FF2B5EF4-FFF2-40B4-BE49-F238E27FC236}">
                    <a16:creationId xmlns:a16="http://schemas.microsoft.com/office/drawing/2014/main" id="{6E642AF1-C161-49FD-89A9-FDAA29CDFFF7}"/>
                  </a:ext>
                </a:extLst>
              </p:cNvPr>
              <p:cNvSpPr txBox="1">
                <a:spLocks noRot="1" noChangeAspect="1" noMove="1" noResize="1" noEditPoints="1" noAdjustHandles="1" noChangeArrowheads="1" noChangeShapeType="1" noTextEdit="1"/>
              </p:cNvSpPr>
              <p:nvPr/>
            </p:nvSpPr>
            <p:spPr>
              <a:xfrm>
                <a:off x="8685652" y="1617619"/>
                <a:ext cx="9221348" cy="7851124"/>
              </a:xfrm>
              <a:prstGeom prst="rect">
                <a:avLst/>
              </a:prstGeom>
              <a:blipFill>
                <a:blip r:embed="rId3"/>
                <a:stretch>
                  <a:fillRect l="-3040" t="-2950" r="-2512"/>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53536A9A-B843-4A70-A09B-E0C7A43E906F}"/>
              </a:ext>
            </a:extLst>
          </p:cNvPr>
          <p:cNvSpPr/>
          <p:nvPr/>
        </p:nvSpPr>
        <p:spPr>
          <a:xfrm>
            <a:off x="1071194" y="72009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A0871B8A-A82E-449D-82C0-78DD056318A6}"/>
                  </a:ext>
                </a:extLst>
              </p:cNvPr>
              <p:cNvSpPr txBox="1"/>
              <p:nvPr/>
            </p:nvSpPr>
            <p:spPr>
              <a:xfrm>
                <a:off x="1169086" y="7324097"/>
                <a:ext cx="73366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84" name="TextBox 83">
                <a:extLst>
                  <a:ext uri="{FF2B5EF4-FFF2-40B4-BE49-F238E27FC236}">
                    <a16:creationId xmlns:a16="http://schemas.microsoft.com/office/drawing/2014/main" id="{A0871B8A-A82E-449D-82C0-78DD056318A6}"/>
                  </a:ext>
                </a:extLst>
              </p:cNvPr>
              <p:cNvSpPr txBox="1">
                <a:spLocks noRot="1" noChangeAspect="1" noMove="1" noResize="1" noEditPoints="1" noAdjustHandles="1" noChangeArrowheads="1" noChangeShapeType="1" noTextEdit="1"/>
              </p:cNvSpPr>
              <p:nvPr/>
            </p:nvSpPr>
            <p:spPr>
              <a:xfrm>
                <a:off x="1169086" y="7324097"/>
                <a:ext cx="733662" cy="646331"/>
              </a:xfrm>
              <a:prstGeom prst="rect">
                <a:avLst/>
              </a:prstGeom>
              <a:blipFill>
                <a:blip r:embed="rId4"/>
                <a:stretch>
                  <a:fillRect/>
                </a:stretch>
              </a:blipFill>
              <a:ln>
                <a:noFill/>
              </a:ln>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2C14C9CA-48F8-499E-AA20-F277803F0223}"/>
              </a:ext>
            </a:extLst>
          </p:cNvPr>
          <p:cNvCxnSpPr>
            <a:cxnSpLocks/>
          </p:cNvCxnSpPr>
          <p:nvPr/>
        </p:nvCxnSpPr>
        <p:spPr>
          <a:xfrm>
            <a:off x="1985594" y="7628897"/>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B0EDE96A-5D79-44DA-BF33-2F9563FF5B99}"/>
              </a:ext>
            </a:extLst>
          </p:cNvPr>
          <p:cNvSpPr/>
          <p:nvPr/>
        </p:nvSpPr>
        <p:spPr>
          <a:xfrm>
            <a:off x="3128594"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9792F6D2-84E2-449E-97D8-4D5CF8C2C845}"/>
                  </a:ext>
                </a:extLst>
              </p:cNvPr>
              <p:cNvSpPr txBox="1"/>
              <p:nvPr/>
            </p:nvSpPr>
            <p:spPr>
              <a:xfrm>
                <a:off x="3226486"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87" name="TextBox 86">
                <a:extLst>
                  <a:ext uri="{FF2B5EF4-FFF2-40B4-BE49-F238E27FC236}">
                    <a16:creationId xmlns:a16="http://schemas.microsoft.com/office/drawing/2014/main" id="{9792F6D2-84E2-449E-97D8-4D5CF8C2C845}"/>
                  </a:ext>
                </a:extLst>
              </p:cNvPr>
              <p:cNvSpPr txBox="1">
                <a:spLocks noRot="1" noChangeAspect="1" noMove="1" noResize="1" noEditPoints="1" noAdjustHandles="1" noChangeArrowheads="1" noChangeShapeType="1" noTextEdit="1"/>
              </p:cNvSpPr>
              <p:nvPr/>
            </p:nvSpPr>
            <p:spPr>
              <a:xfrm>
                <a:off x="3226486" y="7305731"/>
                <a:ext cx="744371" cy="646331"/>
              </a:xfrm>
              <a:prstGeom prst="rect">
                <a:avLst/>
              </a:prstGeom>
              <a:blipFill>
                <a:blip r:embed="rId5"/>
                <a:stretch>
                  <a:fillRect/>
                </a:stretch>
              </a:blipFill>
              <a:ln>
                <a:noFill/>
              </a:ln>
            </p:spPr>
            <p:txBody>
              <a:bodyPr/>
              <a:lstStyle/>
              <a:p>
                <a:r>
                  <a:rPr lang="en-US">
                    <a:noFill/>
                  </a:rPr>
                  <a:t> </a:t>
                </a:r>
              </a:p>
            </p:txBody>
          </p:sp>
        </mc:Fallback>
      </mc:AlternateContent>
      <p:cxnSp>
        <p:nvCxnSpPr>
          <p:cNvPr id="88" name="Straight Arrow Connector 87">
            <a:extLst>
              <a:ext uri="{FF2B5EF4-FFF2-40B4-BE49-F238E27FC236}">
                <a16:creationId xmlns:a16="http://schemas.microsoft.com/office/drawing/2014/main" id="{1F199C74-0C20-49A2-8F5E-D560E75811E8}"/>
              </a:ext>
            </a:extLst>
          </p:cNvPr>
          <p:cNvCxnSpPr>
            <a:cxnSpLocks/>
          </p:cNvCxnSpPr>
          <p:nvPr/>
        </p:nvCxnSpPr>
        <p:spPr>
          <a:xfrm>
            <a:off x="4042994"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6AD86370-F0B2-41F8-9AD2-63E2E4F023B1}"/>
              </a:ext>
            </a:extLst>
          </p:cNvPr>
          <p:cNvSpPr/>
          <p:nvPr/>
        </p:nvSpPr>
        <p:spPr>
          <a:xfrm>
            <a:off x="5181600"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391A8FBE-9D3C-4E1B-BFC0-4E7D5DD15E86}"/>
                  </a:ext>
                </a:extLst>
              </p:cNvPr>
              <p:cNvSpPr txBox="1"/>
              <p:nvPr/>
            </p:nvSpPr>
            <p:spPr>
              <a:xfrm>
                <a:off x="5279492"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90" name="TextBox 89">
                <a:extLst>
                  <a:ext uri="{FF2B5EF4-FFF2-40B4-BE49-F238E27FC236}">
                    <a16:creationId xmlns:a16="http://schemas.microsoft.com/office/drawing/2014/main" id="{391A8FBE-9D3C-4E1B-BFC0-4E7D5DD15E86}"/>
                  </a:ext>
                </a:extLst>
              </p:cNvPr>
              <p:cNvSpPr txBox="1">
                <a:spLocks noRot="1" noChangeAspect="1" noMove="1" noResize="1" noEditPoints="1" noAdjustHandles="1" noChangeArrowheads="1" noChangeShapeType="1" noTextEdit="1"/>
              </p:cNvSpPr>
              <p:nvPr/>
            </p:nvSpPr>
            <p:spPr>
              <a:xfrm>
                <a:off x="5279492" y="7305731"/>
                <a:ext cx="744371" cy="646331"/>
              </a:xfrm>
              <a:prstGeom prst="rect">
                <a:avLst/>
              </a:prstGeom>
              <a:blipFill>
                <a:blip r:embed="rId6"/>
                <a:stretch>
                  <a:fillRect/>
                </a:stretch>
              </a:blipFill>
              <a:ln>
                <a:noFill/>
              </a:ln>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5DD4FFD7-6179-404C-BA02-28E735AC2BE2}"/>
              </a:ext>
            </a:extLst>
          </p:cNvPr>
          <p:cNvCxnSpPr>
            <a:cxnSpLocks/>
          </p:cNvCxnSpPr>
          <p:nvPr/>
        </p:nvCxnSpPr>
        <p:spPr>
          <a:xfrm>
            <a:off x="6096000"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6B4320EB-89A4-44F6-A7BC-9A44ADF7C84F}"/>
              </a:ext>
            </a:extLst>
          </p:cNvPr>
          <p:cNvSpPr/>
          <p:nvPr/>
        </p:nvSpPr>
        <p:spPr>
          <a:xfrm>
            <a:off x="7239000" y="71641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1A73D39D-8CDE-43C3-9D42-99676C4A1EC9}"/>
                  </a:ext>
                </a:extLst>
              </p:cNvPr>
              <p:cNvSpPr txBox="1"/>
              <p:nvPr/>
            </p:nvSpPr>
            <p:spPr>
              <a:xfrm>
                <a:off x="7336892" y="7287365"/>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93" name="TextBox 92">
                <a:extLst>
                  <a:ext uri="{FF2B5EF4-FFF2-40B4-BE49-F238E27FC236}">
                    <a16:creationId xmlns:a16="http://schemas.microsoft.com/office/drawing/2014/main" id="{1A73D39D-8CDE-43C3-9D42-99676C4A1EC9}"/>
                  </a:ext>
                </a:extLst>
              </p:cNvPr>
              <p:cNvSpPr txBox="1">
                <a:spLocks noRot="1" noChangeAspect="1" noMove="1" noResize="1" noEditPoints="1" noAdjustHandles="1" noChangeArrowheads="1" noChangeShapeType="1" noTextEdit="1"/>
              </p:cNvSpPr>
              <p:nvPr/>
            </p:nvSpPr>
            <p:spPr>
              <a:xfrm>
                <a:off x="7336892" y="7287365"/>
                <a:ext cx="744371" cy="646331"/>
              </a:xfrm>
              <a:prstGeom prst="rect">
                <a:avLst/>
              </a:prstGeom>
              <a:blipFill>
                <a:blip r:embed="rId7"/>
                <a:stretch>
                  <a:fillRect/>
                </a:stretch>
              </a:blipFill>
              <a:ln>
                <a:noFill/>
              </a:ln>
            </p:spPr>
            <p:txBody>
              <a:bodyPr/>
              <a:lstStyle/>
              <a:p>
                <a:r>
                  <a:rPr lang="en-US">
                    <a:noFill/>
                  </a:rPr>
                  <a:t> </a:t>
                </a:r>
              </a:p>
            </p:txBody>
          </p:sp>
        </mc:Fallback>
      </mc:AlternateContent>
      <p:sp>
        <p:nvSpPr>
          <p:cNvPr id="94" name="Oval 93">
            <a:extLst>
              <a:ext uri="{FF2B5EF4-FFF2-40B4-BE49-F238E27FC236}">
                <a16:creationId xmlns:a16="http://schemas.microsoft.com/office/drawing/2014/main" id="{EF1908FB-BA50-4E27-BE0C-CBC443CEE197}"/>
              </a:ext>
            </a:extLst>
          </p:cNvPr>
          <p:cNvSpPr/>
          <p:nvPr/>
        </p:nvSpPr>
        <p:spPr>
          <a:xfrm>
            <a:off x="1071194" y="3730323"/>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B665C74-E179-4F01-852D-F1218A92D140}"/>
                  </a:ext>
                </a:extLst>
              </p:cNvPr>
              <p:cNvSpPr txBox="1"/>
              <p:nvPr/>
            </p:nvSpPr>
            <p:spPr>
              <a:xfrm>
                <a:off x="1169086" y="3853520"/>
                <a:ext cx="74937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95" name="TextBox 94">
                <a:extLst>
                  <a:ext uri="{FF2B5EF4-FFF2-40B4-BE49-F238E27FC236}">
                    <a16:creationId xmlns:a16="http://schemas.microsoft.com/office/drawing/2014/main" id="{2B665C74-E179-4F01-852D-F1218A92D140}"/>
                  </a:ext>
                </a:extLst>
              </p:cNvPr>
              <p:cNvSpPr txBox="1">
                <a:spLocks noRot="1" noChangeAspect="1" noMove="1" noResize="1" noEditPoints="1" noAdjustHandles="1" noChangeArrowheads="1" noChangeShapeType="1" noTextEdit="1"/>
              </p:cNvSpPr>
              <p:nvPr/>
            </p:nvSpPr>
            <p:spPr>
              <a:xfrm>
                <a:off x="1169086" y="3853520"/>
                <a:ext cx="749372" cy="646331"/>
              </a:xfrm>
              <a:prstGeom prst="rect">
                <a:avLst/>
              </a:prstGeom>
              <a:blipFill>
                <a:blip r:embed="rId8"/>
                <a:stretch>
                  <a:fillRect/>
                </a:stretch>
              </a:blipFill>
              <a:ln>
                <a:noFill/>
              </a:ln>
            </p:spPr>
            <p:txBody>
              <a:bodyPr/>
              <a:lstStyle/>
              <a:p>
                <a:r>
                  <a:rPr lang="en-US">
                    <a:noFill/>
                  </a:rPr>
                  <a:t> </a:t>
                </a:r>
              </a:p>
            </p:txBody>
          </p:sp>
        </mc:Fallback>
      </mc:AlternateContent>
      <p:sp>
        <p:nvSpPr>
          <p:cNvPr id="96" name="Oval 95">
            <a:extLst>
              <a:ext uri="{FF2B5EF4-FFF2-40B4-BE49-F238E27FC236}">
                <a16:creationId xmlns:a16="http://schemas.microsoft.com/office/drawing/2014/main" id="{596377D5-3F46-4E96-9113-826A58591A63}"/>
              </a:ext>
            </a:extLst>
          </p:cNvPr>
          <p:cNvSpPr/>
          <p:nvPr/>
        </p:nvSpPr>
        <p:spPr>
          <a:xfrm>
            <a:off x="3032839" y="364523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C9C4F00-C562-48C1-9540-D92EB596512F}"/>
                  </a:ext>
                </a:extLst>
              </p:cNvPr>
              <p:cNvSpPr txBox="1"/>
              <p:nvPr/>
            </p:nvSpPr>
            <p:spPr>
              <a:xfrm>
                <a:off x="3130731" y="3768434"/>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97" name="TextBox 96">
                <a:extLst>
                  <a:ext uri="{FF2B5EF4-FFF2-40B4-BE49-F238E27FC236}">
                    <a16:creationId xmlns:a16="http://schemas.microsoft.com/office/drawing/2014/main" id="{4C9C4F00-C562-48C1-9540-D92EB596512F}"/>
                  </a:ext>
                </a:extLst>
              </p:cNvPr>
              <p:cNvSpPr txBox="1">
                <a:spLocks noRot="1" noChangeAspect="1" noMove="1" noResize="1" noEditPoints="1" noAdjustHandles="1" noChangeArrowheads="1" noChangeShapeType="1" noTextEdit="1"/>
              </p:cNvSpPr>
              <p:nvPr/>
            </p:nvSpPr>
            <p:spPr>
              <a:xfrm>
                <a:off x="3130731" y="3768434"/>
                <a:ext cx="760080" cy="646331"/>
              </a:xfrm>
              <a:prstGeom prst="rect">
                <a:avLst/>
              </a:prstGeom>
              <a:blipFill>
                <a:blip r:embed="rId9"/>
                <a:stretch>
                  <a:fillRect/>
                </a:stretch>
              </a:blipFill>
              <a:ln>
                <a:noFill/>
              </a:ln>
            </p:spPr>
            <p:txBody>
              <a:bodyPr/>
              <a:lstStyle/>
              <a:p>
                <a:r>
                  <a:rPr lang="en-US">
                    <a:noFill/>
                  </a:rPr>
                  <a:t> </a:t>
                </a:r>
              </a:p>
            </p:txBody>
          </p:sp>
        </mc:Fallback>
      </mc:AlternateContent>
      <p:sp>
        <p:nvSpPr>
          <p:cNvPr id="98" name="Oval 97">
            <a:extLst>
              <a:ext uri="{FF2B5EF4-FFF2-40B4-BE49-F238E27FC236}">
                <a16:creationId xmlns:a16="http://schemas.microsoft.com/office/drawing/2014/main" id="{13CE1C14-C30E-456B-876F-BC9C8A994B08}"/>
              </a:ext>
            </a:extLst>
          </p:cNvPr>
          <p:cNvSpPr/>
          <p:nvPr/>
        </p:nvSpPr>
        <p:spPr>
          <a:xfrm>
            <a:off x="5127033"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324BA48A-9233-4EE5-8CD5-A8A2315FD6A9}"/>
                  </a:ext>
                </a:extLst>
              </p:cNvPr>
              <p:cNvSpPr txBox="1"/>
              <p:nvPr/>
            </p:nvSpPr>
            <p:spPr>
              <a:xfrm>
                <a:off x="5224925"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99" name="TextBox 98">
                <a:extLst>
                  <a:ext uri="{FF2B5EF4-FFF2-40B4-BE49-F238E27FC236}">
                    <a16:creationId xmlns:a16="http://schemas.microsoft.com/office/drawing/2014/main" id="{324BA48A-9233-4EE5-8CD5-A8A2315FD6A9}"/>
                  </a:ext>
                </a:extLst>
              </p:cNvPr>
              <p:cNvSpPr txBox="1">
                <a:spLocks noRot="1" noChangeAspect="1" noMove="1" noResize="1" noEditPoints="1" noAdjustHandles="1" noChangeArrowheads="1" noChangeShapeType="1" noTextEdit="1"/>
              </p:cNvSpPr>
              <p:nvPr/>
            </p:nvSpPr>
            <p:spPr>
              <a:xfrm>
                <a:off x="5224925" y="3667617"/>
                <a:ext cx="760080" cy="646331"/>
              </a:xfrm>
              <a:prstGeom prst="rect">
                <a:avLst/>
              </a:prstGeom>
              <a:blipFill>
                <a:blip r:embed="rId10"/>
                <a:stretch>
                  <a:fillRect/>
                </a:stretch>
              </a:blipFill>
              <a:ln>
                <a:noFill/>
              </a:ln>
            </p:spPr>
            <p:txBody>
              <a:bodyPr/>
              <a:lstStyle/>
              <a:p>
                <a:r>
                  <a:rPr lang="en-US">
                    <a:noFill/>
                  </a:rPr>
                  <a:t> </a:t>
                </a:r>
              </a:p>
            </p:txBody>
          </p:sp>
        </mc:Fallback>
      </mc:AlternateContent>
      <p:sp>
        <p:nvSpPr>
          <p:cNvPr id="100" name="Oval 99">
            <a:extLst>
              <a:ext uri="{FF2B5EF4-FFF2-40B4-BE49-F238E27FC236}">
                <a16:creationId xmlns:a16="http://schemas.microsoft.com/office/drawing/2014/main" id="{C267985A-DFBE-4A05-8BF8-24AE3E6CC999}"/>
              </a:ext>
            </a:extLst>
          </p:cNvPr>
          <p:cNvSpPr/>
          <p:nvPr/>
        </p:nvSpPr>
        <p:spPr>
          <a:xfrm>
            <a:off x="7141881"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4C97A332-5D50-4E4C-81D2-F793C692FB4B}"/>
                  </a:ext>
                </a:extLst>
              </p:cNvPr>
              <p:cNvSpPr txBox="1"/>
              <p:nvPr/>
            </p:nvSpPr>
            <p:spPr>
              <a:xfrm>
                <a:off x="7239773"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01" name="TextBox 100">
                <a:extLst>
                  <a:ext uri="{FF2B5EF4-FFF2-40B4-BE49-F238E27FC236}">
                    <a16:creationId xmlns:a16="http://schemas.microsoft.com/office/drawing/2014/main" id="{4C97A332-5D50-4E4C-81D2-F793C692FB4B}"/>
                  </a:ext>
                </a:extLst>
              </p:cNvPr>
              <p:cNvSpPr txBox="1">
                <a:spLocks noRot="1" noChangeAspect="1" noMove="1" noResize="1" noEditPoints="1" noAdjustHandles="1" noChangeArrowheads="1" noChangeShapeType="1" noTextEdit="1"/>
              </p:cNvSpPr>
              <p:nvPr/>
            </p:nvSpPr>
            <p:spPr>
              <a:xfrm>
                <a:off x="7239773" y="3667617"/>
                <a:ext cx="760080" cy="646331"/>
              </a:xfrm>
              <a:prstGeom prst="rect">
                <a:avLst/>
              </a:prstGeom>
              <a:blipFill>
                <a:blip r:embed="rId11"/>
                <a:stretch>
                  <a:fillRect/>
                </a:stretch>
              </a:blipFill>
              <a:ln>
                <a:noFill/>
              </a:ln>
            </p:spPr>
            <p:txBody>
              <a:bodyPr/>
              <a:lstStyle/>
              <a:p>
                <a:r>
                  <a:rPr lang="en-US">
                    <a:noFill/>
                  </a:rPr>
                  <a:t> </a:t>
                </a:r>
              </a:p>
            </p:txBody>
          </p:sp>
        </mc:Fallback>
      </mc:AlternateContent>
      <p:cxnSp>
        <p:nvCxnSpPr>
          <p:cNvPr id="102" name="Straight Arrow Connector 101">
            <a:extLst>
              <a:ext uri="{FF2B5EF4-FFF2-40B4-BE49-F238E27FC236}">
                <a16:creationId xmlns:a16="http://schemas.microsoft.com/office/drawing/2014/main" id="{2A3DA13A-62D3-4AE3-910B-EB2DD08EF9D4}"/>
              </a:ext>
            </a:extLst>
          </p:cNvPr>
          <p:cNvCxnSpPr>
            <a:cxnSpLocks/>
            <a:endCxn id="86" idx="1"/>
          </p:cNvCxnSpPr>
          <p:nvPr/>
        </p:nvCxnSpPr>
        <p:spPr>
          <a:xfrm>
            <a:off x="1674396" y="4578003"/>
            <a:ext cx="1588109" cy="273844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2BACC96-F610-4E51-93B6-74A908D9453A}"/>
              </a:ext>
            </a:extLst>
          </p:cNvPr>
          <p:cNvCxnSpPr>
            <a:cxnSpLocks/>
          </p:cNvCxnSpPr>
          <p:nvPr/>
        </p:nvCxnSpPr>
        <p:spPr>
          <a:xfrm>
            <a:off x="5809736" y="4414765"/>
            <a:ext cx="1668681" cy="28726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FCEE6827-73C9-4BF3-B4D0-BE0DB8414669}"/>
              </a:ext>
            </a:extLst>
          </p:cNvPr>
          <p:cNvSpPr/>
          <p:nvPr/>
        </p:nvSpPr>
        <p:spPr>
          <a:xfrm>
            <a:off x="1078821" y="2171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C68E6B5-DDB7-45B9-B167-280FA943F082}"/>
                  </a:ext>
                </a:extLst>
              </p:cNvPr>
              <p:cNvSpPr txBox="1"/>
              <p:nvPr/>
            </p:nvSpPr>
            <p:spPr>
              <a:xfrm>
                <a:off x="1176713" y="2294897"/>
                <a:ext cx="66178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05" name="TextBox 104">
                <a:extLst>
                  <a:ext uri="{FF2B5EF4-FFF2-40B4-BE49-F238E27FC236}">
                    <a16:creationId xmlns:a16="http://schemas.microsoft.com/office/drawing/2014/main" id="{EC68E6B5-DDB7-45B9-B167-280FA943F082}"/>
                  </a:ext>
                </a:extLst>
              </p:cNvPr>
              <p:cNvSpPr txBox="1">
                <a:spLocks noRot="1" noChangeAspect="1" noMove="1" noResize="1" noEditPoints="1" noAdjustHandles="1" noChangeArrowheads="1" noChangeShapeType="1" noTextEdit="1"/>
              </p:cNvSpPr>
              <p:nvPr/>
            </p:nvSpPr>
            <p:spPr>
              <a:xfrm>
                <a:off x="1176713" y="2294897"/>
                <a:ext cx="661783" cy="646331"/>
              </a:xfrm>
              <a:prstGeom prst="rect">
                <a:avLst/>
              </a:prstGeom>
              <a:blipFill>
                <a:blip r:embed="rId12"/>
                <a:stretch>
                  <a:fillRect/>
                </a:stretch>
              </a:blipFill>
              <a:ln>
                <a:noFill/>
              </a:ln>
            </p:spPr>
            <p:txBody>
              <a:bodyPr/>
              <a:lstStyle/>
              <a:p>
                <a:r>
                  <a:rPr lang="en-US">
                    <a:noFill/>
                  </a:rPr>
                  <a:t> </a:t>
                </a:r>
              </a:p>
            </p:txBody>
          </p:sp>
        </mc:Fallback>
      </mc:AlternateContent>
      <p:sp>
        <p:nvSpPr>
          <p:cNvPr id="106" name="Oval 105">
            <a:extLst>
              <a:ext uri="{FF2B5EF4-FFF2-40B4-BE49-F238E27FC236}">
                <a16:creationId xmlns:a16="http://schemas.microsoft.com/office/drawing/2014/main" id="{ABA75B66-E847-4082-B2EB-65CCCE22C4D9}"/>
              </a:ext>
            </a:extLst>
          </p:cNvPr>
          <p:cNvSpPr/>
          <p:nvPr/>
        </p:nvSpPr>
        <p:spPr>
          <a:xfrm>
            <a:off x="3040466" y="208661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5008DAAA-BC17-4F1F-9D79-43B3A3C8E639}"/>
                  </a:ext>
                </a:extLst>
              </p:cNvPr>
              <p:cNvSpPr txBox="1"/>
              <p:nvPr/>
            </p:nvSpPr>
            <p:spPr>
              <a:xfrm>
                <a:off x="3138358" y="2209811"/>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07" name="TextBox 106">
                <a:extLst>
                  <a:ext uri="{FF2B5EF4-FFF2-40B4-BE49-F238E27FC236}">
                    <a16:creationId xmlns:a16="http://schemas.microsoft.com/office/drawing/2014/main" id="{5008DAAA-BC17-4F1F-9D79-43B3A3C8E639}"/>
                  </a:ext>
                </a:extLst>
              </p:cNvPr>
              <p:cNvSpPr txBox="1">
                <a:spLocks noRot="1" noChangeAspect="1" noMove="1" noResize="1" noEditPoints="1" noAdjustHandles="1" noChangeArrowheads="1" noChangeShapeType="1" noTextEdit="1"/>
              </p:cNvSpPr>
              <p:nvPr/>
            </p:nvSpPr>
            <p:spPr>
              <a:xfrm>
                <a:off x="3138358" y="2209811"/>
                <a:ext cx="672492" cy="646331"/>
              </a:xfrm>
              <a:prstGeom prst="rect">
                <a:avLst/>
              </a:prstGeom>
              <a:blipFill>
                <a:blip r:embed="rId13"/>
                <a:stretch>
                  <a:fillRect/>
                </a:stretch>
              </a:blipFill>
              <a:ln>
                <a:noFill/>
              </a:ln>
            </p:spPr>
            <p:txBody>
              <a:bodyPr/>
              <a:lstStyle/>
              <a:p>
                <a:r>
                  <a:rPr lang="en-US">
                    <a:noFill/>
                  </a:rPr>
                  <a:t> </a:t>
                </a:r>
              </a:p>
            </p:txBody>
          </p:sp>
        </mc:Fallback>
      </mc:AlternateContent>
      <p:sp>
        <p:nvSpPr>
          <p:cNvPr id="108" name="Oval 107">
            <a:extLst>
              <a:ext uri="{FF2B5EF4-FFF2-40B4-BE49-F238E27FC236}">
                <a16:creationId xmlns:a16="http://schemas.microsoft.com/office/drawing/2014/main" id="{38550E48-355D-4481-811B-ED5C990D8029}"/>
              </a:ext>
            </a:extLst>
          </p:cNvPr>
          <p:cNvSpPr/>
          <p:nvPr/>
        </p:nvSpPr>
        <p:spPr>
          <a:xfrm>
            <a:off x="5134660"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E59B1C4A-92D2-4CF4-8504-20A4EAEC4684}"/>
                  </a:ext>
                </a:extLst>
              </p:cNvPr>
              <p:cNvSpPr txBox="1"/>
              <p:nvPr/>
            </p:nvSpPr>
            <p:spPr>
              <a:xfrm>
                <a:off x="5232552" y="2108994"/>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09" name="TextBox 108">
                <a:extLst>
                  <a:ext uri="{FF2B5EF4-FFF2-40B4-BE49-F238E27FC236}">
                    <a16:creationId xmlns:a16="http://schemas.microsoft.com/office/drawing/2014/main" id="{E59B1C4A-92D2-4CF4-8504-20A4EAEC4684}"/>
                  </a:ext>
                </a:extLst>
              </p:cNvPr>
              <p:cNvSpPr txBox="1">
                <a:spLocks noRot="1" noChangeAspect="1" noMove="1" noResize="1" noEditPoints="1" noAdjustHandles="1" noChangeArrowheads="1" noChangeShapeType="1" noTextEdit="1"/>
              </p:cNvSpPr>
              <p:nvPr/>
            </p:nvSpPr>
            <p:spPr>
              <a:xfrm>
                <a:off x="5232552" y="2108994"/>
                <a:ext cx="672492" cy="646331"/>
              </a:xfrm>
              <a:prstGeom prst="rect">
                <a:avLst/>
              </a:prstGeom>
              <a:blipFill>
                <a:blip r:embed="rId14"/>
                <a:stretch>
                  <a:fillRect/>
                </a:stretch>
              </a:blipFill>
              <a:ln>
                <a:noFill/>
              </a:ln>
            </p:spPr>
            <p:txBody>
              <a:bodyPr/>
              <a:lstStyle/>
              <a:p>
                <a:r>
                  <a:rPr lang="en-US">
                    <a:noFill/>
                  </a:rPr>
                  <a:t> </a:t>
                </a:r>
              </a:p>
            </p:txBody>
          </p:sp>
        </mc:Fallback>
      </mc:AlternateContent>
      <p:sp>
        <p:nvSpPr>
          <p:cNvPr id="110" name="Oval 109">
            <a:extLst>
              <a:ext uri="{FF2B5EF4-FFF2-40B4-BE49-F238E27FC236}">
                <a16:creationId xmlns:a16="http://schemas.microsoft.com/office/drawing/2014/main" id="{633D0F15-B1F6-4C15-8DB3-92351A582A09}"/>
              </a:ext>
            </a:extLst>
          </p:cNvPr>
          <p:cNvSpPr/>
          <p:nvPr/>
        </p:nvSpPr>
        <p:spPr>
          <a:xfrm>
            <a:off x="7149508"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62E0D1A1-5441-4E47-9041-D13FFC7CB1D0}"/>
                  </a:ext>
                </a:extLst>
              </p:cNvPr>
              <p:cNvSpPr txBox="1"/>
              <p:nvPr/>
            </p:nvSpPr>
            <p:spPr>
              <a:xfrm>
                <a:off x="7247400" y="2108994"/>
                <a:ext cx="65274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11" name="TextBox 110">
                <a:extLst>
                  <a:ext uri="{FF2B5EF4-FFF2-40B4-BE49-F238E27FC236}">
                    <a16:creationId xmlns:a16="http://schemas.microsoft.com/office/drawing/2014/main" id="{62E0D1A1-5441-4E47-9041-D13FFC7CB1D0}"/>
                  </a:ext>
                </a:extLst>
              </p:cNvPr>
              <p:cNvSpPr txBox="1">
                <a:spLocks noRot="1" noChangeAspect="1" noMove="1" noResize="1" noEditPoints="1" noAdjustHandles="1" noChangeArrowheads="1" noChangeShapeType="1" noTextEdit="1"/>
              </p:cNvSpPr>
              <p:nvPr/>
            </p:nvSpPr>
            <p:spPr>
              <a:xfrm>
                <a:off x="7247400" y="2108994"/>
                <a:ext cx="652743" cy="646331"/>
              </a:xfrm>
              <a:prstGeom prst="rect">
                <a:avLst/>
              </a:prstGeom>
              <a:blipFill>
                <a:blip r:embed="rId15"/>
                <a:stretch>
                  <a:fillRect/>
                </a:stretch>
              </a:blipFill>
              <a:ln>
                <a:noFill/>
              </a:ln>
            </p:spPr>
            <p:txBody>
              <a:bodyPr/>
              <a:lstStyle/>
              <a:p>
                <a:r>
                  <a:rPr lang="en-US">
                    <a:noFill/>
                  </a:rPr>
                  <a:t> </a:t>
                </a:r>
              </a:p>
            </p:txBody>
          </p:sp>
        </mc:Fallback>
      </mc:AlternateContent>
      <p:cxnSp>
        <p:nvCxnSpPr>
          <p:cNvPr id="112" name="Straight Arrow Connector 111">
            <a:extLst>
              <a:ext uri="{FF2B5EF4-FFF2-40B4-BE49-F238E27FC236}">
                <a16:creationId xmlns:a16="http://schemas.microsoft.com/office/drawing/2014/main" id="{772636A5-37C9-40D7-BB3B-85AF52B3637E}"/>
              </a:ext>
            </a:extLst>
          </p:cNvPr>
          <p:cNvCxnSpPr>
            <a:cxnSpLocks/>
            <a:stCxn id="96" idx="5"/>
            <a:endCxn id="89" idx="1"/>
          </p:cNvCxnSpPr>
          <p:nvPr/>
        </p:nvCxnSpPr>
        <p:spPr>
          <a:xfrm>
            <a:off x="3813328" y="4425726"/>
            <a:ext cx="1502183" cy="289071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9DF7B3A-D64E-40B5-A314-CEA1A0AA844E}"/>
              </a:ext>
            </a:extLst>
          </p:cNvPr>
          <p:cNvCxnSpPr>
            <a:cxnSpLocks/>
            <a:endCxn id="104" idx="4"/>
          </p:cNvCxnSpPr>
          <p:nvPr/>
        </p:nvCxnSpPr>
        <p:spPr>
          <a:xfrm flipV="1">
            <a:off x="1524000" y="3086100"/>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22CA000-BA26-4F98-AF99-E84B8DC0CFF7}"/>
              </a:ext>
            </a:extLst>
          </p:cNvPr>
          <p:cNvCxnSpPr>
            <a:cxnSpLocks/>
          </p:cNvCxnSpPr>
          <p:nvPr/>
        </p:nvCxnSpPr>
        <p:spPr>
          <a:xfrm flipV="1">
            <a:off x="3510771" y="3011167"/>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EFEF7CD-4BC6-4408-8F53-ECEACB58E043}"/>
              </a:ext>
            </a:extLst>
          </p:cNvPr>
          <p:cNvCxnSpPr>
            <a:cxnSpLocks/>
          </p:cNvCxnSpPr>
          <p:nvPr/>
        </p:nvCxnSpPr>
        <p:spPr>
          <a:xfrm flipV="1">
            <a:off x="5614223" y="2904701"/>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71425B73-9F30-4658-9E4A-BC90A0442F87}"/>
              </a:ext>
            </a:extLst>
          </p:cNvPr>
          <p:cNvCxnSpPr>
            <a:cxnSpLocks/>
          </p:cNvCxnSpPr>
          <p:nvPr/>
        </p:nvCxnSpPr>
        <p:spPr>
          <a:xfrm flipV="1">
            <a:off x="7624561" y="2894648"/>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7" name="Freeform: Shape 116">
            <a:extLst>
              <a:ext uri="{FF2B5EF4-FFF2-40B4-BE49-F238E27FC236}">
                <a16:creationId xmlns:a16="http://schemas.microsoft.com/office/drawing/2014/main" id="{9251B326-A6FA-4DE4-9589-075AABD54B2A}"/>
              </a:ext>
            </a:extLst>
          </p:cNvPr>
          <p:cNvSpPr/>
          <p:nvPr/>
        </p:nvSpPr>
        <p:spPr>
          <a:xfrm>
            <a:off x="486426" y="2971800"/>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a:extLst>
              <a:ext uri="{FF2B5EF4-FFF2-40B4-BE49-F238E27FC236}">
                <a16:creationId xmlns:a16="http://schemas.microsoft.com/office/drawing/2014/main" id="{1E725A1F-D863-4896-AD53-545163FD13B5}"/>
              </a:ext>
            </a:extLst>
          </p:cNvPr>
          <p:cNvSpPr/>
          <p:nvPr/>
        </p:nvSpPr>
        <p:spPr>
          <a:xfrm>
            <a:off x="2557441" y="297043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Shape 118">
            <a:extLst>
              <a:ext uri="{FF2B5EF4-FFF2-40B4-BE49-F238E27FC236}">
                <a16:creationId xmlns:a16="http://schemas.microsoft.com/office/drawing/2014/main" id="{D9C13182-178F-47A5-AC81-3BBA2C51140C}"/>
              </a:ext>
            </a:extLst>
          </p:cNvPr>
          <p:cNvSpPr/>
          <p:nvPr/>
        </p:nvSpPr>
        <p:spPr>
          <a:xfrm>
            <a:off x="4615088"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a:extLst>
              <a:ext uri="{FF2B5EF4-FFF2-40B4-BE49-F238E27FC236}">
                <a16:creationId xmlns:a16="http://schemas.microsoft.com/office/drawing/2014/main" id="{059CE0AB-D4B8-46E2-B631-A1CC8AC631EF}"/>
              </a:ext>
            </a:extLst>
          </p:cNvPr>
          <p:cNvSpPr/>
          <p:nvPr/>
        </p:nvSpPr>
        <p:spPr>
          <a:xfrm>
            <a:off x="6687409"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Shape 120">
            <a:extLst>
              <a:ext uri="{FF2B5EF4-FFF2-40B4-BE49-F238E27FC236}">
                <a16:creationId xmlns:a16="http://schemas.microsoft.com/office/drawing/2014/main" id="{B233A63E-D7CC-414B-8451-9A74559B3531}"/>
              </a:ext>
            </a:extLst>
          </p:cNvPr>
          <p:cNvSpPr/>
          <p:nvPr/>
        </p:nvSpPr>
        <p:spPr>
          <a:xfrm>
            <a:off x="1290227" y="4632959"/>
            <a:ext cx="449316" cy="2546265"/>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a:extLst>
              <a:ext uri="{FF2B5EF4-FFF2-40B4-BE49-F238E27FC236}">
                <a16:creationId xmlns:a16="http://schemas.microsoft.com/office/drawing/2014/main" id="{E753603C-BF08-4FE5-8AE6-2E423E90EE02}"/>
              </a:ext>
            </a:extLst>
          </p:cNvPr>
          <p:cNvSpPr/>
          <p:nvPr/>
        </p:nvSpPr>
        <p:spPr>
          <a:xfrm>
            <a:off x="3302623" y="4578003"/>
            <a:ext cx="421991" cy="2601221"/>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Shape 122">
            <a:extLst>
              <a:ext uri="{FF2B5EF4-FFF2-40B4-BE49-F238E27FC236}">
                <a16:creationId xmlns:a16="http://schemas.microsoft.com/office/drawing/2014/main" id="{00AE7A34-C5F7-4C5E-BEBB-C875B37F1613}"/>
              </a:ext>
            </a:extLst>
          </p:cNvPr>
          <p:cNvSpPr/>
          <p:nvPr/>
        </p:nvSpPr>
        <p:spPr>
          <a:xfrm>
            <a:off x="5392930" y="4432640"/>
            <a:ext cx="457605" cy="2728219"/>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a:extLst>
              <a:ext uri="{FF2B5EF4-FFF2-40B4-BE49-F238E27FC236}">
                <a16:creationId xmlns:a16="http://schemas.microsoft.com/office/drawing/2014/main" id="{D3B8E523-2100-4E27-BB30-85EF77888D0D}"/>
              </a:ext>
            </a:extLst>
          </p:cNvPr>
          <p:cNvSpPr/>
          <p:nvPr/>
        </p:nvSpPr>
        <p:spPr>
          <a:xfrm>
            <a:off x="7465700" y="4458820"/>
            <a:ext cx="429523" cy="2704462"/>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Arrow: Right 124">
            <a:extLst>
              <a:ext uri="{FF2B5EF4-FFF2-40B4-BE49-F238E27FC236}">
                <a16:creationId xmlns:a16="http://schemas.microsoft.com/office/drawing/2014/main" id="{F49DE564-0AFB-409B-9D2D-1769D7344C6C}"/>
              </a:ext>
            </a:extLst>
          </p:cNvPr>
          <p:cNvSpPr/>
          <p:nvPr/>
        </p:nvSpPr>
        <p:spPr>
          <a:xfrm>
            <a:off x="952501" y="9064232"/>
            <a:ext cx="7162800" cy="755995"/>
          </a:xfrm>
          <a:prstGeom prst="rightArrow">
            <a:avLst>
              <a:gd name="adj1" fmla="val 21579"/>
              <a:gd name="adj2" fmla="val 84210"/>
            </a:avLst>
          </a:prstGeom>
          <a:solidFill>
            <a:schemeClr val="tx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D4D788C6-3A7C-4E5C-9CE3-3E6F28EB40DE}"/>
              </a:ext>
            </a:extLst>
          </p:cNvPr>
          <p:cNvSpPr txBox="1"/>
          <p:nvPr/>
        </p:nvSpPr>
        <p:spPr>
          <a:xfrm>
            <a:off x="3483138" y="9504756"/>
            <a:ext cx="1165063" cy="630942"/>
          </a:xfrm>
          <a:prstGeom prst="rect">
            <a:avLst/>
          </a:prstGeom>
          <a:noFill/>
        </p:spPr>
        <p:txBody>
          <a:bodyPr wrap="none" rtlCol="0">
            <a:spAutoFit/>
          </a:bodyPr>
          <a:lstStyle/>
          <a:p>
            <a:r>
              <a:rPr lang="en-US" sz="3500" dirty="0">
                <a:latin typeface="Arial" panose="020B0604020202020204" pitchFamily="34" charset="0"/>
                <a:cs typeface="Arial" panose="020B0604020202020204" pitchFamily="34" charset="0"/>
              </a:rPr>
              <a:t>Time</a:t>
            </a:r>
          </a:p>
        </p:txBody>
      </p:sp>
    </p:spTree>
    <p:extLst>
      <p:ext uri="{BB962C8B-B14F-4D97-AF65-F5344CB8AC3E}">
        <p14:creationId xmlns:p14="http://schemas.microsoft.com/office/powerpoint/2010/main" val="94932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Markov Decision Process and Reinforcement Learning</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8458200" y="1344846"/>
            <a:ext cx="9677400" cy="8942154"/>
          </a:xfrm>
          <a:prstGeom prst="rect">
            <a:avLst/>
          </a:prstGeom>
        </p:spPr>
      </p:pic>
      <mc:AlternateContent xmlns:mc="http://schemas.openxmlformats.org/markup-compatibility/2006" xmlns:a14="http://schemas.microsoft.com/office/drawing/2010/main">
        <mc:Choice Requires="a14">
          <p:sp>
            <p:nvSpPr>
              <p:cNvPr id="20" name="TextBox 8">
                <a:extLst>
                  <a:ext uri="{FF2B5EF4-FFF2-40B4-BE49-F238E27FC236}">
                    <a16:creationId xmlns:a16="http://schemas.microsoft.com/office/drawing/2014/main" id="{6E642AF1-C161-49FD-89A9-FDAA29CDFFF7}"/>
                  </a:ext>
                </a:extLst>
              </p:cNvPr>
              <p:cNvSpPr txBox="1"/>
              <p:nvPr/>
            </p:nvSpPr>
            <p:spPr>
              <a:xfrm>
                <a:off x="8609452" y="1617619"/>
                <a:ext cx="9373748" cy="9199954"/>
              </a:xfrm>
              <a:prstGeom prst="rect">
                <a:avLst/>
              </a:prstGeom>
            </p:spPr>
            <p:txBody>
              <a:bodyPr wrap="square" lIns="0" tIns="0" rIns="0" bIns="0" rtlCol="0" anchor="t">
                <a:spAutoFit/>
              </a:bodyPr>
              <a:lstStyle/>
              <a:p>
                <a:pPr algn="ctr">
                  <a:lnSpc>
                    <a:spcPts val="3616"/>
                  </a:lnSpc>
                  <a:spcBef>
                    <a:spcPct val="0"/>
                  </a:spcBef>
                </a:pPr>
                <a:r>
                  <a:rPr lang="en-US" sz="3600" b="1" u="sng" spc="-25" dirty="0">
                    <a:solidFill>
                      <a:srgbClr val="000000"/>
                    </a:solidFill>
                    <a:latin typeface="Goudy Old Style" panose="02020502050305020303" pitchFamily="18" charset="0"/>
                  </a:rPr>
                  <a:t>Policies</a:t>
                </a:r>
              </a:p>
              <a:p>
                <a:pPr>
                  <a:lnSpc>
                    <a:spcPts val="3616"/>
                  </a:lnSpc>
                  <a:spcBef>
                    <a:spcPct val="0"/>
                  </a:spcBef>
                </a:pPr>
                <a:endParaRPr lang="en-US" sz="3600" b="1" spc="-25" dirty="0">
                  <a:solidFill>
                    <a:srgbClr val="000000"/>
                  </a:solidFill>
                  <a:latin typeface="Goudy Old Style" panose="02020502050305020303" pitchFamily="18" charset="0"/>
                </a:endParaRPr>
              </a:p>
              <a:p>
                <a:pPr>
                  <a:lnSpc>
                    <a:spcPts val="3616"/>
                  </a:lnSpc>
                  <a:spcBef>
                    <a:spcPct val="0"/>
                  </a:spcBef>
                </a:pPr>
                <a:r>
                  <a:rPr lang="en-US" sz="3600" b="1" spc="-25" dirty="0">
                    <a:solidFill>
                      <a:srgbClr val="000000"/>
                    </a:solidFill>
                    <a:latin typeface="Goudy Old Style" panose="02020502050305020303" pitchFamily="18" charset="0"/>
                  </a:rPr>
                  <a:t>Case 1 (</a:t>
                </a:r>
                <a14:m>
                  <m:oMath xmlns:m="http://schemas.openxmlformats.org/officeDocument/2006/math">
                    <m:sSub>
                      <m:sSubPr>
                        <m:ctrlPr>
                          <a:rPr lang="en-US" sz="3600" b="1" i="1" spc="-25" smtClean="0">
                            <a:solidFill>
                              <a:srgbClr val="000000"/>
                            </a:solidFill>
                            <a:latin typeface="Cambria Math" panose="02040503050406030204" pitchFamily="18" charset="0"/>
                          </a:rPr>
                        </m:ctrlPr>
                      </m:sSubPr>
                      <m:e>
                        <m:r>
                          <a:rPr lang="en-US" sz="3600" b="1" i="1" spc="-25" smtClean="0">
                            <a:solidFill>
                              <a:srgbClr val="000000"/>
                            </a:solidFill>
                            <a:latin typeface="Cambria Math" panose="02040503050406030204" pitchFamily="18" charset="0"/>
                          </a:rPr>
                          <m:t>𝒐</m:t>
                        </m:r>
                      </m:e>
                      <m:sub>
                        <m:r>
                          <a:rPr lang="en-US" sz="3600" b="1" i="1" spc="-25" smtClean="0">
                            <a:solidFill>
                              <a:srgbClr val="000000"/>
                            </a:solidFill>
                            <a:latin typeface="Cambria Math" panose="02040503050406030204" pitchFamily="18" charset="0"/>
                          </a:rPr>
                          <m:t>𝒕</m:t>
                        </m:r>
                      </m:sub>
                    </m:sSub>
                    <m:r>
                      <a:rPr lang="en-US" sz="3600" b="1" i="1" spc="-25" smtClean="0">
                        <a:solidFill>
                          <a:srgbClr val="000000"/>
                        </a:solidFill>
                        <a:latin typeface="Cambria Math" panose="02040503050406030204" pitchFamily="18" charset="0"/>
                      </a:rPr>
                      <m:t>=</m:t>
                    </m:r>
                    <m:sSub>
                      <m:sSubPr>
                        <m:ctrlPr>
                          <a:rPr lang="en-US" sz="3600" b="1" i="1" spc="-25" smtClean="0">
                            <a:solidFill>
                              <a:srgbClr val="000000"/>
                            </a:solidFill>
                            <a:latin typeface="Cambria Math" panose="02040503050406030204" pitchFamily="18" charset="0"/>
                          </a:rPr>
                        </m:ctrlPr>
                      </m:sSubPr>
                      <m:e>
                        <m:r>
                          <a:rPr lang="en-US" sz="3600" b="1" i="1" spc="-25" smtClean="0">
                            <a:solidFill>
                              <a:srgbClr val="000000"/>
                            </a:solidFill>
                            <a:latin typeface="Cambria Math" panose="02040503050406030204" pitchFamily="18" charset="0"/>
                          </a:rPr>
                          <m:t>𝒙</m:t>
                        </m:r>
                      </m:e>
                      <m:sub>
                        <m:r>
                          <a:rPr lang="en-US" sz="3600" b="1" i="1" spc="-25" smtClean="0">
                            <a:solidFill>
                              <a:srgbClr val="000000"/>
                            </a:solidFill>
                            <a:latin typeface="Cambria Math" panose="02040503050406030204" pitchFamily="18" charset="0"/>
                          </a:rPr>
                          <m:t>𝒕</m:t>
                        </m:r>
                      </m:sub>
                    </m:sSub>
                  </m:oMath>
                </a14:m>
                <a:r>
                  <a:rPr lang="en-US" sz="3600" b="1" spc="-25" dirty="0">
                    <a:solidFill>
                      <a:srgbClr val="000000"/>
                    </a:solidFill>
                    <a:latin typeface="Goudy Old Style" panose="02020502050305020303" pitchFamily="18" charset="0"/>
                  </a:rPr>
                  <a:t>):</a:t>
                </a:r>
              </a:p>
              <a:p>
                <a:pPr>
                  <a:lnSpc>
                    <a:spcPts val="3616"/>
                  </a:lnSpc>
                  <a:spcBef>
                    <a:spcPct val="0"/>
                  </a:spcBef>
                </a:pPr>
                <a:endParaRPr lang="en-US" sz="3600" b="1"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In general, a policy should consider the </a:t>
                </a:r>
                <a:r>
                  <a:rPr lang="en-US" sz="3600" b="1" spc="-25" dirty="0">
                    <a:solidFill>
                      <a:srgbClr val="0070C0"/>
                    </a:solidFill>
                    <a:latin typeface="Goudy Old Style" panose="02020502050305020303" pitchFamily="18" charset="0"/>
                  </a:rPr>
                  <a:t>history of states </a:t>
                </a:r>
                <a:r>
                  <a:rPr lang="en-US" sz="3600" spc="-25" dirty="0">
                    <a:solidFill>
                      <a:srgbClr val="000000"/>
                    </a:solidFill>
                    <a:latin typeface="Goudy Old Style" panose="02020502050305020303" pitchFamily="18" charset="0"/>
                  </a:rPr>
                  <a:t>to design an optimal policy. Such a policy can be written as,</a:t>
                </a:r>
              </a:p>
              <a:p>
                <a:pPr>
                  <a:lnSpc>
                    <a:spcPts val="3616"/>
                  </a:lnSpc>
                  <a:spcBef>
                    <a:spcPct val="0"/>
                  </a:spcBef>
                </a:pPr>
                <a14:m>
                  <m:oMathPara xmlns:m="http://schemas.openxmlformats.org/officeDocument/2006/math">
                    <m:oMathParaPr>
                      <m:jc m:val="centerGroup"/>
                    </m:oMathParaPr>
                    <m:oMath xmlns:m="http://schemas.openxmlformats.org/officeDocument/2006/math">
                      <m:r>
                        <a:rPr lang="en-US" sz="3600" i="1" spc="-25">
                          <a:solidFill>
                            <a:srgbClr val="0070C0"/>
                          </a:solidFill>
                          <a:latin typeface="Cambria Math" panose="02040503050406030204" pitchFamily="18" charset="0"/>
                          <a:ea typeface="Cambria Math" panose="02040503050406030204" pitchFamily="18" charset="0"/>
                        </a:rPr>
                        <m:t>𝜋</m:t>
                      </m:r>
                      <m:d>
                        <m:dPr>
                          <m:ctrlPr>
                            <a:rPr lang="en-US" sz="3600" i="1" spc="-25">
                              <a:solidFill>
                                <a:srgbClr val="0070C0"/>
                              </a:solidFill>
                              <a:latin typeface="Cambria Math" panose="02040503050406030204" pitchFamily="18" charset="0"/>
                              <a:ea typeface="Cambria Math" panose="02040503050406030204" pitchFamily="18" charset="0"/>
                            </a:rPr>
                          </m:ctrlPr>
                        </m:dPr>
                        <m:e>
                          <m:sSub>
                            <m:sSubPr>
                              <m:ctrlPr>
                                <a:rPr lang="en-US" sz="3600" i="1" spc="-25">
                                  <a:solidFill>
                                    <a:srgbClr val="0070C0"/>
                                  </a:solidFill>
                                  <a:latin typeface="Cambria Math" panose="02040503050406030204" pitchFamily="18" charset="0"/>
                                  <a:ea typeface="Cambria Math" panose="02040503050406030204" pitchFamily="18" charset="0"/>
                                </a:rPr>
                              </m:ctrlPr>
                            </m:sSubPr>
                            <m:e>
                              <m:r>
                                <a:rPr lang="en-US" sz="3600" i="1" spc="-25">
                                  <a:solidFill>
                                    <a:srgbClr val="0070C0"/>
                                  </a:solidFill>
                                  <a:latin typeface="Cambria Math" panose="02040503050406030204" pitchFamily="18" charset="0"/>
                                  <a:ea typeface="Cambria Math" panose="02040503050406030204" pitchFamily="18" charset="0"/>
                                </a:rPr>
                                <m:t>𝑎</m:t>
                              </m:r>
                            </m:e>
                            <m:sub>
                              <m:r>
                                <a:rPr lang="en-US" sz="3600" i="1" spc="-25">
                                  <a:solidFill>
                                    <a:srgbClr val="0070C0"/>
                                  </a:solidFill>
                                  <a:latin typeface="Cambria Math" panose="02040503050406030204" pitchFamily="18" charset="0"/>
                                  <a:ea typeface="Cambria Math" panose="02040503050406030204" pitchFamily="18" charset="0"/>
                                </a:rPr>
                                <m:t>𝑡</m:t>
                              </m:r>
                            </m:sub>
                          </m:sSub>
                          <m:r>
                            <a:rPr lang="en-US" sz="3600" i="1" spc="-25">
                              <a:solidFill>
                                <a:srgbClr val="0070C0"/>
                              </a:solidFill>
                              <a:latin typeface="Cambria Math" panose="02040503050406030204" pitchFamily="18" charset="0"/>
                              <a:ea typeface="Cambria Math" panose="02040503050406030204" pitchFamily="18" charset="0"/>
                            </a:rPr>
                            <m:t>|</m:t>
                          </m:r>
                          <m:sSub>
                            <m:sSubPr>
                              <m:ctrlPr>
                                <a:rPr lang="en-US" sz="3600" i="1" spc="-25">
                                  <a:solidFill>
                                    <a:srgbClr val="0070C0"/>
                                  </a:solidFill>
                                  <a:latin typeface="Cambria Math" panose="02040503050406030204" pitchFamily="18" charset="0"/>
                                  <a:ea typeface="Cambria Math" panose="02040503050406030204" pitchFamily="18" charset="0"/>
                                </a:rPr>
                              </m:ctrlPr>
                            </m:sSubPr>
                            <m:e>
                              <m:r>
                                <a:rPr lang="en-US" sz="3600" i="1" spc="-25">
                                  <a:solidFill>
                                    <a:srgbClr val="0070C0"/>
                                  </a:solidFill>
                                  <a:latin typeface="Cambria Math" panose="02040503050406030204" pitchFamily="18" charset="0"/>
                                  <a:ea typeface="Cambria Math" panose="02040503050406030204" pitchFamily="18" charset="0"/>
                                </a:rPr>
                                <m:t>𝑥</m:t>
                              </m:r>
                            </m:e>
                            <m:sub>
                              <m:r>
                                <a:rPr lang="en-US" sz="3600" i="1" spc="-25">
                                  <a:solidFill>
                                    <a:srgbClr val="0070C0"/>
                                  </a:solidFill>
                                  <a:latin typeface="Cambria Math" panose="02040503050406030204" pitchFamily="18" charset="0"/>
                                  <a:ea typeface="Cambria Math" panose="02040503050406030204" pitchFamily="18" charset="0"/>
                                </a:rPr>
                                <m:t>𝑡</m:t>
                              </m:r>
                            </m:sub>
                          </m:sSub>
                          <m:r>
                            <a:rPr lang="en-US" sz="3600" i="1" spc="-25">
                              <a:solidFill>
                                <a:srgbClr val="0070C0"/>
                              </a:solidFill>
                              <a:latin typeface="Cambria Math" panose="02040503050406030204" pitchFamily="18" charset="0"/>
                              <a:ea typeface="Cambria Math" panose="02040503050406030204" pitchFamily="18" charset="0"/>
                            </a:rPr>
                            <m:t>,</m:t>
                          </m:r>
                          <m:sSub>
                            <m:sSubPr>
                              <m:ctrlPr>
                                <a:rPr lang="en-US" sz="3600" i="1" spc="-25">
                                  <a:solidFill>
                                    <a:srgbClr val="0070C0"/>
                                  </a:solidFill>
                                  <a:latin typeface="Cambria Math" panose="02040503050406030204" pitchFamily="18" charset="0"/>
                                  <a:ea typeface="Cambria Math" panose="02040503050406030204" pitchFamily="18" charset="0"/>
                                </a:rPr>
                              </m:ctrlPr>
                            </m:sSubPr>
                            <m:e>
                              <m:r>
                                <a:rPr lang="en-US" sz="3600" i="1" spc="-25">
                                  <a:solidFill>
                                    <a:srgbClr val="0070C0"/>
                                  </a:solidFill>
                                  <a:latin typeface="Cambria Math" panose="02040503050406030204" pitchFamily="18" charset="0"/>
                                  <a:ea typeface="Cambria Math" panose="02040503050406030204" pitchFamily="18" charset="0"/>
                                </a:rPr>
                                <m:t>𝑥</m:t>
                              </m:r>
                            </m:e>
                            <m:sub>
                              <m:r>
                                <a:rPr lang="en-US" sz="3600" i="1" spc="-25">
                                  <a:solidFill>
                                    <a:srgbClr val="0070C0"/>
                                  </a:solidFill>
                                  <a:latin typeface="Cambria Math" panose="02040503050406030204" pitchFamily="18" charset="0"/>
                                  <a:ea typeface="Cambria Math" panose="02040503050406030204" pitchFamily="18" charset="0"/>
                                </a:rPr>
                                <m:t>𝑡</m:t>
                              </m:r>
                              <m:r>
                                <a:rPr lang="en-US" sz="3600" i="1" spc="-25">
                                  <a:solidFill>
                                    <a:srgbClr val="0070C0"/>
                                  </a:solidFill>
                                  <a:latin typeface="Cambria Math" panose="02040503050406030204" pitchFamily="18" charset="0"/>
                                  <a:ea typeface="Cambria Math" panose="02040503050406030204" pitchFamily="18" charset="0"/>
                                </a:rPr>
                                <m:t>−1</m:t>
                              </m:r>
                            </m:sub>
                          </m:sSub>
                          <m:r>
                            <a:rPr lang="en-US" sz="3600" i="1" spc="-25">
                              <a:solidFill>
                                <a:srgbClr val="0070C0"/>
                              </a:solidFill>
                              <a:latin typeface="Cambria Math" panose="02040503050406030204" pitchFamily="18" charset="0"/>
                              <a:ea typeface="Cambria Math" panose="02040503050406030204" pitchFamily="18" charset="0"/>
                            </a:rPr>
                            <m:t>,</m:t>
                          </m:r>
                          <m:sSub>
                            <m:sSubPr>
                              <m:ctrlPr>
                                <a:rPr lang="en-US" sz="3600" i="1" spc="-25">
                                  <a:solidFill>
                                    <a:srgbClr val="0070C0"/>
                                  </a:solidFill>
                                  <a:latin typeface="Cambria Math" panose="02040503050406030204" pitchFamily="18" charset="0"/>
                                  <a:ea typeface="Cambria Math" panose="02040503050406030204" pitchFamily="18" charset="0"/>
                                </a:rPr>
                              </m:ctrlPr>
                            </m:sSubPr>
                            <m:e>
                              <m:r>
                                <a:rPr lang="en-US" sz="3600" i="1" spc="-25">
                                  <a:solidFill>
                                    <a:srgbClr val="0070C0"/>
                                  </a:solidFill>
                                  <a:latin typeface="Cambria Math" panose="02040503050406030204" pitchFamily="18" charset="0"/>
                                  <a:ea typeface="Cambria Math" panose="02040503050406030204" pitchFamily="18" charset="0"/>
                                </a:rPr>
                                <m:t>𝑥</m:t>
                              </m:r>
                            </m:e>
                            <m:sub>
                              <m:r>
                                <a:rPr lang="en-US" sz="3600" i="1" spc="-25">
                                  <a:solidFill>
                                    <a:srgbClr val="0070C0"/>
                                  </a:solidFill>
                                  <a:latin typeface="Cambria Math" panose="02040503050406030204" pitchFamily="18" charset="0"/>
                                  <a:ea typeface="Cambria Math" panose="02040503050406030204" pitchFamily="18" charset="0"/>
                                </a:rPr>
                                <m:t>𝑡</m:t>
                              </m:r>
                              <m:r>
                                <a:rPr lang="en-US" sz="3600" i="1" spc="-25">
                                  <a:solidFill>
                                    <a:srgbClr val="0070C0"/>
                                  </a:solidFill>
                                  <a:latin typeface="Cambria Math" panose="02040503050406030204" pitchFamily="18" charset="0"/>
                                  <a:ea typeface="Cambria Math" panose="02040503050406030204" pitchFamily="18" charset="0"/>
                                </a:rPr>
                                <m:t>−2</m:t>
                              </m:r>
                            </m:sub>
                          </m:sSub>
                          <m:r>
                            <a:rPr lang="en-US" sz="3600" i="1" spc="-25">
                              <a:solidFill>
                                <a:srgbClr val="0070C0"/>
                              </a:solidFill>
                              <a:latin typeface="Cambria Math" panose="02040503050406030204" pitchFamily="18" charset="0"/>
                              <a:ea typeface="Cambria Math" panose="02040503050406030204" pitchFamily="18" charset="0"/>
                            </a:rPr>
                            <m:t>,…</m:t>
                          </m:r>
                        </m:e>
                      </m:d>
                      <m:r>
                        <a:rPr lang="en-US" sz="3600" i="1" spc="-25">
                          <a:solidFill>
                            <a:srgbClr val="0070C0"/>
                          </a:solidFill>
                          <a:latin typeface="Cambria Math" panose="02040503050406030204" pitchFamily="18" charset="0"/>
                          <a:ea typeface="Cambria Math" panose="02040503050406030204" pitchFamily="18" charset="0"/>
                        </a:rPr>
                        <m:t> </m:t>
                      </m:r>
                    </m:oMath>
                  </m:oMathPara>
                </a14:m>
                <a:endParaRPr lang="en-US" sz="3600" b="1" spc="-25" dirty="0">
                  <a:solidFill>
                    <a:srgbClr val="000000"/>
                  </a:solidFill>
                  <a:latin typeface="Goudy Old Style" panose="02020502050305020303" pitchFamily="18" charset="0"/>
                </a:endParaRPr>
              </a:p>
              <a:p>
                <a:pP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b="1" spc="-25" dirty="0">
                    <a:solidFill>
                      <a:srgbClr val="000000"/>
                    </a:solidFill>
                    <a:latin typeface="Goudy Old Style" panose="02020502050305020303" pitchFamily="18" charset="0"/>
                  </a:rPr>
                  <a:t>Question:</a:t>
                </a:r>
                <a:r>
                  <a:rPr lang="en-US" sz="3600" spc="-25" dirty="0">
                    <a:solidFill>
                      <a:srgbClr val="000000"/>
                    </a:solidFill>
                    <a:latin typeface="Goudy Old Style" panose="02020502050305020303" pitchFamily="18" charset="0"/>
                  </a:rPr>
                  <a:t> Is there ALWAYS an OPTIMAL policy of the form </a:t>
                </a:r>
                <a14:m>
                  <m:oMath xmlns:m="http://schemas.openxmlformats.org/officeDocument/2006/math">
                    <m:r>
                      <a:rPr lang="en-US" sz="3600" i="1" spc="-25">
                        <a:solidFill>
                          <a:srgbClr val="0070C0"/>
                        </a:solidFill>
                        <a:latin typeface="Cambria Math" panose="02040503050406030204" pitchFamily="18" charset="0"/>
                        <a:ea typeface="Cambria Math" panose="02040503050406030204" pitchFamily="18" charset="0"/>
                      </a:rPr>
                      <m:t>𝜋</m:t>
                    </m:r>
                    <m:d>
                      <m:dPr>
                        <m:ctrlPr>
                          <a:rPr lang="en-US" sz="3600" i="1" spc="-25">
                            <a:solidFill>
                              <a:srgbClr val="0070C0"/>
                            </a:solidFill>
                            <a:latin typeface="Cambria Math" panose="02040503050406030204" pitchFamily="18" charset="0"/>
                            <a:ea typeface="Cambria Math" panose="02040503050406030204" pitchFamily="18" charset="0"/>
                          </a:rPr>
                        </m:ctrlPr>
                      </m:dPr>
                      <m:e>
                        <m:sSub>
                          <m:sSubPr>
                            <m:ctrlPr>
                              <a:rPr lang="en-US" sz="3600" i="1" spc="-25">
                                <a:solidFill>
                                  <a:srgbClr val="0070C0"/>
                                </a:solidFill>
                                <a:latin typeface="Cambria Math" panose="02040503050406030204" pitchFamily="18" charset="0"/>
                                <a:ea typeface="Cambria Math" panose="02040503050406030204" pitchFamily="18" charset="0"/>
                              </a:rPr>
                            </m:ctrlPr>
                          </m:sSubPr>
                          <m:e>
                            <m:r>
                              <a:rPr lang="en-US" sz="3600" i="1" spc="-25">
                                <a:solidFill>
                                  <a:srgbClr val="0070C0"/>
                                </a:solidFill>
                                <a:latin typeface="Cambria Math" panose="02040503050406030204" pitchFamily="18" charset="0"/>
                                <a:ea typeface="Cambria Math" panose="02040503050406030204" pitchFamily="18" charset="0"/>
                              </a:rPr>
                              <m:t>𝑎</m:t>
                            </m:r>
                          </m:e>
                          <m:sub>
                            <m:r>
                              <a:rPr lang="en-US" sz="3600" i="1" spc="-25">
                                <a:solidFill>
                                  <a:srgbClr val="0070C0"/>
                                </a:solidFill>
                                <a:latin typeface="Cambria Math" panose="02040503050406030204" pitchFamily="18" charset="0"/>
                                <a:ea typeface="Cambria Math" panose="02040503050406030204" pitchFamily="18" charset="0"/>
                              </a:rPr>
                              <m:t>𝑡</m:t>
                            </m:r>
                          </m:sub>
                        </m:sSub>
                        <m:r>
                          <a:rPr lang="en-US" sz="3600" i="1" spc="-25">
                            <a:solidFill>
                              <a:srgbClr val="0070C0"/>
                            </a:solidFill>
                            <a:latin typeface="Cambria Math" panose="02040503050406030204" pitchFamily="18" charset="0"/>
                            <a:ea typeface="Cambria Math" panose="02040503050406030204" pitchFamily="18" charset="0"/>
                          </a:rPr>
                          <m:t>|</m:t>
                        </m:r>
                        <m:sSub>
                          <m:sSubPr>
                            <m:ctrlPr>
                              <a:rPr lang="en-US" sz="3600" i="1" spc="-25">
                                <a:solidFill>
                                  <a:srgbClr val="0070C0"/>
                                </a:solidFill>
                                <a:latin typeface="Cambria Math" panose="02040503050406030204" pitchFamily="18" charset="0"/>
                                <a:ea typeface="Cambria Math" panose="02040503050406030204" pitchFamily="18" charset="0"/>
                              </a:rPr>
                            </m:ctrlPr>
                          </m:sSubPr>
                          <m:e>
                            <m:r>
                              <a:rPr lang="en-US" sz="3600" b="0" i="1" spc="-25" smtClean="0">
                                <a:solidFill>
                                  <a:srgbClr val="0070C0"/>
                                </a:solidFill>
                                <a:latin typeface="Cambria Math" panose="02040503050406030204" pitchFamily="18" charset="0"/>
                                <a:ea typeface="Cambria Math" panose="02040503050406030204" pitchFamily="18" charset="0"/>
                              </a:rPr>
                              <m:t>𝑥</m:t>
                            </m:r>
                          </m:e>
                          <m:sub>
                            <m:r>
                              <a:rPr lang="en-US" sz="3600" i="1" spc="-25">
                                <a:solidFill>
                                  <a:srgbClr val="0070C0"/>
                                </a:solidFill>
                                <a:latin typeface="Cambria Math" panose="02040503050406030204" pitchFamily="18" charset="0"/>
                                <a:ea typeface="Cambria Math" panose="02040503050406030204" pitchFamily="18" charset="0"/>
                              </a:rPr>
                              <m:t>𝑡</m:t>
                            </m:r>
                          </m:sub>
                        </m:sSub>
                      </m:e>
                    </m:d>
                  </m:oMath>
                </a14:m>
                <a:r>
                  <a:rPr lang="en-US" sz="3600" spc="-25" dirty="0">
                    <a:solidFill>
                      <a:srgbClr val="000000"/>
                    </a:solidFill>
                    <a:latin typeface="Goudy Old Style" panose="02020502050305020303" pitchFamily="18" charset="0"/>
                  </a:rPr>
                  <a:t>?</a:t>
                </a:r>
              </a:p>
              <a:p>
                <a:pPr lvl="0">
                  <a:lnSpc>
                    <a:spcPts val="3616"/>
                  </a:lnSpc>
                  <a:spcBef>
                    <a:spcPct val="0"/>
                  </a:spcBef>
                </a:pPr>
                <a:endParaRPr lang="en-US" sz="3600" spc="-25" dirty="0">
                  <a:solidFill>
                    <a:srgbClr val="FF0000"/>
                  </a:solidFill>
                  <a:latin typeface="Goudy Old Style" panose="02020502050305020303" pitchFamily="18" charset="0"/>
                </a:endParaRPr>
              </a:p>
              <a:p>
                <a:pPr lvl="0">
                  <a:lnSpc>
                    <a:spcPts val="3616"/>
                  </a:lnSpc>
                  <a:spcBef>
                    <a:spcPct val="0"/>
                  </a:spcBef>
                </a:pPr>
                <a:r>
                  <a:rPr lang="en-US" sz="3600" b="1" spc="-25" dirty="0">
                    <a:solidFill>
                      <a:schemeClr val="tx1"/>
                    </a:solidFill>
                    <a:latin typeface="Goudy Old Style" panose="02020502050305020303" pitchFamily="18" charset="0"/>
                  </a:rPr>
                  <a:t>Answer: </a:t>
                </a:r>
                <a:r>
                  <a:rPr lang="en-US" sz="3600" spc="-25" dirty="0">
                    <a:solidFill>
                      <a:schemeClr val="tx1"/>
                    </a:solidFill>
                    <a:latin typeface="Goudy Old Style" panose="02020502050305020303" pitchFamily="18" charset="0"/>
                  </a:rPr>
                  <a:t>YES. Since the state </a:t>
                </a:r>
                <a14:m>
                  <m:oMath xmlns:m="http://schemas.openxmlformats.org/officeDocument/2006/math">
                    <m:sSub>
                      <m:sSubPr>
                        <m:ctrlPr>
                          <a:rPr lang="en-US" sz="3600" i="1" spc="-25" smtClean="0">
                            <a:solidFill>
                              <a:schemeClr val="tx1"/>
                            </a:solidFill>
                            <a:latin typeface="Cambria Math" panose="02040503050406030204" pitchFamily="18" charset="0"/>
                          </a:rPr>
                        </m:ctrlPr>
                      </m:sSubPr>
                      <m:e>
                        <m:r>
                          <a:rPr lang="en-US" sz="3600" b="0" i="1" spc="-25" smtClean="0">
                            <a:solidFill>
                              <a:schemeClr val="tx1"/>
                            </a:solidFill>
                            <a:latin typeface="Cambria Math" panose="02040503050406030204" pitchFamily="18" charset="0"/>
                          </a:rPr>
                          <m:t>𝑥</m:t>
                        </m:r>
                      </m:e>
                      <m:sub>
                        <m:r>
                          <a:rPr lang="en-US" sz="3600" b="0" i="1" spc="-25" smtClean="0">
                            <a:solidFill>
                              <a:schemeClr val="tx1"/>
                            </a:solidFill>
                            <a:latin typeface="Cambria Math" panose="02040503050406030204" pitchFamily="18" charset="0"/>
                          </a:rPr>
                          <m:t>𝑡</m:t>
                        </m:r>
                      </m:sub>
                    </m:sSub>
                  </m:oMath>
                </a14:m>
                <a:r>
                  <a:rPr lang="en-US" sz="3600" spc="-25" dirty="0">
                    <a:solidFill>
                      <a:schemeClr val="tx1"/>
                    </a:solidFill>
                    <a:latin typeface="Goudy Old Style" panose="02020502050305020303" pitchFamily="18" charset="0"/>
                  </a:rPr>
                  <a:t> is known (completely observed), ALL the statistical property of the future states and hence future rewards an be inferred from </a:t>
                </a:r>
                <a14:m>
                  <m:oMath xmlns:m="http://schemas.openxmlformats.org/officeDocument/2006/math">
                    <m:sSub>
                      <m:sSubPr>
                        <m:ctrlPr>
                          <a:rPr lang="en-US" sz="3600" i="1" spc="-25">
                            <a:solidFill>
                              <a:schemeClr val="tx1"/>
                            </a:solidFill>
                            <a:latin typeface="Cambria Math" panose="02040503050406030204" pitchFamily="18" charset="0"/>
                          </a:rPr>
                        </m:ctrlPr>
                      </m:sSubPr>
                      <m:e>
                        <m:r>
                          <a:rPr lang="en-US" sz="3600" b="0" i="1" spc="-25" smtClean="0">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𝑡</m:t>
                        </m:r>
                      </m:sub>
                    </m:sSub>
                  </m:oMath>
                </a14:m>
                <a:r>
                  <a:rPr lang="en-US" sz="3600" spc="-25" dirty="0">
                    <a:solidFill>
                      <a:schemeClr val="tx1"/>
                    </a:solidFill>
                    <a:latin typeface="Goudy Old Style" panose="02020502050305020303" pitchFamily="18" charset="0"/>
                  </a:rPr>
                  <a:t> because of the </a:t>
                </a:r>
                <a:r>
                  <a:rPr lang="en-US" sz="3600" b="1" spc="-25" dirty="0">
                    <a:solidFill>
                      <a:srgbClr val="0070C0"/>
                    </a:solidFill>
                    <a:latin typeface="Goudy Old Style" panose="02020502050305020303" pitchFamily="18" charset="0"/>
                  </a:rPr>
                  <a:t>Markovian property</a:t>
                </a:r>
                <a:r>
                  <a:rPr lang="en-US" sz="3600" spc="-25" dirty="0">
                    <a:solidFill>
                      <a:schemeClr val="tx1"/>
                    </a:solidFill>
                    <a:latin typeface="Goudy Old Style" panose="02020502050305020303" pitchFamily="18" charset="0"/>
                  </a:rPr>
                  <a:t>.</a:t>
                </a:r>
              </a:p>
              <a:p>
                <a:pPr>
                  <a:lnSpc>
                    <a:spcPts val="3616"/>
                  </a:lnSpc>
                  <a:spcBef>
                    <a:spcPct val="0"/>
                  </a:spcBef>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a:lnSpc>
                    <a:spcPts val="3616"/>
                  </a:lnSpc>
                  <a:spcBef>
                    <a:spcPct val="0"/>
                  </a:spcBef>
                </a:pPr>
                <a:endParaRPr lang="en-US" sz="2500" spc="-25" dirty="0">
                  <a:solidFill>
                    <a:srgbClr val="FF0000"/>
                  </a:solidFill>
                  <a:latin typeface="Goudy Old Style" panose="02020502050305020303" pitchFamily="18" charset="0"/>
                </a:endParaRPr>
              </a:p>
            </p:txBody>
          </p:sp>
        </mc:Choice>
        <mc:Fallback xmlns="">
          <p:sp>
            <p:nvSpPr>
              <p:cNvPr id="20" name="TextBox 8">
                <a:extLst>
                  <a:ext uri="{FF2B5EF4-FFF2-40B4-BE49-F238E27FC236}">
                    <a16:creationId xmlns:a16="http://schemas.microsoft.com/office/drawing/2014/main" id="{6E642AF1-C161-49FD-89A9-FDAA29CDFFF7}"/>
                  </a:ext>
                </a:extLst>
              </p:cNvPr>
              <p:cNvSpPr txBox="1">
                <a:spLocks noRot="1" noChangeAspect="1" noMove="1" noResize="1" noEditPoints="1" noAdjustHandles="1" noChangeArrowheads="1" noChangeShapeType="1" noTextEdit="1"/>
              </p:cNvSpPr>
              <p:nvPr/>
            </p:nvSpPr>
            <p:spPr>
              <a:xfrm>
                <a:off x="8609452" y="1617619"/>
                <a:ext cx="9373748" cy="9199954"/>
              </a:xfrm>
              <a:prstGeom prst="rect">
                <a:avLst/>
              </a:prstGeom>
              <a:blipFill>
                <a:blip r:embed="rId3"/>
                <a:stretch>
                  <a:fillRect l="-2926" t="-2517" r="-3641"/>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53536A9A-B843-4A70-A09B-E0C7A43E906F}"/>
              </a:ext>
            </a:extLst>
          </p:cNvPr>
          <p:cNvSpPr/>
          <p:nvPr/>
        </p:nvSpPr>
        <p:spPr>
          <a:xfrm>
            <a:off x="1071194" y="72009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a:extLst>
              <a:ext uri="{FF2B5EF4-FFF2-40B4-BE49-F238E27FC236}">
                <a16:creationId xmlns:a16="http://schemas.microsoft.com/office/drawing/2014/main" id="{2C14C9CA-48F8-499E-AA20-F277803F0223}"/>
              </a:ext>
            </a:extLst>
          </p:cNvPr>
          <p:cNvCxnSpPr>
            <a:cxnSpLocks/>
          </p:cNvCxnSpPr>
          <p:nvPr/>
        </p:nvCxnSpPr>
        <p:spPr>
          <a:xfrm>
            <a:off x="1985594" y="7628897"/>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B0EDE96A-5D79-44DA-BF33-2F9563FF5B99}"/>
              </a:ext>
            </a:extLst>
          </p:cNvPr>
          <p:cNvSpPr/>
          <p:nvPr/>
        </p:nvSpPr>
        <p:spPr>
          <a:xfrm>
            <a:off x="3128594"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a:extLst>
              <a:ext uri="{FF2B5EF4-FFF2-40B4-BE49-F238E27FC236}">
                <a16:creationId xmlns:a16="http://schemas.microsoft.com/office/drawing/2014/main" id="{1F199C74-0C20-49A2-8F5E-D560E75811E8}"/>
              </a:ext>
            </a:extLst>
          </p:cNvPr>
          <p:cNvCxnSpPr>
            <a:cxnSpLocks/>
          </p:cNvCxnSpPr>
          <p:nvPr/>
        </p:nvCxnSpPr>
        <p:spPr>
          <a:xfrm>
            <a:off x="4042994"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6AD86370-F0B2-41F8-9AD2-63E2E4F023B1}"/>
              </a:ext>
            </a:extLst>
          </p:cNvPr>
          <p:cNvSpPr/>
          <p:nvPr/>
        </p:nvSpPr>
        <p:spPr>
          <a:xfrm>
            <a:off x="5181600"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a:extLst>
              <a:ext uri="{FF2B5EF4-FFF2-40B4-BE49-F238E27FC236}">
                <a16:creationId xmlns:a16="http://schemas.microsoft.com/office/drawing/2014/main" id="{5DD4FFD7-6179-404C-BA02-28E735AC2BE2}"/>
              </a:ext>
            </a:extLst>
          </p:cNvPr>
          <p:cNvCxnSpPr>
            <a:cxnSpLocks/>
          </p:cNvCxnSpPr>
          <p:nvPr/>
        </p:nvCxnSpPr>
        <p:spPr>
          <a:xfrm>
            <a:off x="6096000"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6B4320EB-89A4-44F6-A7BC-9A44ADF7C84F}"/>
              </a:ext>
            </a:extLst>
          </p:cNvPr>
          <p:cNvSpPr/>
          <p:nvPr/>
        </p:nvSpPr>
        <p:spPr>
          <a:xfrm>
            <a:off x="7239000" y="71641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EF1908FB-BA50-4E27-BE0C-CBC443CEE197}"/>
              </a:ext>
            </a:extLst>
          </p:cNvPr>
          <p:cNvSpPr/>
          <p:nvPr/>
        </p:nvSpPr>
        <p:spPr>
          <a:xfrm>
            <a:off x="1071194" y="3730323"/>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B665C74-E179-4F01-852D-F1218A92D140}"/>
                  </a:ext>
                </a:extLst>
              </p:cNvPr>
              <p:cNvSpPr txBox="1"/>
              <p:nvPr/>
            </p:nvSpPr>
            <p:spPr>
              <a:xfrm>
                <a:off x="1169086" y="3853520"/>
                <a:ext cx="74937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95" name="TextBox 94">
                <a:extLst>
                  <a:ext uri="{FF2B5EF4-FFF2-40B4-BE49-F238E27FC236}">
                    <a16:creationId xmlns:a16="http://schemas.microsoft.com/office/drawing/2014/main" id="{2B665C74-E179-4F01-852D-F1218A92D140}"/>
                  </a:ext>
                </a:extLst>
              </p:cNvPr>
              <p:cNvSpPr txBox="1">
                <a:spLocks noRot="1" noChangeAspect="1" noMove="1" noResize="1" noEditPoints="1" noAdjustHandles="1" noChangeArrowheads="1" noChangeShapeType="1" noTextEdit="1"/>
              </p:cNvSpPr>
              <p:nvPr/>
            </p:nvSpPr>
            <p:spPr>
              <a:xfrm>
                <a:off x="1169086" y="3853520"/>
                <a:ext cx="749372" cy="646331"/>
              </a:xfrm>
              <a:prstGeom prst="rect">
                <a:avLst/>
              </a:prstGeom>
              <a:blipFill>
                <a:blip r:embed="rId8"/>
                <a:stretch>
                  <a:fillRect/>
                </a:stretch>
              </a:blipFill>
              <a:ln>
                <a:noFill/>
              </a:ln>
            </p:spPr>
            <p:txBody>
              <a:bodyPr/>
              <a:lstStyle/>
              <a:p>
                <a:r>
                  <a:rPr lang="en-US">
                    <a:noFill/>
                  </a:rPr>
                  <a:t> </a:t>
                </a:r>
              </a:p>
            </p:txBody>
          </p:sp>
        </mc:Fallback>
      </mc:AlternateContent>
      <p:sp>
        <p:nvSpPr>
          <p:cNvPr id="96" name="Oval 95">
            <a:extLst>
              <a:ext uri="{FF2B5EF4-FFF2-40B4-BE49-F238E27FC236}">
                <a16:creationId xmlns:a16="http://schemas.microsoft.com/office/drawing/2014/main" id="{596377D5-3F46-4E96-9113-826A58591A63}"/>
              </a:ext>
            </a:extLst>
          </p:cNvPr>
          <p:cNvSpPr/>
          <p:nvPr/>
        </p:nvSpPr>
        <p:spPr>
          <a:xfrm>
            <a:off x="3032839" y="364523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C9C4F00-C562-48C1-9540-D92EB596512F}"/>
                  </a:ext>
                </a:extLst>
              </p:cNvPr>
              <p:cNvSpPr txBox="1"/>
              <p:nvPr/>
            </p:nvSpPr>
            <p:spPr>
              <a:xfrm>
                <a:off x="3130731" y="3768434"/>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97" name="TextBox 96">
                <a:extLst>
                  <a:ext uri="{FF2B5EF4-FFF2-40B4-BE49-F238E27FC236}">
                    <a16:creationId xmlns:a16="http://schemas.microsoft.com/office/drawing/2014/main" id="{4C9C4F00-C562-48C1-9540-D92EB596512F}"/>
                  </a:ext>
                </a:extLst>
              </p:cNvPr>
              <p:cNvSpPr txBox="1">
                <a:spLocks noRot="1" noChangeAspect="1" noMove="1" noResize="1" noEditPoints="1" noAdjustHandles="1" noChangeArrowheads="1" noChangeShapeType="1" noTextEdit="1"/>
              </p:cNvSpPr>
              <p:nvPr/>
            </p:nvSpPr>
            <p:spPr>
              <a:xfrm>
                <a:off x="3130731" y="3768434"/>
                <a:ext cx="760080" cy="646331"/>
              </a:xfrm>
              <a:prstGeom prst="rect">
                <a:avLst/>
              </a:prstGeom>
              <a:blipFill>
                <a:blip r:embed="rId9"/>
                <a:stretch>
                  <a:fillRect/>
                </a:stretch>
              </a:blipFill>
              <a:ln>
                <a:noFill/>
              </a:ln>
            </p:spPr>
            <p:txBody>
              <a:bodyPr/>
              <a:lstStyle/>
              <a:p>
                <a:r>
                  <a:rPr lang="en-US">
                    <a:noFill/>
                  </a:rPr>
                  <a:t> </a:t>
                </a:r>
              </a:p>
            </p:txBody>
          </p:sp>
        </mc:Fallback>
      </mc:AlternateContent>
      <p:sp>
        <p:nvSpPr>
          <p:cNvPr id="98" name="Oval 97">
            <a:extLst>
              <a:ext uri="{FF2B5EF4-FFF2-40B4-BE49-F238E27FC236}">
                <a16:creationId xmlns:a16="http://schemas.microsoft.com/office/drawing/2014/main" id="{13CE1C14-C30E-456B-876F-BC9C8A994B08}"/>
              </a:ext>
            </a:extLst>
          </p:cNvPr>
          <p:cNvSpPr/>
          <p:nvPr/>
        </p:nvSpPr>
        <p:spPr>
          <a:xfrm>
            <a:off x="5127033"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324BA48A-9233-4EE5-8CD5-A8A2315FD6A9}"/>
                  </a:ext>
                </a:extLst>
              </p:cNvPr>
              <p:cNvSpPr txBox="1"/>
              <p:nvPr/>
            </p:nvSpPr>
            <p:spPr>
              <a:xfrm>
                <a:off x="5224925"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99" name="TextBox 98">
                <a:extLst>
                  <a:ext uri="{FF2B5EF4-FFF2-40B4-BE49-F238E27FC236}">
                    <a16:creationId xmlns:a16="http://schemas.microsoft.com/office/drawing/2014/main" id="{324BA48A-9233-4EE5-8CD5-A8A2315FD6A9}"/>
                  </a:ext>
                </a:extLst>
              </p:cNvPr>
              <p:cNvSpPr txBox="1">
                <a:spLocks noRot="1" noChangeAspect="1" noMove="1" noResize="1" noEditPoints="1" noAdjustHandles="1" noChangeArrowheads="1" noChangeShapeType="1" noTextEdit="1"/>
              </p:cNvSpPr>
              <p:nvPr/>
            </p:nvSpPr>
            <p:spPr>
              <a:xfrm>
                <a:off x="5224925" y="3667617"/>
                <a:ext cx="760080" cy="646331"/>
              </a:xfrm>
              <a:prstGeom prst="rect">
                <a:avLst/>
              </a:prstGeom>
              <a:blipFill>
                <a:blip r:embed="rId10"/>
                <a:stretch>
                  <a:fillRect/>
                </a:stretch>
              </a:blipFill>
              <a:ln>
                <a:noFill/>
              </a:ln>
            </p:spPr>
            <p:txBody>
              <a:bodyPr/>
              <a:lstStyle/>
              <a:p>
                <a:r>
                  <a:rPr lang="en-US">
                    <a:noFill/>
                  </a:rPr>
                  <a:t> </a:t>
                </a:r>
              </a:p>
            </p:txBody>
          </p:sp>
        </mc:Fallback>
      </mc:AlternateContent>
      <p:sp>
        <p:nvSpPr>
          <p:cNvPr id="100" name="Oval 99">
            <a:extLst>
              <a:ext uri="{FF2B5EF4-FFF2-40B4-BE49-F238E27FC236}">
                <a16:creationId xmlns:a16="http://schemas.microsoft.com/office/drawing/2014/main" id="{C267985A-DFBE-4A05-8BF8-24AE3E6CC999}"/>
              </a:ext>
            </a:extLst>
          </p:cNvPr>
          <p:cNvSpPr/>
          <p:nvPr/>
        </p:nvSpPr>
        <p:spPr>
          <a:xfrm>
            <a:off x="7141881"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4C97A332-5D50-4E4C-81D2-F793C692FB4B}"/>
                  </a:ext>
                </a:extLst>
              </p:cNvPr>
              <p:cNvSpPr txBox="1"/>
              <p:nvPr/>
            </p:nvSpPr>
            <p:spPr>
              <a:xfrm>
                <a:off x="7239773"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01" name="TextBox 100">
                <a:extLst>
                  <a:ext uri="{FF2B5EF4-FFF2-40B4-BE49-F238E27FC236}">
                    <a16:creationId xmlns:a16="http://schemas.microsoft.com/office/drawing/2014/main" id="{4C97A332-5D50-4E4C-81D2-F793C692FB4B}"/>
                  </a:ext>
                </a:extLst>
              </p:cNvPr>
              <p:cNvSpPr txBox="1">
                <a:spLocks noRot="1" noChangeAspect="1" noMove="1" noResize="1" noEditPoints="1" noAdjustHandles="1" noChangeArrowheads="1" noChangeShapeType="1" noTextEdit="1"/>
              </p:cNvSpPr>
              <p:nvPr/>
            </p:nvSpPr>
            <p:spPr>
              <a:xfrm>
                <a:off x="7239773" y="3667617"/>
                <a:ext cx="760080" cy="646331"/>
              </a:xfrm>
              <a:prstGeom prst="rect">
                <a:avLst/>
              </a:prstGeom>
              <a:blipFill>
                <a:blip r:embed="rId11"/>
                <a:stretch>
                  <a:fillRect/>
                </a:stretch>
              </a:blipFill>
              <a:ln>
                <a:noFill/>
              </a:ln>
            </p:spPr>
            <p:txBody>
              <a:bodyPr/>
              <a:lstStyle/>
              <a:p>
                <a:r>
                  <a:rPr lang="en-US">
                    <a:noFill/>
                  </a:rPr>
                  <a:t> </a:t>
                </a:r>
              </a:p>
            </p:txBody>
          </p:sp>
        </mc:Fallback>
      </mc:AlternateContent>
      <p:cxnSp>
        <p:nvCxnSpPr>
          <p:cNvPr id="102" name="Straight Arrow Connector 101">
            <a:extLst>
              <a:ext uri="{FF2B5EF4-FFF2-40B4-BE49-F238E27FC236}">
                <a16:creationId xmlns:a16="http://schemas.microsoft.com/office/drawing/2014/main" id="{2A3DA13A-62D3-4AE3-910B-EB2DD08EF9D4}"/>
              </a:ext>
            </a:extLst>
          </p:cNvPr>
          <p:cNvCxnSpPr>
            <a:cxnSpLocks/>
            <a:endCxn id="86" idx="1"/>
          </p:cNvCxnSpPr>
          <p:nvPr/>
        </p:nvCxnSpPr>
        <p:spPr>
          <a:xfrm>
            <a:off x="1674396" y="4578003"/>
            <a:ext cx="1588109" cy="273844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2BACC96-F610-4E51-93B6-74A908D9453A}"/>
              </a:ext>
            </a:extLst>
          </p:cNvPr>
          <p:cNvCxnSpPr>
            <a:cxnSpLocks/>
          </p:cNvCxnSpPr>
          <p:nvPr/>
        </p:nvCxnSpPr>
        <p:spPr>
          <a:xfrm>
            <a:off x="5809736" y="4414765"/>
            <a:ext cx="1668681" cy="28726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FCEE6827-73C9-4BF3-B4D0-BE0DB8414669}"/>
              </a:ext>
            </a:extLst>
          </p:cNvPr>
          <p:cNvSpPr/>
          <p:nvPr/>
        </p:nvSpPr>
        <p:spPr>
          <a:xfrm>
            <a:off x="1078821" y="2171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C68E6B5-DDB7-45B9-B167-280FA943F082}"/>
                  </a:ext>
                </a:extLst>
              </p:cNvPr>
              <p:cNvSpPr txBox="1"/>
              <p:nvPr/>
            </p:nvSpPr>
            <p:spPr>
              <a:xfrm>
                <a:off x="1176713" y="2294897"/>
                <a:ext cx="66178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05" name="TextBox 104">
                <a:extLst>
                  <a:ext uri="{FF2B5EF4-FFF2-40B4-BE49-F238E27FC236}">
                    <a16:creationId xmlns:a16="http://schemas.microsoft.com/office/drawing/2014/main" id="{EC68E6B5-DDB7-45B9-B167-280FA943F082}"/>
                  </a:ext>
                </a:extLst>
              </p:cNvPr>
              <p:cNvSpPr txBox="1">
                <a:spLocks noRot="1" noChangeAspect="1" noMove="1" noResize="1" noEditPoints="1" noAdjustHandles="1" noChangeArrowheads="1" noChangeShapeType="1" noTextEdit="1"/>
              </p:cNvSpPr>
              <p:nvPr/>
            </p:nvSpPr>
            <p:spPr>
              <a:xfrm>
                <a:off x="1176713" y="2294897"/>
                <a:ext cx="661783" cy="646331"/>
              </a:xfrm>
              <a:prstGeom prst="rect">
                <a:avLst/>
              </a:prstGeom>
              <a:blipFill>
                <a:blip r:embed="rId12"/>
                <a:stretch>
                  <a:fillRect/>
                </a:stretch>
              </a:blipFill>
              <a:ln>
                <a:noFill/>
              </a:ln>
            </p:spPr>
            <p:txBody>
              <a:bodyPr/>
              <a:lstStyle/>
              <a:p>
                <a:r>
                  <a:rPr lang="en-US">
                    <a:noFill/>
                  </a:rPr>
                  <a:t> </a:t>
                </a:r>
              </a:p>
            </p:txBody>
          </p:sp>
        </mc:Fallback>
      </mc:AlternateContent>
      <p:sp>
        <p:nvSpPr>
          <p:cNvPr id="106" name="Oval 105">
            <a:extLst>
              <a:ext uri="{FF2B5EF4-FFF2-40B4-BE49-F238E27FC236}">
                <a16:creationId xmlns:a16="http://schemas.microsoft.com/office/drawing/2014/main" id="{ABA75B66-E847-4082-B2EB-65CCCE22C4D9}"/>
              </a:ext>
            </a:extLst>
          </p:cNvPr>
          <p:cNvSpPr/>
          <p:nvPr/>
        </p:nvSpPr>
        <p:spPr>
          <a:xfrm>
            <a:off x="3040466" y="208661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5008DAAA-BC17-4F1F-9D79-43B3A3C8E639}"/>
                  </a:ext>
                </a:extLst>
              </p:cNvPr>
              <p:cNvSpPr txBox="1"/>
              <p:nvPr/>
            </p:nvSpPr>
            <p:spPr>
              <a:xfrm>
                <a:off x="3138358" y="2209811"/>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07" name="TextBox 106">
                <a:extLst>
                  <a:ext uri="{FF2B5EF4-FFF2-40B4-BE49-F238E27FC236}">
                    <a16:creationId xmlns:a16="http://schemas.microsoft.com/office/drawing/2014/main" id="{5008DAAA-BC17-4F1F-9D79-43B3A3C8E639}"/>
                  </a:ext>
                </a:extLst>
              </p:cNvPr>
              <p:cNvSpPr txBox="1">
                <a:spLocks noRot="1" noChangeAspect="1" noMove="1" noResize="1" noEditPoints="1" noAdjustHandles="1" noChangeArrowheads="1" noChangeShapeType="1" noTextEdit="1"/>
              </p:cNvSpPr>
              <p:nvPr/>
            </p:nvSpPr>
            <p:spPr>
              <a:xfrm>
                <a:off x="3138358" y="2209811"/>
                <a:ext cx="672492" cy="646331"/>
              </a:xfrm>
              <a:prstGeom prst="rect">
                <a:avLst/>
              </a:prstGeom>
              <a:blipFill>
                <a:blip r:embed="rId13"/>
                <a:stretch>
                  <a:fillRect/>
                </a:stretch>
              </a:blipFill>
              <a:ln>
                <a:noFill/>
              </a:ln>
            </p:spPr>
            <p:txBody>
              <a:bodyPr/>
              <a:lstStyle/>
              <a:p>
                <a:r>
                  <a:rPr lang="en-US">
                    <a:noFill/>
                  </a:rPr>
                  <a:t> </a:t>
                </a:r>
              </a:p>
            </p:txBody>
          </p:sp>
        </mc:Fallback>
      </mc:AlternateContent>
      <p:sp>
        <p:nvSpPr>
          <p:cNvPr id="108" name="Oval 107">
            <a:extLst>
              <a:ext uri="{FF2B5EF4-FFF2-40B4-BE49-F238E27FC236}">
                <a16:creationId xmlns:a16="http://schemas.microsoft.com/office/drawing/2014/main" id="{38550E48-355D-4481-811B-ED5C990D8029}"/>
              </a:ext>
            </a:extLst>
          </p:cNvPr>
          <p:cNvSpPr/>
          <p:nvPr/>
        </p:nvSpPr>
        <p:spPr>
          <a:xfrm>
            <a:off x="5134660"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E59B1C4A-92D2-4CF4-8504-20A4EAEC4684}"/>
                  </a:ext>
                </a:extLst>
              </p:cNvPr>
              <p:cNvSpPr txBox="1"/>
              <p:nvPr/>
            </p:nvSpPr>
            <p:spPr>
              <a:xfrm>
                <a:off x="5232552" y="2108994"/>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09" name="TextBox 108">
                <a:extLst>
                  <a:ext uri="{FF2B5EF4-FFF2-40B4-BE49-F238E27FC236}">
                    <a16:creationId xmlns:a16="http://schemas.microsoft.com/office/drawing/2014/main" id="{E59B1C4A-92D2-4CF4-8504-20A4EAEC4684}"/>
                  </a:ext>
                </a:extLst>
              </p:cNvPr>
              <p:cNvSpPr txBox="1">
                <a:spLocks noRot="1" noChangeAspect="1" noMove="1" noResize="1" noEditPoints="1" noAdjustHandles="1" noChangeArrowheads="1" noChangeShapeType="1" noTextEdit="1"/>
              </p:cNvSpPr>
              <p:nvPr/>
            </p:nvSpPr>
            <p:spPr>
              <a:xfrm>
                <a:off x="5232552" y="2108994"/>
                <a:ext cx="672492" cy="646331"/>
              </a:xfrm>
              <a:prstGeom prst="rect">
                <a:avLst/>
              </a:prstGeom>
              <a:blipFill>
                <a:blip r:embed="rId14"/>
                <a:stretch>
                  <a:fillRect/>
                </a:stretch>
              </a:blipFill>
              <a:ln>
                <a:noFill/>
              </a:ln>
            </p:spPr>
            <p:txBody>
              <a:bodyPr/>
              <a:lstStyle/>
              <a:p>
                <a:r>
                  <a:rPr lang="en-US">
                    <a:noFill/>
                  </a:rPr>
                  <a:t> </a:t>
                </a:r>
              </a:p>
            </p:txBody>
          </p:sp>
        </mc:Fallback>
      </mc:AlternateContent>
      <p:sp>
        <p:nvSpPr>
          <p:cNvPr id="110" name="Oval 109">
            <a:extLst>
              <a:ext uri="{FF2B5EF4-FFF2-40B4-BE49-F238E27FC236}">
                <a16:creationId xmlns:a16="http://schemas.microsoft.com/office/drawing/2014/main" id="{633D0F15-B1F6-4C15-8DB3-92351A582A09}"/>
              </a:ext>
            </a:extLst>
          </p:cNvPr>
          <p:cNvSpPr/>
          <p:nvPr/>
        </p:nvSpPr>
        <p:spPr>
          <a:xfrm>
            <a:off x="7149508"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62E0D1A1-5441-4E47-9041-D13FFC7CB1D0}"/>
                  </a:ext>
                </a:extLst>
              </p:cNvPr>
              <p:cNvSpPr txBox="1"/>
              <p:nvPr/>
            </p:nvSpPr>
            <p:spPr>
              <a:xfrm>
                <a:off x="7247400" y="2108994"/>
                <a:ext cx="65274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11" name="TextBox 110">
                <a:extLst>
                  <a:ext uri="{FF2B5EF4-FFF2-40B4-BE49-F238E27FC236}">
                    <a16:creationId xmlns:a16="http://schemas.microsoft.com/office/drawing/2014/main" id="{62E0D1A1-5441-4E47-9041-D13FFC7CB1D0}"/>
                  </a:ext>
                </a:extLst>
              </p:cNvPr>
              <p:cNvSpPr txBox="1">
                <a:spLocks noRot="1" noChangeAspect="1" noMove="1" noResize="1" noEditPoints="1" noAdjustHandles="1" noChangeArrowheads="1" noChangeShapeType="1" noTextEdit="1"/>
              </p:cNvSpPr>
              <p:nvPr/>
            </p:nvSpPr>
            <p:spPr>
              <a:xfrm>
                <a:off x="7247400" y="2108994"/>
                <a:ext cx="652743" cy="646331"/>
              </a:xfrm>
              <a:prstGeom prst="rect">
                <a:avLst/>
              </a:prstGeom>
              <a:blipFill>
                <a:blip r:embed="rId15"/>
                <a:stretch>
                  <a:fillRect/>
                </a:stretch>
              </a:blipFill>
              <a:ln>
                <a:noFill/>
              </a:ln>
            </p:spPr>
            <p:txBody>
              <a:bodyPr/>
              <a:lstStyle/>
              <a:p>
                <a:r>
                  <a:rPr lang="en-US">
                    <a:noFill/>
                  </a:rPr>
                  <a:t> </a:t>
                </a:r>
              </a:p>
            </p:txBody>
          </p:sp>
        </mc:Fallback>
      </mc:AlternateContent>
      <p:cxnSp>
        <p:nvCxnSpPr>
          <p:cNvPr id="112" name="Straight Arrow Connector 111">
            <a:extLst>
              <a:ext uri="{FF2B5EF4-FFF2-40B4-BE49-F238E27FC236}">
                <a16:creationId xmlns:a16="http://schemas.microsoft.com/office/drawing/2014/main" id="{772636A5-37C9-40D7-BB3B-85AF52B3637E}"/>
              </a:ext>
            </a:extLst>
          </p:cNvPr>
          <p:cNvCxnSpPr>
            <a:cxnSpLocks/>
            <a:stCxn id="96" idx="5"/>
            <a:endCxn id="89" idx="1"/>
          </p:cNvCxnSpPr>
          <p:nvPr/>
        </p:nvCxnSpPr>
        <p:spPr>
          <a:xfrm>
            <a:off x="3813328" y="4425726"/>
            <a:ext cx="1502183" cy="289071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9DF7B3A-D64E-40B5-A314-CEA1A0AA844E}"/>
              </a:ext>
            </a:extLst>
          </p:cNvPr>
          <p:cNvCxnSpPr>
            <a:cxnSpLocks/>
            <a:endCxn id="104" idx="4"/>
          </p:cNvCxnSpPr>
          <p:nvPr/>
        </p:nvCxnSpPr>
        <p:spPr>
          <a:xfrm flipV="1">
            <a:off x="1524000" y="3086100"/>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22CA000-BA26-4F98-AF99-E84B8DC0CFF7}"/>
              </a:ext>
            </a:extLst>
          </p:cNvPr>
          <p:cNvCxnSpPr>
            <a:cxnSpLocks/>
          </p:cNvCxnSpPr>
          <p:nvPr/>
        </p:nvCxnSpPr>
        <p:spPr>
          <a:xfrm flipV="1">
            <a:off x="3510771" y="3011167"/>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EFEF7CD-4BC6-4408-8F53-ECEACB58E043}"/>
              </a:ext>
            </a:extLst>
          </p:cNvPr>
          <p:cNvCxnSpPr>
            <a:cxnSpLocks/>
          </p:cNvCxnSpPr>
          <p:nvPr/>
        </p:nvCxnSpPr>
        <p:spPr>
          <a:xfrm flipV="1">
            <a:off x="5614223" y="2904701"/>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71425B73-9F30-4658-9E4A-BC90A0442F87}"/>
              </a:ext>
            </a:extLst>
          </p:cNvPr>
          <p:cNvCxnSpPr>
            <a:cxnSpLocks/>
          </p:cNvCxnSpPr>
          <p:nvPr/>
        </p:nvCxnSpPr>
        <p:spPr>
          <a:xfrm flipV="1">
            <a:off x="7624561" y="2894648"/>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7" name="Freeform: Shape 116">
            <a:extLst>
              <a:ext uri="{FF2B5EF4-FFF2-40B4-BE49-F238E27FC236}">
                <a16:creationId xmlns:a16="http://schemas.microsoft.com/office/drawing/2014/main" id="{9251B326-A6FA-4DE4-9589-075AABD54B2A}"/>
              </a:ext>
            </a:extLst>
          </p:cNvPr>
          <p:cNvSpPr/>
          <p:nvPr/>
        </p:nvSpPr>
        <p:spPr>
          <a:xfrm>
            <a:off x="486426" y="2971800"/>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a:extLst>
              <a:ext uri="{FF2B5EF4-FFF2-40B4-BE49-F238E27FC236}">
                <a16:creationId xmlns:a16="http://schemas.microsoft.com/office/drawing/2014/main" id="{1E725A1F-D863-4896-AD53-545163FD13B5}"/>
              </a:ext>
            </a:extLst>
          </p:cNvPr>
          <p:cNvSpPr/>
          <p:nvPr/>
        </p:nvSpPr>
        <p:spPr>
          <a:xfrm>
            <a:off x="2557441" y="297043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Shape 118">
            <a:extLst>
              <a:ext uri="{FF2B5EF4-FFF2-40B4-BE49-F238E27FC236}">
                <a16:creationId xmlns:a16="http://schemas.microsoft.com/office/drawing/2014/main" id="{D9C13182-178F-47A5-AC81-3BBA2C51140C}"/>
              </a:ext>
            </a:extLst>
          </p:cNvPr>
          <p:cNvSpPr/>
          <p:nvPr/>
        </p:nvSpPr>
        <p:spPr>
          <a:xfrm>
            <a:off x="4615088"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a:extLst>
              <a:ext uri="{FF2B5EF4-FFF2-40B4-BE49-F238E27FC236}">
                <a16:creationId xmlns:a16="http://schemas.microsoft.com/office/drawing/2014/main" id="{059CE0AB-D4B8-46E2-B631-A1CC8AC631EF}"/>
              </a:ext>
            </a:extLst>
          </p:cNvPr>
          <p:cNvSpPr/>
          <p:nvPr/>
        </p:nvSpPr>
        <p:spPr>
          <a:xfrm>
            <a:off x="6687409"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Shape 120">
            <a:extLst>
              <a:ext uri="{FF2B5EF4-FFF2-40B4-BE49-F238E27FC236}">
                <a16:creationId xmlns:a16="http://schemas.microsoft.com/office/drawing/2014/main" id="{B233A63E-D7CC-414B-8451-9A74559B3531}"/>
              </a:ext>
            </a:extLst>
          </p:cNvPr>
          <p:cNvSpPr/>
          <p:nvPr/>
        </p:nvSpPr>
        <p:spPr>
          <a:xfrm>
            <a:off x="1290227" y="4632959"/>
            <a:ext cx="449316" cy="2546265"/>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a:extLst>
              <a:ext uri="{FF2B5EF4-FFF2-40B4-BE49-F238E27FC236}">
                <a16:creationId xmlns:a16="http://schemas.microsoft.com/office/drawing/2014/main" id="{E753603C-BF08-4FE5-8AE6-2E423E90EE02}"/>
              </a:ext>
            </a:extLst>
          </p:cNvPr>
          <p:cNvSpPr/>
          <p:nvPr/>
        </p:nvSpPr>
        <p:spPr>
          <a:xfrm>
            <a:off x="3302623" y="4578003"/>
            <a:ext cx="421991" cy="2601221"/>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Shape 122">
            <a:extLst>
              <a:ext uri="{FF2B5EF4-FFF2-40B4-BE49-F238E27FC236}">
                <a16:creationId xmlns:a16="http://schemas.microsoft.com/office/drawing/2014/main" id="{00AE7A34-C5F7-4C5E-BEBB-C875B37F1613}"/>
              </a:ext>
            </a:extLst>
          </p:cNvPr>
          <p:cNvSpPr/>
          <p:nvPr/>
        </p:nvSpPr>
        <p:spPr>
          <a:xfrm>
            <a:off x="5392930" y="4432640"/>
            <a:ext cx="457605" cy="2728219"/>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a:extLst>
              <a:ext uri="{FF2B5EF4-FFF2-40B4-BE49-F238E27FC236}">
                <a16:creationId xmlns:a16="http://schemas.microsoft.com/office/drawing/2014/main" id="{D3B8E523-2100-4E27-BB30-85EF77888D0D}"/>
              </a:ext>
            </a:extLst>
          </p:cNvPr>
          <p:cNvSpPr/>
          <p:nvPr/>
        </p:nvSpPr>
        <p:spPr>
          <a:xfrm>
            <a:off x="7465700" y="4458820"/>
            <a:ext cx="429523" cy="2704462"/>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89A72225-F52C-4536-898E-B0FCBC67978C}"/>
              </a:ext>
            </a:extLst>
          </p:cNvPr>
          <p:cNvSpPr/>
          <p:nvPr/>
        </p:nvSpPr>
        <p:spPr>
          <a:xfrm>
            <a:off x="952501" y="9064232"/>
            <a:ext cx="7162800" cy="755995"/>
          </a:xfrm>
          <a:prstGeom prst="rightArrow">
            <a:avLst>
              <a:gd name="adj1" fmla="val 21579"/>
              <a:gd name="adj2" fmla="val 84210"/>
            </a:avLst>
          </a:prstGeom>
          <a:solidFill>
            <a:schemeClr val="tx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A8492285-39AF-4F97-8CE7-67F475B7DD7E}"/>
              </a:ext>
            </a:extLst>
          </p:cNvPr>
          <p:cNvSpPr txBox="1"/>
          <p:nvPr/>
        </p:nvSpPr>
        <p:spPr>
          <a:xfrm>
            <a:off x="3483138" y="9504756"/>
            <a:ext cx="1165063" cy="630942"/>
          </a:xfrm>
          <a:prstGeom prst="rect">
            <a:avLst/>
          </a:prstGeom>
          <a:noFill/>
        </p:spPr>
        <p:txBody>
          <a:bodyPr wrap="none" rtlCol="0">
            <a:spAutoFit/>
          </a:bodyPr>
          <a:lstStyle/>
          <a:p>
            <a:r>
              <a:rPr lang="en-US" sz="3500" dirty="0">
                <a:latin typeface="Arial" panose="020B0604020202020204" pitchFamily="34" charset="0"/>
                <a:cs typeface="Arial" panose="020B0604020202020204" pitchFamily="34" charset="0"/>
              </a:rPr>
              <a:t>Time</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EE2EDAC-8C8A-4BD2-ACD9-41DAAD3AADFD}"/>
                  </a:ext>
                </a:extLst>
              </p:cNvPr>
              <p:cNvSpPr txBox="1"/>
              <p:nvPr/>
            </p:nvSpPr>
            <p:spPr>
              <a:xfrm>
                <a:off x="1169086" y="7324097"/>
                <a:ext cx="73366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53" name="TextBox 52">
                <a:extLst>
                  <a:ext uri="{FF2B5EF4-FFF2-40B4-BE49-F238E27FC236}">
                    <a16:creationId xmlns:a16="http://schemas.microsoft.com/office/drawing/2014/main" id="{5EE2EDAC-8C8A-4BD2-ACD9-41DAAD3AADFD}"/>
                  </a:ext>
                </a:extLst>
              </p:cNvPr>
              <p:cNvSpPr txBox="1">
                <a:spLocks noRot="1" noChangeAspect="1" noMove="1" noResize="1" noEditPoints="1" noAdjustHandles="1" noChangeArrowheads="1" noChangeShapeType="1" noTextEdit="1"/>
              </p:cNvSpPr>
              <p:nvPr/>
            </p:nvSpPr>
            <p:spPr>
              <a:xfrm>
                <a:off x="1169086" y="7324097"/>
                <a:ext cx="733662" cy="646331"/>
              </a:xfrm>
              <a:prstGeom prst="rect">
                <a:avLst/>
              </a:prstGeom>
              <a:blipFill>
                <a:blip r:embed="rId1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5540DE5-5C06-4155-AC83-474F619B561D}"/>
                  </a:ext>
                </a:extLst>
              </p:cNvPr>
              <p:cNvSpPr txBox="1"/>
              <p:nvPr/>
            </p:nvSpPr>
            <p:spPr>
              <a:xfrm>
                <a:off x="3226486"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54" name="TextBox 53">
                <a:extLst>
                  <a:ext uri="{FF2B5EF4-FFF2-40B4-BE49-F238E27FC236}">
                    <a16:creationId xmlns:a16="http://schemas.microsoft.com/office/drawing/2014/main" id="{A5540DE5-5C06-4155-AC83-474F619B561D}"/>
                  </a:ext>
                </a:extLst>
              </p:cNvPr>
              <p:cNvSpPr txBox="1">
                <a:spLocks noRot="1" noChangeAspect="1" noMove="1" noResize="1" noEditPoints="1" noAdjustHandles="1" noChangeArrowheads="1" noChangeShapeType="1" noTextEdit="1"/>
              </p:cNvSpPr>
              <p:nvPr/>
            </p:nvSpPr>
            <p:spPr>
              <a:xfrm>
                <a:off x="3226486" y="7305731"/>
                <a:ext cx="744371" cy="646331"/>
              </a:xfrm>
              <a:prstGeom prst="rect">
                <a:avLst/>
              </a:prstGeom>
              <a:blipFill>
                <a:blip r:embed="rId1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CD42F00-C89E-4D2A-81A9-46D9722966C1}"/>
                  </a:ext>
                </a:extLst>
              </p:cNvPr>
              <p:cNvSpPr txBox="1"/>
              <p:nvPr/>
            </p:nvSpPr>
            <p:spPr>
              <a:xfrm>
                <a:off x="5279492"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55" name="TextBox 54">
                <a:extLst>
                  <a:ext uri="{FF2B5EF4-FFF2-40B4-BE49-F238E27FC236}">
                    <a16:creationId xmlns:a16="http://schemas.microsoft.com/office/drawing/2014/main" id="{0CD42F00-C89E-4D2A-81A9-46D9722966C1}"/>
                  </a:ext>
                </a:extLst>
              </p:cNvPr>
              <p:cNvSpPr txBox="1">
                <a:spLocks noRot="1" noChangeAspect="1" noMove="1" noResize="1" noEditPoints="1" noAdjustHandles="1" noChangeArrowheads="1" noChangeShapeType="1" noTextEdit="1"/>
              </p:cNvSpPr>
              <p:nvPr/>
            </p:nvSpPr>
            <p:spPr>
              <a:xfrm>
                <a:off x="5279492" y="7305731"/>
                <a:ext cx="744371" cy="646331"/>
              </a:xfrm>
              <a:prstGeom prst="rect">
                <a:avLst/>
              </a:prstGeom>
              <a:blipFill>
                <a:blip r:embed="rId1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1A7D2CC-EB73-4818-A321-9F154A881137}"/>
                  </a:ext>
                </a:extLst>
              </p:cNvPr>
              <p:cNvSpPr txBox="1"/>
              <p:nvPr/>
            </p:nvSpPr>
            <p:spPr>
              <a:xfrm>
                <a:off x="7336892" y="7287365"/>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56" name="TextBox 55">
                <a:extLst>
                  <a:ext uri="{FF2B5EF4-FFF2-40B4-BE49-F238E27FC236}">
                    <a16:creationId xmlns:a16="http://schemas.microsoft.com/office/drawing/2014/main" id="{A1A7D2CC-EB73-4818-A321-9F154A881137}"/>
                  </a:ext>
                </a:extLst>
              </p:cNvPr>
              <p:cNvSpPr txBox="1">
                <a:spLocks noRot="1" noChangeAspect="1" noMove="1" noResize="1" noEditPoints="1" noAdjustHandles="1" noChangeArrowheads="1" noChangeShapeType="1" noTextEdit="1"/>
              </p:cNvSpPr>
              <p:nvPr/>
            </p:nvSpPr>
            <p:spPr>
              <a:xfrm>
                <a:off x="7336892" y="7287365"/>
                <a:ext cx="744371" cy="646331"/>
              </a:xfrm>
              <a:prstGeom prst="rect">
                <a:avLst/>
              </a:prstGeom>
              <a:blipFill>
                <a:blip r:embed="rId8"/>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78793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Markov Decision Process and Reinforcement Learning</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8458200" y="1344846"/>
            <a:ext cx="9677400" cy="8942154"/>
          </a:xfrm>
          <a:prstGeom prst="rect">
            <a:avLst/>
          </a:prstGeom>
        </p:spPr>
      </p:pic>
      <mc:AlternateContent xmlns:mc="http://schemas.openxmlformats.org/markup-compatibility/2006" xmlns:a14="http://schemas.microsoft.com/office/drawing/2010/main">
        <mc:Choice Requires="a14">
          <p:sp>
            <p:nvSpPr>
              <p:cNvPr id="20" name="TextBox 8">
                <a:extLst>
                  <a:ext uri="{FF2B5EF4-FFF2-40B4-BE49-F238E27FC236}">
                    <a16:creationId xmlns:a16="http://schemas.microsoft.com/office/drawing/2014/main" id="{6E642AF1-C161-49FD-89A9-FDAA29CDFFF7}"/>
                  </a:ext>
                </a:extLst>
              </p:cNvPr>
              <p:cNvSpPr txBox="1"/>
              <p:nvPr/>
            </p:nvSpPr>
            <p:spPr>
              <a:xfrm>
                <a:off x="8685652" y="1617619"/>
                <a:ext cx="9221348" cy="7814960"/>
              </a:xfrm>
              <a:prstGeom prst="rect">
                <a:avLst/>
              </a:prstGeom>
            </p:spPr>
            <p:txBody>
              <a:bodyPr wrap="square" lIns="0" tIns="0" rIns="0" bIns="0" rtlCol="0" anchor="t">
                <a:spAutoFit/>
              </a:bodyPr>
              <a:lstStyle/>
              <a:p>
                <a:pPr algn="ctr">
                  <a:lnSpc>
                    <a:spcPts val="3616"/>
                  </a:lnSpc>
                  <a:spcBef>
                    <a:spcPct val="0"/>
                  </a:spcBef>
                </a:pPr>
                <a:r>
                  <a:rPr lang="en-US" sz="3600" b="1" u="sng" spc="-25" dirty="0">
                    <a:solidFill>
                      <a:srgbClr val="000000"/>
                    </a:solidFill>
                    <a:latin typeface="Goudy Old Style" panose="02020502050305020303" pitchFamily="18" charset="0"/>
                  </a:rPr>
                  <a:t>Policies</a:t>
                </a:r>
              </a:p>
              <a:p>
                <a:pPr>
                  <a:lnSpc>
                    <a:spcPts val="3616"/>
                  </a:lnSpc>
                  <a:spcBef>
                    <a:spcPct val="0"/>
                  </a:spcBef>
                </a:pPr>
                <a:endParaRPr lang="en-US" sz="3600" b="1" spc="-25" dirty="0">
                  <a:solidFill>
                    <a:srgbClr val="000000"/>
                  </a:solidFill>
                  <a:latin typeface="Goudy Old Style" panose="02020502050305020303" pitchFamily="18" charset="0"/>
                </a:endParaRPr>
              </a:p>
              <a:p>
                <a:pPr>
                  <a:lnSpc>
                    <a:spcPts val="3616"/>
                  </a:lnSpc>
                  <a:spcBef>
                    <a:spcPct val="0"/>
                  </a:spcBef>
                </a:pPr>
                <a:r>
                  <a:rPr lang="en-US" sz="3600" b="1" spc="-25" dirty="0">
                    <a:solidFill>
                      <a:srgbClr val="000000"/>
                    </a:solidFill>
                    <a:latin typeface="Goudy Old Style" panose="02020502050305020303" pitchFamily="18" charset="0"/>
                  </a:rPr>
                  <a:t>Case 2 (</a:t>
                </a:r>
                <a14:m>
                  <m:oMath xmlns:m="http://schemas.openxmlformats.org/officeDocument/2006/math">
                    <m:sSub>
                      <m:sSubPr>
                        <m:ctrlPr>
                          <a:rPr lang="en-US" sz="3600" b="1" i="1" spc="-25">
                            <a:solidFill>
                              <a:srgbClr val="000000"/>
                            </a:solidFill>
                            <a:latin typeface="Cambria Math" panose="02040503050406030204" pitchFamily="18" charset="0"/>
                          </a:rPr>
                        </m:ctrlPr>
                      </m:sSubPr>
                      <m:e>
                        <m:r>
                          <a:rPr lang="en-US" sz="3600" b="1" i="1" spc="-25">
                            <a:solidFill>
                              <a:srgbClr val="000000"/>
                            </a:solidFill>
                            <a:latin typeface="Cambria Math" panose="02040503050406030204" pitchFamily="18" charset="0"/>
                          </a:rPr>
                          <m:t>𝒐</m:t>
                        </m:r>
                      </m:e>
                      <m:sub>
                        <m:r>
                          <a:rPr lang="en-US" sz="3600" b="1" i="1" spc="-25">
                            <a:solidFill>
                              <a:srgbClr val="000000"/>
                            </a:solidFill>
                            <a:latin typeface="Cambria Math" panose="02040503050406030204" pitchFamily="18" charset="0"/>
                          </a:rPr>
                          <m:t>𝒕</m:t>
                        </m:r>
                      </m:sub>
                    </m:sSub>
                    <m:r>
                      <a:rPr lang="en-US" sz="3600" b="1" i="1" spc="-25" smtClean="0">
                        <a:solidFill>
                          <a:srgbClr val="000000"/>
                        </a:solidFill>
                        <a:latin typeface="Cambria Math" panose="02040503050406030204" pitchFamily="18" charset="0"/>
                        <a:ea typeface="Cambria Math" panose="02040503050406030204" pitchFamily="18" charset="0"/>
                      </a:rPr>
                      <m:t>≠</m:t>
                    </m:r>
                    <m:sSub>
                      <m:sSubPr>
                        <m:ctrlPr>
                          <a:rPr lang="en-US" sz="3600" b="1" i="1" spc="-25">
                            <a:solidFill>
                              <a:srgbClr val="000000"/>
                            </a:solidFill>
                            <a:latin typeface="Cambria Math" panose="02040503050406030204" pitchFamily="18" charset="0"/>
                          </a:rPr>
                        </m:ctrlPr>
                      </m:sSubPr>
                      <m:e>
                        <m:r>
                          <a:rPr lang="en-US" sz="3600" b="1" i="1" spc="-25" smtClean="0">
                            <a:solidFill>
                              <a:srgbClr val="000000"/>
                            </a:solidFill>
                            <a:latin typeface="Cambria Math" panose="02040503050406030204" pitchFamily="18" charset="0"/>
                          </a:rPr>
                          <m:t>𝒙</m:t>
                        </m:r>
                      </m:e>
                      <m:sub>
                        <m:r>
                          <a:rPr lang="en-US" sz="3600" b="1" i="1" spc="-25">
                            <a:solidFill>
                              <a:srgbClr val="000000"/>
                            </a:solidFill>
                            <a:latin typeface="Cambria Math" panose="02040503050406030204" pitchFamily="18" charset="0"/>
                          </a:rPr>
                          <m:t>𝒕</m:t>
                        </m:r>
                      </m:sub>
                    </m:sSub>
                  </m:oMath>
                </a14:m>
                <a:r>
                  <a:rPr lang="en-US" sz="3600" b="1" spc="-25" dirty="0">
                    <a:solidFill>
                      <a:srgbClr val="000000"/>
                    </a:solidFill>
                    <a:latin typeface="Goudy Old Style" panose="02020502050305020303" pitchFamily="18" charset="0"/>
                  </a:rPr>
                  <a:t>):</a:t>
                </a:r>
              </a:p>
              <a:p>
                <a:pPr>
                  <a:lnSpc>
                    <a:spcPts val="3616"/>
                  </a:lnSpc>
                  <a:spcBef>
                    <a:spcPct val="0"/>
                  </a:spcBef>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Basically, </a:t>
                </a:r>
                <a:r>
                  <a:rPr lang="en-US" sz="3600" b="1" spc="-25" dirty="0">
                    <a:solidFill>
                      <a:srgbClr val="0070C0"/>
                    </a:solidFill>
                    <a:latin typeface="Goudy Old Style" panose="02020502050305020303" pitchFamily="18" charset="0"/>
                  </a:rPr>
                  <a:t>all the states are NOT observed</a:t>
                </a:r>
                <a:r>
                  <a:rPr lang="en-US" sz="3600" spc="-25" dirty="0">
                    <a:solidFill>
                      <a:srgbClr val="000000"/>
                    </a:solidFill>
                    <a:latin typeface="Goudy Old Style" panose="02020502050305020303" pitchFamily="18" charset="0"/>
                  </a:rPr>
                  <a:t>. Hence this case is called </a:t>
                </a:r>
                <a:r>
                  <a:rPr lang="en-US" sz="3600" b="1" spc="-25" dirty="0">
                    <a:solidFill>
                      <a:srgbClr val="0070C0"/>
                    </a:solidFill>
                    <a:latin typeface="Goudy Old Style" panose="02020502050305020303" pitchFamily="18" charset="0"/>
                  </a:rPr>
                  <a:t>Partially Observable Markov Decision Process</a:t>
                </a:r>
                <a:r>
                  <a:rPr lang="en-US" sz="3600" spc="-25" dirty="0">
                    <a:solidFill>
                      <a:srgbClr val="000000"/>
                    </a:solidFill>
                    <a:latin typeface="Goudy Old Style" panose="02020502050305020303" pitchFamily="18" charset="0"/>
                  </a:rPr>
                  <a:t> or POMDP.</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In this case, the agent decides </a:t>
                </a:r>
                <a14:m>
                  <m:oMath xmlns:m="http://schemas.openxmlformats.org/officeDocument/2006/math">
                    <m:sSub>
                      <m:sSubPr>
                        <m:ctrlPr>
                          <a:rPr lang="en-US" sz="3600" i="1" spc="-25">
                            <a:solidFill>
                              <a:srgbClr val="000000"/>
                            </a:solidFill>
                            <a:latin typeface="Cambria Math" panose="02040503050406030204" pitchFamily="18" charset="0"/>
                          </a:rPr>
                        </m:ctrlPr>
                      </m:sSubPr>
                      <m:e>
                        <m:r>
                          <a:rPr lang="en-US" sz="3600" i="1" spc="-25">
                            <a:solidFill>
                              <a:srgbClr val="000000"/>
                            </a:solidFill>
                            <a:latin typeface="Cambria Math" panose="02040503050406030204" pitchFamily="18" charset="0"/>
                          </a:rPr>
                          <m:t>𝑎</m:t>
                        </m:r>
                      </m:e>
                      <m:sub>
                        <m:r>
                          <a:rPr lang="en-US" sz="3600" i="1" spc="-25">
                            <a:solidFill>
                              <a:srgbClr val="000000"/>
                            </a:solidFill>
                            <a:latin typeface="Cambria Math" panose="02040503050406030204" pitchFamily="18" charset="0"/>
                          </a:rPr>
                          <m:t>𝑡</m:t>
                        </m:r>
                      </m:sub>
                    </m:sSub>
                  </m:oMath>
                </a14:m>
                <a:r>
                  <a:rPr lang="en-US" sz="3600" spc="-25" dirty="0">
                    <a:solidFill>
                      <a:srgbClr val="000000"/>
                    </a:solidFill>
                    <a:latin typeface="Goudy Old Style" panose="02020502050305020303" pitchFamily="18" charset="0"/>
                  </a:rPr>
                  <a:t> based on </a:t>
                </a:r>
                <a14:m>
                  <m:oMath xmlns:m="http://schemas.openxmlformats.org/officeDocument/2006/math">
                    <m:sSub>
                      <m:sSubPr>
                        <m:ctrlPr>
                          <a:rPr lang="en-US" sz="3600" i="1" spc="-25">
                            <a:solidFill>
                              <a:srgbClr val="000000"/>
                            </a:solidFill>
                            <a:latin typeface="Cambria Math" panose="02040503050406030204" pitchFamily="18" charset="0"/>
                          </a:rPr>
                        </m:ctrlPr>
                      </m:sSubPr>
                      <m:e>
                        <m:r>
                          <a:rPr lang="en-US" sz="3600" b="0" i="1" spc="-25" smtClean="0">
                            <a:solidFill>
                              <a:srgbClr val="000000"/>
                            </a:solidFill>
                            <a:latin typeface="Cambria Math" panose="02040503050406030204" pitchFamily="18" charset="0"/>
                          </a:rPr>
                          <m:t>𝑜</m:t>
                        </m:r>
                      </m:e>
                      <m:sub>
                        <m:r>
                          <a:rPr lang="en-US" sz="3600" i="1" spc="-25">
                            <a:solidFill>
                              <a:srgbClr val="000000"/>
                            </a:solidFill>
                            <a:latin typeface="Cambria Math" panose="02040503050406030204" pitchFamily="18" charset="0"/>
                          </a:rPr>
                          <m:t>𝑡</m:t>
                        </m:r>
                      </m:sub>
                    </m:sSub>
                  </m:oMath>
                </a14:m>
                <a:r>
                  <a:rPr lang="en-US" sz="3600" spc="-25" dirty="0">
                    <a:solidFill>
                      <a:srgbClr val="000000"/>
                    </a:solidFill>
                    <a:latin typeface="Goudy Old Style" panose="02020502050305020303" pitchFamily="18" charset="0"/>
                  </a:rPr>
                  <a:t>. A policy </a:t>
                </a:r>
                <a14:m>
                  <m:oMath xmlns:m="http://schemas.openxmlformats.org/officeDocument/2006/math">
                    <m:r>
                      <a:rPr lang="en-US" sz="3600" i="1" spc="-25">
                        <a:solidFill>
                          <a:srgbClr val="000000"/>
                        </a:solidFill>
                        <a:latin typeface="Cambria Math" panose="02040503050406030204" pitchFamily="18" charset="0"/>
                        <a:ea typeface="Cambria Math" panose="02040503050406030204" pitchFamily="18" charset="0"/>
                      </a:rPr>
                      <m:t>𝜋</m:t>
                    </m:r>
                  </m:oMath>
                </a14:m>
                <a:r>
                  <a:rPr lang="en-US" sz="3600" spc="-25" dirty="0">
                    <a:solidFill>
                      <a:srgbClr val="000000"/>
                    </a:solidFill>
                    <a:latin typeface="Goudy Old Style" panose="02020502050305020303" pitchFamily="18" charset="0"/>
                  </a:rPr>
                  <a:t> is a mapping from observation </a:t>
                </a:r>
                <a14:m>
                  <m:oMath xmlns:m="http://schemas.openxmlformats.org/officeDocument/2006/math">
                    <m:sSub>
                      <m:sSubPr>
                        <m:ctrlPr>
                          <a:rPr lang="en-US" sz="3600" i="1" spc="-25">
                            <a:solidFill>
                              <a:srgbClr val="000000"/>
                            </a:solidFill>
                            <a:latin typeface="Cambria Math" panose="02040503050406030204" pitchFamily="18" charset="0"/>
                          </a:rPr>
                        </m:ctrlPr>
                      </m:sSubPr>
                      <m:e>
                        <m:r>
                          <a:rPr lang="en-US" sz="3600" b="0" i="1" spc="-25" smtClean="0">
                            <a:solidFill>
                              <a:srgbClr val="000000"/>
                            </a:solidFill>
                            <a:latin typeface="Cambria Math" panose="02040503050406030204" pitchFamily="18" charset="0"/>
                          </a:rPr>
                          <m:t>𝑜</m:t>
                        </m:r>
                      </m:e>
                      <m:sub>
                        <m:r>
                          <a:rPr lang="en-US" sz="3600" i="1" spc="-25">
                            <a:solidFill>
                              <a:srgbClr val="000000"/>
                            </a:solidFill>
                            <a:latin typeface="Cambria Math" panose="02040503050406030204" pitchFamily="18" charset="0"/>
                          </a:rPr>
                          <m:t>𝑡</m:t>
                        </m:r>
                      </m:sub>
                    </m:sSub>
                  </m:oMath>
                </a14:m>
                <a:r>
                  <a:rPr lang="en-US" sz="3600" spc="-25" dirty="0">
                    <a:solidFill>
                      <a:srgbClr val="000000"/>
                    </a:solidFill>
                    <a:latin typeface="Goudy Old Style" panose="02020502050305020303" pitchFamily="18" charset="0"/>
                  </a:rPr>
                  <a:t> to action </a:t>
                </a:r>
                <a14:m>
                  <m:oMath xmlns:m="http://schemas.openxmlformats.org/officeDocument/2006/math">
                    <m:sSub>
                      <m:sSubPr>
                        <m:ctrlPr>
                          <a:rPr lang="en-US" sz="3600" i="1" spc="-25">
                            <a:solidFill>
                              <a:srgbClr val="000000"/>
                            </a:solidFill>
                            <a:latin typeface="Cambria Math" panose="02040503050406030204" pitchFamily="18" charset="0"/>
                          </a:rPr>
                        </m:ctrlPr>
                      </m:sSubPr>
                      <m:e>
                        <m:r>
                          <a:rPr lang="en-US" sz="3600" b="0" i="1" spc="-25" smtClean="0">
                            <a:solidFill>
                              <a:srgbClr val="000000"/>
                            </a:solidFill>
                            <a:latin typeface="Cambria Math" panose="02040503050406030204" pitchFamily="18" charset="0"/>
                          </a:rPr>
                          <m:t>𝑎</m:t>
                        </m:r>
                      </m:e>
                      <m:sub>
                        <m:r>
                          <a:rPr lang="en-US" sz="3600" i="1" spc="-25">
                            <a:solidFill>
                              <a:srgbClr val="000000"/>
                            </a:solidFill>
                            <a:latin typeface="Cambria Math" panose="02040503050406030204" pitchFamily="18" charset="0"/>
                          </a:rPr>
                          <m:t>𝑡</m:t>
                        </m:r>
                      </m:sub>
                    </m:sSub>
                  </m:oMath>
                </a14:m>
                <a:r>
                  <a:rPr lang="en-US" sz="3600" spc="-25" dirty="0">
                    <a:solidFill>
                      <a:srgbClr val="000000"/>
                    </a:solidFill>
                    <a:latin typeface="Goudy Old Style" panose="02020502050305020303" pitchFamily="18" charset="0"/>
                  </a:rPr>
                  <a:t> (this is shown using the </a:t>
                </a:r>
                <a:r>
                  <a:rPr lang="en-US" sz="3600" b="1" spc="-25" dirty="0">
                    <a:solidFill>
                      <a:srgbClr val="0070C0"/>
                    </a:solidFill>
                    <a:latin typeface="Goudy Old Style" panose="02020502050305020303" pitchFamily="18" charset="0"/>
                  </a:rPr>
                  <a:t>blue squiggly arrow</a:t>
                </a:r>
                <a:r>
                  <a:rPr lang="en-US" sz="3600" spc="-25" dirty="0">
                    <a:solidFill>
                      <a:srgbClr val="000000"/>
                    </a:solidFill>
                    <a:latin typeface="Goudy Old Style" panose="02020502050305020303" pitchFamily="18" charset="0"/>
                  </a:rPr>
                  <a:t>). The policy is denoted as follows,</a:t>
                </a:r>
              </a:p>
              <a:p>
                <a:pPr>
                  <a:lnSpc>
                    <a:spcPts val="3616"/>
                  </a:lnSpc>
                  <a:spcBef>
                    <a:spcPct val="0"/>
                  </a:spcBef>
                </a:pPr>
                <a:endParaRPr lang="en-US" sz="3600" spc="-25" dirty="0">
                  <a:solidFill>
                    <a:srgbClr val="000000"/>
                  </a:solidFill>
                  <a:latin typeface="Goudy Old Style" panose="02020502050305020303" pitchFamily="18" charset="0"/>
                </a:endParaRPr>
              </a:p>
              <a:p>
                <a:pPr algn="ctr">
                  <a:lnSpc>
                    <a:spcPts val="3616"/>
                  </a:lnSpc>
                  <a:spcBef>
                    <a:spcPct val="0"/>
                  </a:spcBef>
                </a:pPr>
                <a14:m>
                  <m:oMathPara xmlns:m="http://schemas.openxmlformats.org/officeDocument/2006/math">
                    <m:oMathParaPr>
                      <m:jc m:val="centerGroup"/>
                    </m:oMathParaPr>
                    <m:oMath xmlns:m="http://schemas.openxmlformats.org/officeDocument/2006/math">
                      <m:r>
                        <a:rPr lang="en-US" sz="3600" b="1" i="1" spc="-25">
                          <a:solidFill>
                            <a:srgbClr val="0070C0"/>
                          </a:solidFill>
                          <a:latin typeface="Cambria Math" panose="02040503050406030204" pitchFamily="18" charset="0"/>
                          <a:ea typeface="Cambria Math" panose="02040503050406030204" pitchFamily="18" charset="0"/>
                        </a:rPr>
                        <m:t>𝝅</m:t>
                      </m:r>
                      <m:d>
                        <m:dPr>
                          <m:ctrlPr>
                            <a:rPr lang="en-US" sz="3600" b="1" i="1" spc="-25">
                              <a:solidFill>
                                <a:srgbClr val="0070C0"/>
                              </a:solidFill>
                              <a:latin typeface="Cambria Math" panose="02040503050406030204" pitchFamily="18" charset="0"/>
                              <a:ea typeface="Cambria Math" panose="02040503050406030204" pitchFamily="18" charset="0"/>
                            </a:rPr>
                          </m:ctrlPr>
                        </m:dPr>
                        <m:e>
                          <m:sSub>
                            <m:sSubPr>
                              <m:ctrlPr>
                                <a:rPr lang="en-US" sz="3600" b="1" i="1" spc="-25">
                                  <a:solidFill>
                                    <a:srgbClr val="0070C0"/>
                                  </a:solidFill>
                                  <a:latin typeface="Cambria Math" panose="02040503050406030204" pitchFamily="18" charset="0"/>
                                  <a:ea typeface="Cambria Math" panose="02040503050406030204" pitchFamily="18" charset="0"/>
                                </a:rPr>
                              </m:ctrlPr>
                            </m:sSubPr>
                            <m:e>
                              <m:r>
                                <a:rPr lang="en-US" sz="3600" b="1" i="1" spc="-25">
                                  <a:solidFill>
                                    <a:srgbClr val="0070C0"/>
                                  </a:solidFill>
                                  <a:latin typeface="Cambria Math" panose="02040503050406030204" pitchFamily="18" charset="0"/>
                                  <a:ea typeface="Cambria Math" panose="02040503050406030204" pitchFamily="18" charset="0"/>
                                </a:rPr>
                                <m:t>𝒂</m:t>
                              </m:r>
                            </m:e>
                            <m:sub>
                              <m:r>
                                <a:rPr lang="en-US" sz="3600" b="1" i="1" spc="-25">
                                  <a:solidFill>
                                    <a:srgbClr val="0070C0"/>
                                  </a:solidFill>
                                  <a:latin typeface="Cambria Math" panose="02040503050406030204" pitchFamily="18" charset="0"/>
                                  <a:ea typeface="Cambria Math" panose="02040503050406030204" pitchFamily="18" charset="0"/>
                                </a:rPr>
                                <m:t>𝒕</m:t>
                              </m:r>
                            </m:sub>
                          </m:sSub>
                          <m:r>
                            <a:rPr lang="en-US" sz="3600" b="1" i="1" spc="-25">
                              <a:solidFill>
                                <a:srgbClr val="0070C0"/>
                              </a:solidFill>
                              <a:latin typeface="Cambria Math" panose="02040503050406030204" pitchFamily="18" charset="0"/>
                              <a:ea typeface="Cambria Math" panose="02040503050406030204" pitchFamily="18" charset="0"/>
                            </a:rPr>
                            <m:t>|</m:t>
                          </m:r>
                          <m:sSub>
                            <m:sSubPr>
                              <m:ctrlPr>
                                <a:rPr lang="en-US" sz="3600" b="1" i="1" spc="-25">
                                  <a:solidFill>
                                    <a:srgbClr val="0070C0"/>
                                  </a:solidFill>
                                  <a:latin typeface="Cambria Math" panose="02040503050406030204" pitchFamily="18" charset="0"/>
                                  <a:ea typeface="Cambria Math" panose="02040503050406030204" pitchFamily="18" charset="0"/>
                                </a:rPr>
                              </m:ctrlPr>
                            </m:sSubPr>
                            <m:e>
                              <m:r>
                                <a:rPr lang="en-US" sz="3600" b="1" i="1" spc="-25" smtClean="0">
                                  <a:solidFill>
                                    <a:srgbClr val="0070C0"/>
                                  </a:solidFill>
                                  <a:latin typeface="Cambria Math" panose="02040503050406030204" pitchFamily="18" charset="0"/>
                                  <a:ea typeface="Cambria Math" panose="02040503050406030204" pitchFamily="18" charset="0"/>
                                </a:rPr>
                                <m:t>𝒐</m:t>
                              </m:r>
                            </m:e>
                            <m:sub>
                              <m:r>
                                <a:rPr lang="en-US" sz="3600" b="1" i="1" spc="-25">
                                  <a:solidFill>
                                    <a:srgbClr val="0070C0"/>
                                  </a:solidFill>
                                  <a:latin typeface="Cambria Math" panose="02040503050406030204" pitchFamily="18" charset="0"/>
                                  <a:ea typeface="Cambria Math" panose="02040503050406030204" pitchFamily="18" charset="0"/>
                                </a:rPr>
                                <m:t>𝒕</m:t>
                              </m:r>
                            </m:sub>
                          </m:sSub>
                        </m:e>
                      </m:d>
                    </m:oMath>
                  </m:oMathPara>
                </a14:m>
                <a:endParaRPr lang="en-US" sz="3600" spc="-25" dirty="0">
                  <a:solidFill>
                    <a:srgbClr val="000000"/>
                  </a:solidFill>
                  <a:latin typeface="Goudy Old Style" panose="02020502050305020303" pitchFamily="18" charset="0"/>
                </a:endParaRPr>
              </a:p>
              <a:p>
                <a:pP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endParaRPr lang="en-US" sz="2500" spc="-25" dirty="0">
                  <a:solidFill>
                    <a:srgbClr val="FF0000"/>
                  </a:solidFill>
                  <a:latin typeface="Goudy Old Style" panose="02020502050305020303" pitchFamily="18" charset="0"/>
                </a:endParaRPr>
              </a:p>
            </p:txBody>
          </p:sp>
        </mc:Choice>
        <mc:Fallback xmlns="">
          <p:sp>
            <p:nvSpPr>
              <p:cNvPr id="20" name="TextBox 8">
                <a:extLst>
                  <a:ext uri="{FF2B5EF4-FFF2-40B4-BE49-F238E27FC236}">
                    <a16:creationId xmlns:a16="http://schemas.microsoft.com/office/drawing/2014/main" id="{6E642AF1-C161-49FD-89A9-FDAA29CDFFF7}"/>
                  </a:ext>
                </a:extLst>
              </p:cNvPr>
              <p:cNvSpPr txBox="1">
                <a:spLocks noRot="1" noChangeAspect="1" noMove="1" noResize="1" noEditPoints="1" noAdjustHandles="1" noChangeArrowheads="1" noChangeShapeType="1" noTextEdit="1"/>
              </p:cNvSpPr>
              <p:nvPr/>
            </p:nvSpPr>
            <p:spPr>
              <a:xfrm>
                <a:off x="8685652" y="1617619"/>
                <a:ext cx="9221348" cy="7814960"/>
              </a:xfrm>
              <a:prstGeom prst="rect">
                <a:avLst/>
              </a:prstGeom>
              <a:blipFill>
                <a:blip r:embed="rId3"/>
                <a:stretch>
                  <a:fillRect l="-3040" t="-2964" r="-2379"/>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34746D8A-8872-46EA-8CDD-589CFF98FE32}"/>
              </a:ext>
            </a:extLst>
          </p:cNvPr>
          <p:cNvSpPr/>
          <p:nvPr/>
        </p:nvSpPr>
        <p:spPr>
          <a:xfrm>
            <a:off x="1071194" y="72009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a:extLst>
              <a:ext uri="{FF2B5EF4-FFF2-40B4-BE49-F238E27FC236}">
                <a16:creationId xmlns:a16="http://schemas.microsoft.com/office/drawing/2014/main" id="{6B990247-439A-4CC8-B1D7-72501696F4AA}"/>
              </a:ext>
            </a:extLst>
          </p:cNvPr>
          <p:cNvCxnSpPr>
            <a:cxnSpLocks/>
          </p:cNvCxnSpPr>
          <p:nvPr/>
        </p:nvCxnSpPr>
        <p:spPr>
          <a:xfrm>
            <a:off x="1985594" y="7628897"/>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E034BE8C-4682-4ADF-B205-B538687764C4}"/>
              </a:ext>
            </a:extLst>
          </p:cNvPr>
          <p:cNvSpPr/>
          <p:nvPr/>
        </p:nvSpPr>
        <p:spPr>
          <a:xfrm>
            <a:off x="3128594"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Arrow Connector 92">
            <a:extLst>
              <a:ext uri="{FF2B5EF4-FFF2-40B4-BE49-F238E27FC236}">
                <a16:creationId xmlns:a16="http://schemas.microsoft.com/office/drawing/2014/main" id="{ED90ED1E-C5BD-43B8-A6F3-14862B0F5C3F}"/>
              </a:ext>
            </a:extLst>
          </p:cNvPr>
          <p:cNvCxnSpPr>
            <a:cxnSpLocks/>
          </p:cNvCxnSpPr>
          <p:nvPr/>
        </p:nvCxnSpPr>
        <p:spPr>
          <a:xfrm>
            <a:off x="4042994"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6D503AED-2AD6-4187-A479-22982CD22374}"/>
              </a:ext>
            </a:extLst>
          </p:cNvPr>
          <p:cNvSpPr/>
          <p:nvPr/>
        </p:nvSpPr>
        <p:spPr>
          <a:xfrm>
            <a:off x="5181600"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4AC42B22-A1F1-45BB-AB8D-5B12BDDB9067}"/>
              </a:ext>
            </a:extLst>
          </p:cNvPr>
          <p:cNvCxnSpPr>
            <a:cxnSpLocks/>
          </p:cNvCxnSpPr>
          <p:nvPr/>
        </p:nvCxnSpPr>
        <p:spPr>
          <a:xfrm>
            <a:off x="6096000"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4C9E6AE8-34B3-4FF0-8055-871FB3D77383}"/>
              </a:ext>
            </a:extLst>
          </p:cNvPr>
          <p:cNvSpPr/>
          <p:nvPr/>
        </p:nvSpPr>
        <p:spPr>
          <a:xfrm>
            <a:off x="7239000" y="71641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731BFCCC-5AC3-434D-BA5B-9DC6C0CD0932}"/>
              </a:ext>
            </a:extLst>
          </p:cNvPr>
          <p:cNvSpPr/>
          <p:nvPr/>
        </p:nvSpPr>
        <p:spPr>
          <a:xfrm>
            <a:off x="1071194" y="3730323"/>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40DF35BE-DEB2-4C66-9FB7-D4148D6CAF70}"/>
                  </a:ext>
                </a:extLst>
              </p:cNvPr>
              <p:cNvSpPr txBox="1"/>
              <p:nvPr/>
            </p:nvSpPr>
            <p:spPr>
              <a:xfrm>
                <a:off x="1169086" y="3853520"/>
                <a:ext cx="74937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00" name="TextBox 99">
                <a:extLst>
                  <a:ext uri="{FF2B5EF4-FFF2-40B4-BE49-F238E27FC236}">
                    <a16:creationId xmlns:a16="http://schemas.microsoft.com/office/drawing/2014/main" id="{40DF35BE-DEB2-4C66-9FB7-D4148D6CAF70}"/>
                  </a:ext>
                </a:extLst>
              </p:cNvPr>
              <p:cNvSpPr txBox="1">
                <a:spLocks noRot="1" noChangeAspect="1" noMove="1" noResize="1" noEditPoints="1" noAdjustHandles="1" noChangeArrowheads="1" noChangeShapeType="1" noTextEdit="1"/>
              </p:cNvSpPr>
              <p:nvPr/>
            </p:nvSpPr>
            <p:spPr>
              <a:xfrm>
                <a:off x="1169086" y="3853520"/>
                <a:ext cx="749372" cy="646331"/>
              </a:xfrm>
              <a:prstGeom prst="rect">
                <a:avLst/>
              </a:prstGeom>
              <a:blipFill>
                <a:blip r:embed="rId8"/>
                <a:stretch>
                  <a:fillRect/>
                </a:stretch>
              </a:blipFill>
              <a:ln>
                <a:noFill/>
              </a:ln>
            </p:spPr>
            <p:txBody>
              <a:bodyPr/>
              <a:lstStyle/>
              <a:p>
                <a:r>
                  <a:rPr lang="en-US">
                    <a:noFill/>
                  </a:rPr>
                  <a:t> </a:t>
                </a:r>
              </a:p>
            </p:txBody>
          </p:sp>
        </mc:Fallback>
      </mc:AlternateContent>
      <p:sp>
        <p:nvSpPr>
          <p:cNvPr id="101" name="Oval 100">
            <a:extLst>
              <a:ext uri="{FF2B5EF4-FFF2-40B4-BE49-F238E27FC236}">
                <a16:creationId xmlns:a16="http://schemas.microsoft.com/office/drawing/2014/main" id="{4804F738-21EA-4C8D-A1DF-7E41E64593F5}"/>
              </a:ext>
            </a:extLst>
          </p:cNvPr>
          <p:cNvSpPr/>
          <p:nvPr/>
        </p:nvSpPr>
        <p:spPr>
          <a:xfrm>
            <a:off x="3032839" y="364523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33D4ECF9-25B3-4DE4-BC7F-562AD98E3F31}"/>
                  </a:ext>
                </a:extLst>
              </p:cNvPr>
              <p:cNvSpPr txBox="1"/>
              <p:nvPr/>
            </p:nvSpPr>
            <p:spPr>
              <a:xfrm>
                <a:off x="3130731" y="3768434"/>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02" name="TextBox 101">
                <a:extLst>
                  <a:ext uri="{FF2B5EF4-FFF2-40B4-BE49-F238E27FC236}">
                    <a16:creationId xmlns:a16="http://schemas.microsoft.com/office/drawing/2014/main" id="{33D4ECF9-25B3-4DE4-BC7F-562AD98E3F31}"/>
                  </a:ext>
                </a:extLst>
              </p:cNvPr>
              <p:cNvSpPr txBox="1">
                <a:spLocks noRot="1" noChangeAspect="1" noMove="1" noResize="1" noEditPoints="1" noAdjustHandles="1" noChangeArrowheads="1" noChangeShapeType="1" noTextEdit="1"/>
              </p:cNvSpPr>
              <p:nvPr/>
            </p:nvSpPr>
            <p:spPr>
              <a:xfrm>
                <a:off x="3130731" y="3768434"/>
                <a:ext cx="760080" cy="646331"/>
              </a:xfrm>
              <a:prstGeom prst="rect">
                <a:avLst/>
              </a:prstGeom>
              <a:blipFill>
                <a:blip r:embed="rId9"/>
                <a:stretch>
                  <a:fillRect/>
                </a:stretch>
              </a:blipFill>
              <a:ln>
                <a:noFill/>
              </a:ln>
            </p:spPr>
            <p:txBody>
              <a:bodyPr/>
              <a:lstStyle/>
              <a:p>
                <a:r>
                  <a:rPr lang="en-US">
                    <a:noFill/>
                  </a:rPr>
                  <a:t> </a:t>
                </a:r>
              </a:p>
            </p:txBody>
          </p:sp>
        </mc:Fallback>
      </mc:AlternateContent>
      <p:sp>
        <p:nvSpPr>
          <p:cNvPr id="103" name="Oval 102">
            <a:extLst>
              <a:ext uri="{FF2B5EF4-FFF2-40B4-BE49-F238E27FC236}">
                <a16:creationId xmlns:a16="http://schemas.microsoft.com/office/drawing/2014/main" id="{BF7EE281-D410-4F00-9437-C35F8492B114}"/>
              </a:ext>
            </a:extLst>
          </p:cNvPr>
          <p:cNvSpPr/>
          <p:nvPr/>
        </p:nvSpPr>
        <p:spPr>
          <a:xfrm>
            <a:off x="5127033"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8913F4A2-1493-48B0-B0DB-B19996D1B72C}"/>
                  </a:ext>
                </a:extLst>
              </p:cNvPr>
              <p:cNvSpPr txBox="1"/>
              <p:nvPr/>
            </p:nvSpPr>
            <p:spPr>
              <a:xfrm>
                <a:off x="5224925"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04" name="TextBox 103">
                <a:extLst>
                  <a:ext uri="{FF2B5EF4-FFF2-40B4-BE49-F238E27FC236}">
                    <a16:creationId xmlns:a16="http://schemas.microsoft.com/office/drawing/2014/main" id="{8913F4A2-1493-48B0-B0DB-B19996D1B72C}"/>
                  </a:ext>
                </a:extLst>
              </p:cNvPr>
              <p:cNvSpPr txBox="1">
                <a:spLocks noRot="1" noChangeAspect="1" noMove="1" noResize="1" noEditPoints="1" noAdjustHandles="1" noChangeArrowheads="1" noChangeShapeType="1" noTextEdit="1"/>
              </p:cNvSpPr>
              <p:nvPr/>
            </p:nvSpPr>
            <p:spPr>
              <a:xfrm>
                <a:off x="5224925" y="3667617"/>
                <a:ext cx="760080" cy="646331"/>
              </a:xfrm>
              <a:prstGeom prst="rect">
                <a:avLst/>
              </a:prstGeom>
              <a:blipFill>
                <a:blip r:embed="rId10"/>
                <a:stretch>
                  <a:fillRect/>
                </a:stretch>
              </a:blipFill>
              <a:ln>
                <a:noFill/>
              </a:ln>
            </p:spPr>
            <p:txBody>
              <a:bodyPr/>
              <a:lstStyle/>
              <a:p>
                <a:r>
                  <a:rPr lang="en-US">
                    <a:noFill/>
                  </a:rPr>
                  <a:t> </a:t>
                </a:r>
              </a:p>
            </p:txBody>
          </p:sp>
        </mc:Fallback>
      </mc:AlternateContent>
      <p:sp>
        <p:nvSpPr>
          <p:cNvPr id="105" name="Oval 104">
            <a:extLst>
              <a:ext uri="{FF2B5EF4-FFF2-40B4-BE49-F238E27FC236}">
                <a16:creationId xmlns:a16="http://schemas.microsoft.com/office/drawing/2014/main" id="{9DB78C63-9FB6-4DB3-B359-A1361436202F}"/>
              </a:ext>
            </a:extLst>
          </p:cNvPr>
          <p:cNvSpPr/>
          <p:nvPr/>
        </p:nvSpPr>
        <p:spPr>
          <a:xfrm>
            <a:off x="7141881"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6ABE80AF-A699-44DB-9017-B9310E73BC7E}"/>
                  </a:ext>
                </a:extLst>
              </p:cNvPr>
              <p:cNvSpPr txBox="1"/>
              <p:nvPr/>
            </p:nvSpPr>
            <p:spPr>
              <a:xfrm>
                <a:off x="7239773"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06" name="TextBox 105">
                <a:extLst>
                  <a:ext uri="{FF2B5EF4-FFF2-40B4-BE49-F238E27FC236}">
                    <a16:creationId xmlns:a16="http://schemas.microsoft.com/office/drawing/2014/main" id="{6ABE80AF-A699-44DB-9017-B9310E73BC7E}"/>
                  </a:ext>
                </a:extLst>
              </p:cNvPr>
              <p:cNvSpPr txBox="1">
                <a:spLocks noRot="1" noChangeAspect="1" noMove="1" noResize="1" noEditPoints="1" noAdjustHandles="1" noChangeArrowheads="1" noChangeShapeType="1" noTextEdit="1"/>
              </p:cNvSpPr>
              <p:nvPr/>
            </p:nvSpPr>
            <p:spPr>
              <a:xfrm>
                <a:off x="7239773" y="3667617"/>
                <a:ext cx="760080" cy="646331"/>
              </a:xfrm>
              <a:prstGeom prst="rect">
                <a:avLst/>
              </a:prstGeom>
              <a:blipFill>
                <a:blip r:embed="rId11"/>
                <a:stretch>
                  <a:fillRect/>
                </a:stretch>
              </a:blipFill>
              <a:ln>
                <a:noFill/>
              </a:ln>
            </p:spPr>
            <p:txBody>
              <a:bodyPr/>
              <a:lstStyle/>
              <a:p>
                <a:r>
                  <a:rPr lang="en-US">
                    <a:noFill/>
                  </a:rPr>
                  <a:t> </a:t>
                </a:r>
              </a:p>
            </p:txBody>
          </p:sp>
        </mc:Fallback>
      </mc:AlternateContent>
      <p:cxnSp>
        <p:nvCxnSpPr>
          <p:cNvPr id="107" name="Straight Arrow Connector 106">
            <a:extLst>
              <a:ext uri="{FF2B5EF4-FFF2-40B4-BE49-F238E27FC236}">
                <a16:creationId xmlns:a16="http://schemas.microsoft.com/office/drawing/2014/main" id="{27FE2D92-C54F-4037-9F87-94567B132AAC}"/>
              </a:ext>
            </a:extLst>
          </p:cNvPr>
          <p:cNvCxnSpPr>
            <a:cxnSpLocks/>
            <a:endCxn id="91" idx="1"/>
          </p:cNvCxnSpPr>
          <p:nvPr/>
        </p:nvCxnSpPr>
        <p:spPr>
          <a:xfrm>
            <a:off x="1674396" y="4578003"/>
            <a:ext cx="1588109" cy="273844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FB321103-7068-4F80-8FF3-D432B07D5736}"/>
              </a:ext>
            </a:extLst>
          </p:cNvPr>
          <p:cNvCxnSpPr>
            <a:cxnSpLocks/>
          </p:cNvCxnSpPr>
          <p:nvPr/>
        </p:nvCxnSpPr>
        <p:spPr>
          <a:xfrm>
            <a:off x="5809736" y="4414765"/>
            <a:ext cx="1668681" cy="28726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BD81D16C-310A-4CD0-B890-27D78194288F}"/>
              </a:ext>
            </a:extLst>
          </p:cNvPr>
          <p:cNvSpPr/>
          <p:nvPr/>
        </p:nvSpPr>
        <p:spPr>
          <a:xfrm>
            <a:off x="1078821" y="2171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E8588468-A0B2-4991-AE25-CBCA93276665}"/>
                  </a:ext>
                </a:extLst>
              </p:cNvPr>
              <p:cNvSpPr txBox="1"/>
              <p:nvPr/>
            </p:nvSpPr>
            <p:spPr>
              <a:xfrm>
                <a:off x="1176713" y="2294897"/>
                <a:ext cx="66178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10" name="TextBox 109">
                <a:extLst>
                  <a:ext uri="{FF2B5EF4-FFF2-40B4-BE49-F238E27FC236}">
                    <a16:creationId xmlns:a16="http://schemas.microsoft.com/office/drawing/2014/main" id="{E8588468-A0B2-4991-AE25-CBCA93276665}"/>
                  </a:ext>
                </a:extLst>
              </p:cNvPr>
              <p:cNvSpPr txBox="1">
                <a:spLocks noRot="1" noChangeAspect="1" noMove="1" noResize="1" noEditPoints="1" noAdjustHandles="1" noChangeArrowheads="1" noChangeShapeType="1" noTextEdit="1"/>
              </p:cNvSpPr>
              <p:nvPr/>
            </p:nvSpPr>
            <p:spPr>
              <a:xfrm>
                <a:off x="1176713" y="2294897"/>
                <a:ext cx="661783" cy="646331"/>
              </a:xfrm>
              <a:prstGeom prst="rect">
                <a:avLst/>
              </a:prstGeom>
              <a:blipFill>
                <a:blip r:embed="rId12"/>
                <a:stretch>
                  <a:fillRect/>
                </a:stretch>
              </a:blipFill>
              <a:ln>
                <a:noFill/>
              </a:ln>
            </p:spPr>
            <p:txBody>
              <a:bodyPr/>
              <a:lstStyle/>
              <a:p>
                <a:r>
                  <a:rPr lang="en-US">
                    <a:noFill/>
                  </a:rPr>
                  <a:t> </a:t>
                </a:r>
              </a:p>
            </p:txBody>
          </p:sp>
        </mc:Fallback>
      </mc:AlternateContent>
      <p:sp>
        <p:nvSpPr>
          <p:cNvPr id="111" name="Oval 110">
            <a:extLst>
              <a:ext uri="{FF2B5EF4-FFF2-40B4-BE49-F238E27FC236}">
                <a16:creationId xmlns:a16="http://schemas.microsoft.com/office/drawing/2014/main" id="{DDC7A9BD-082E-4D6C-B69F-CC63BFB226F5}"/>
              </a:ext>
            </a:extLst>
          </p:cNvPr>
          <p:cNvSpPr/>
          <p:nvPr/>
        </p:nvSpPr>
        <p:spPr>
          <a:xfrm>
            <a:off x="3040466" y="208661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E8AC3E76-D457-4DD8-96DC-59B04D048602}"/>
                  </a:ext>
                </a:extLst>
              </p:cNvPr>
              <p:cNvSpPr txBox="1"/>
              <p:nvPr/>
            </p:nvSpPr>
            <p:spPr>
              <a:xfrm>
                <a:off x="3138358" y="2209811"/>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12" name="TextBox 111">
                <a:extLst>
                  <a:ext uri="{FF2B5EF4-FFF2-40B4-BE49-F238E27FC236}">
                    <a16:creationId xmlns:a16="http://schemas.microsoft.com/office/drawing/2014/main" id="{E8AC3E76-D457-4DD8-96DC-59B04D048602}"/>
                  </a:ext>
                </a:extLst>
              </p:cNvPr>
              <p:cNvSpPr txBox="1">
                <a:spLocks noRot="1" noChangeAspect="1" noMove="1" noResize="1" noEditPoints="1" noAdjustHandles="1" noChangeArrowheads="1" noChangeShapeType="1" noTextEdit="1"/>
              </p:cNvSpPr>
              <p:nvPr/>
            </p:nvSpPr>
            <p:spPr>
              <a:xfrm>
                <a:off x="3138358" y="2209811"/>
                <a:ext cx="672492" cy="646331"/>
              </a:xfrm>
              <a:prstGeom prst="rect">
                <a:avLst/>
              </a:prstGeom>
              <a:blipFill>
                <a:blip r:embed="rId13"/>
                <a:stretch>
                  <a:fillRect/>
                </a:stretch>
              </a:blipFill>
              <a:ln>
                <a:noFill/>
              </a:ln>
            </p:spPr>
            <p:txBody>
              <a:bodyPr/>
              <a:lstStyle/>
              <a:p>
                <a:r>
                  <a:rPr lang="en-US">
                    <a:noFill/>
                  </a:rPr>
                  <a:t> </a:t>
                </a:r>
              </a:p>
            </p:txBody>
          </p:sp>
        </mc:Fallback>
      </mc:AlternateContent>
      <p:sp>
        <p:nvSpPr>
          <p:cNvPr id="113" name="Oval 112">
            <a:extLst>
              <a:ext uri="{FF2B5EF4-FFF2-40B4-BE49-F238E27FC236}">
                <a16:creationId xmlns:a16="http://schemas.microsoft.com/office/drawing/2014/main" id="{78B5A9CD-6DE7-4F4B-A14F-8E117A650421}"/>
              </a:ext>
            </a:extLst>
          </p:cNvPr>
          <p:cNvSpPr/>
          <p:nvPr/>
        </p:nvSpPr>
        <p:spPr>
          <a:xfrm>
            <a:off x="5134660"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0B6290F1-5809-4C2B-94E4-58D3D51329F7}"/>
                  </a:ext>
                </a:extLst>
              </p:cNvPr>
              <p:cNvSpPr txBox="1"/>
              <p:nvPr/>
            </p:nvSpPr>
            <p:spPr>
              <a:xfrm>
                <a:off x="5232552" y="2108994"/>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14" name="TextBox 113">
                <a:extLst>
                  <a:ext uri="{FF2B5EF4-FFF2-40B4-BE49-F238E27FC236}">
                    <a16:creationId xmlns:a16="http://schemas.microsoft.com/office/drawing/2014/main" id="{0B6290F1-5809-4C2B-94E4-58D3D51329F7}"/>
                  </a:ext>
                </a:extLst>
              </p:cNvPr>
              <p:cNvSpPr txBox="1">
                <a:spLocks noRot="1" noChangeAspect="1" noMove="1" noResize="1" noEditPoints="1" noAdjustHandles="1" noChangeArrowheads="1" noChangeShapeType="1" noTextEdit="1"/>
              </p:cNvSpPr>
              <p:nvPr/>
            </p:nvSpPr>
            <p:spPr>
              <a:xfrm>
                <a:off x="5232552" y="2108994"/>
                <a:ext cx="672492" cy="646331"/>
              </a:xfrm>
              <a:prstGeom prst="rect">
                <a:avLst/>
              </a:prstGeom>
              <a:blipFill>
                <a:blip r:embed="rId14"/>
                <a:stretch>
                  <a:fillRect/>
                </a:stretch>
              </a:blipFill>
              <a:ln>
                <a:noFill/>
              </a:ln>
            </p:spPr>
            <p:txBody>
              <a:bodyPr/>
              <a:lstStyle/>
              <a:p>
                <a:r>
                  <a:rPr lang="en-US">
                    <a:noFill/>
                  </a:rPr>
                  <a:t> </a:t>
                </a:r>
              </a:p>
            </p:txBody>
          </p:sp>
        </mc:Fallback>
      </mc:AlternateContent>
      <p:sp>
        <p:nvSpPr>
          <p:cNvPr id="115" name="Oval 114">
            <a:extLst>
              <a:ext uri="{FF2B5EF4-FFF2-40B4-BE49-F238E27FC236}">
                <a16:creationId xmlns:a16="http://schemas.microsoft.com/office/drawing/2014/main" id="{047A6FF4-A62D-4243-BEDC-0CD301A3F4EC}"/>
              </a:ext>
            </a:extLst>
          </p:cNvPr>
          <p:cNvSpPr/>
          <p:nvPr/>
        </p:nvSpPr>
        <p:spPr>
          <a:xfrm>
            <a:off x="7149508"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538E9D39-0AAC-4CCE-8748-8014A3A5101B}"/>
                  </a:ext>
                </a:extLst>
              </p:cNvPr>
              <p:cNvSpPr txBox="1"/>
              <p:nvPr/>
            </p:nvSpPr>
            <p:spPr>
              <a:xfrm>
                <a:off x="7247400" y="2108994"/>
                <a:ext cx="65274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16" name="TextBox 115">
                <a:extLst>
                  <a:ext uri="{FF2B5EF4-FFF2-40B4-BE49-F238E27FC236}">
                    <a16:creationId xmlns:a16="http://schemas.microsoft.com/office/drawing/2014/main" id="{538E9D39-0AAC-4CCE-8748-8014A3A5101B}"/>
                  </a:ext>
                </a:extLst>
              </p:cNvPr>
              <p:cNvSpPr txBox="1">
                <a:spLocks noRot="1" noChangeAspect="1" noMove="1" noResize="1" noEditPoints="1" noAdjustHandles="1" noChangeArrowheads="1" noChangeShapeType="1" noTextEdit="1"/>
              </p:cNvSpPr>
              <p:nvPr/>
            </p:nvSpPr>
            <p:spPr>
              <a:xfrm>
                <a:off x="7247400" y="2108994"/>
                <a:ext cx="652743" cy="646331"/>
              </a:xfrm>
              <a:prstGeom prst="rect">
                <a:avLst/>
              </a:prstGeom>
              <a:blipFill>
                <a:blip r:embed="rId15"/>
                <a:stretch>
                  <a:fillRect/>
                </a:stretch>
              </a:blipFill>
              <a:ln>
                <a:noFill/>
              </a:ln>
            </p:spPr>
            <p:txBody>
              <a:bodyPr/>
              <a:lstStyle/>
              <a:p>
                <a:r>
                  <a:rPr lang="en-US">
                    <a:noFill/>
                  </a:rPr>
                  <a:t> </a:t>
                </a:r>
              </a:p>
            </p:txBody>
          </p:sp>
        </mc:Fallback>
      </mc:AlternateContent>
      <p:sp>
        <p:nvSpPr>
          <p:cNvPr id="117" name="Oval 116">
            <a:extLst>
              <a:ext uri="{FF2B5EF4-FFF2-40B4-BE49-F238E27FC236}">
                <a16:creationId xmlns:a16="http://schemas.microsoft.com/office/drawing/2014/main" id="{9FD430A9-1E92-448A-A751-DB006655E003}"/>
              </a:ext>
            </a:extLst>
          </p:cNvPr>
          <p:cNvSpPr/>
          <p:nvPr/>
        </p:nvSpPr>
        <p:spPr>
          <a:xfrm>
            <a:off x="1071194" y="5600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5EF16743-4AC6-4D3A-AECF-151CE8D51131}"/>
                  </a:ext>
                </a:extLst>
              </p:cNvPr>
              <p:cNvSpPr txBox="1"/>
              <p:nvPr/>
            </p:nvSpPr>
            <p:spPr>
              <a:xfrm>
                <a:off x="1169086" y="5723897"/>
                <a:ext cx="723468"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18" name="TextBox 117">
                <a:extLst>
                  <a:ext uri="{FF2B5EF4-FFF2-40B4-BE49-F238E27FC236}">
                    <a16:creationId xmlns:a16="http://schemas.microsoft.com/office/drawing/2014/main" id="{5EF16743-4AC6-4D3A-AECF-151CE8D51131}"/>
                  </a:ext>
                </a:extLst>
              </p:cNvPr>
              <p:cNvSpPr txBox="1">
                <a:spLocks noRot="1" noChangeAspect="1" noMove="1" noResize="1" noEditPoints="1" noAdjustHandles="1" noChangeArrowheads="1" noChangeShapeType="1" noTextEdit="1"/>
              </p:cNvSpPr>
              <p:nvPr/>
            </p:nvSpPr>
            <p:spPr>
              <a:xfrm>
                <a:off x="1169086" y="5723897"/>
                <a:ext cx="723468" cy="646331"/>
              </a:xfrm>
              <a:prstGeom prst="rect">
                <a:avLst/>
              </a:prstGeom>
              <a:blipFill>
                <a:blip r:embed="rId16"/>
                <a:stretch>
                  <a:fillRect/>
                </a:stretch>
              </a:blipFill>
              <a:ln>
                <a:noFill/>
              </a:ln>
            </p:spPr>
            <p:txBody>
              <a:bodyPr/>
              <a:lstStyle/>
              <a:p>
                <a:r>
                  <a:rPr lang="en-US">
                    <a:noFill/>
                  </a:rPr>
                  <a:t> </a:t>
                </a:r>
              </a:p>
            </p:txBody>
          </p:sp>
        </mc:Fallback>
      </mc:AlternateContent>
      <p:sp>
        <p:nvSpPr>
          <p:cNvPr id="119" name="Oval 118">
            <a:extLst>
              <a:ext uri="{FF2B5EF4-FFF2-40B4-BE49-F238E27FC236}">
                <a16:creationId xmlns:a16="http://schemas.microsoft.com/office/drawing/2014/main" id="{C7AD5693-6B05-49FA-84C8-0D2ED447A9C7}"/>
              </a:ext>
            </a:extLst>
          </p:cNvPr>
          <p:cNvSpPr/>
          <p:nvPr/>
        </p:nvSpPr>
        <p:spPr>
          <a:xfrm>
            <a:off x="3128594" y="55823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D287FEC8-7AAC-4B21-A828-AACD77640A28}"/>
                  </a:ext>
                </a:extLst>
              </p:cNvPr>
              <p:cNvSpPr txBox="1"/>
              <p:nvPr/>
            </p:nvSpPr>
            <p:spPr>
              <a:xfrm>
                <a:off x="3226486" y="5705531"/>
                <a:ext cx="73417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20" name="TextBox 119">
                <a:extLst>
                  <a:ext uri="{FF2B5EF4-FFF2-40B4-BE49-F238E27FC236}">
                    <a16:creationId xmlns:a16="http://schemas.microsoft.com/office/drawing/2014/main" id="{D287FEC8-7AAC-4B21-A828-AACD77640A28}"/>
                  </a:ext>
                </a:extLst>
              </p:cNvPr>
              <p:cNvSpPr txBox="1">
                <a:spLocks noRot="1" noChangeAspect="1" noMove="1" noResize="1" noEditPoints="1" noAdjustHandles="1" noChangeArrowheads="1" noChangeShapeType="1" noTextEdit="1"/>
              </p:cNvSpPr>
              <p:nvPr/>
            </p:nvSpPr>
            <p:spPr>
              <a:xfrm>
                <a:off x="3226486" y="5705531"/>
                <a:ext cx="734175" cy="646331"/>
              </a:xfrm>
              <a:prstGeom prst="rect">
                <a:avLst/>
              </a:prstGeom>
              <a:blipFill>
                <a:blip r:embed="rId17"/>
                <a:stretch>
                  <a:fillRect/>
                </a:stretch>
              </a:blipFill>
              <a:ln>
                <a:noFill/>
              </a:ln>
            </p:spPr>
            <p:txBody>
              <a:bodyPr/>
              <a:lstStyle/>
              <a:p>
                <a:r>
                  <a:rPr lang="en-US">
                    <a:noFill/>
                  </a:rPr>
                  <a:t> </a:t>
                </a:r>
              </a:p>
            </p:txBody>
          </p:sp>
        </mc:Fallback>
      </mc:AlternateContent>
      <p:sp>
        <p:nvSpPr>
          <p:cNvPr id="121" name="Oval 120">
            <a:extLst>
              <a:ext uri="{FF2B5EF4-FFF2-40B4-BE49-F238E27FC236}">
                <a16:creationId xmlns:a16="http://schemas.microsoft.com/office/drawing/2014/main" id="{1D18AB11-E4A4-49CC-A0E4-DD68A4DAEDCE}"/>
              </a:ext>
            </a:extLst>
          </p:cNvPr>
          <p:cNvSpPr/>
          <p:nvPr/>
        </p:nvSpPr>
        <p:spPr>
          <a:xfrm>
            <a:off x="5181600" y="55823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AF7F7FD4-49E0-4BE9-B2B8-6F3E697C5481}"/>
                  </a:ext>
                </a:extLst>
              </p:cNvPr>
              <p:cNvSpPr txBox="1"/>
              <p:nvPr/>
            </p:nvSpPr>
            <p:spPr>
              <a:xfrm>
                <a:off x="5279492" y="5705531"/>
                <a:ext cx="73417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22" name="TextBox 121">
                <a:extLst>
                  <a:ext uri="{FF2B5EF4-FFF2-40B4-BE49-F238E27FC236}">
                    <a16:creationId xmlns:a16="http://schemas.microsoft.com/office/drawing/2014/main" id="{AF7F7FD4-49E0-4BE9-B2B8-6F3E697C5481}"/>
                  </a:ext>
                </a:extLst>
              </p:cNvPr>
              <p:cNvSpPr txBox="1">
                <a:spLocks noRot="1" noChangeAspect="1" noMove="1" noResize="1" noEditPoints="1" noAdjustHandles="1" noChangeArrowheads="1" noChangeShapeType="1" noTextEdit="1"/>
              </p:cNvSpPr>
              <p:nvPr/>
            </p:nvSpPr>
            <p:spPr>
              <a:xfrm>
                <a:off x="5279492" y="5705531"/>
                <a:ext cx="734175" cy="646331"/>
              </a:xfrm>
              <a:prstGeom prst="rect">
                <a:avLst/>
              </a:prstGeom>
              <a:blipFill>
                <a:blip r:embed="rId18"/>
                <a:stretch>
                  <a:fillRect/>
                </a:stretch>
              </a:blipFill>
              <a:ln>
                <a:noFill/>
              </a:ln>
            </p:spPr>
            <p:txBody>
              <a:bodyPr/>
              <a:lstStyle/>
              <a:p>
                <a:r>
                  <a:rPr lang="en-US">
                    <a:noFill/>
                  </a:rPr>
                  <a:t> </a:t>
                </a:r>
              </a:p>
            </p:txBody>
          </p:sp>
        </mc:Fallback>
      </mc:AlternateContent>
      <p:sp>
        <p:nvSpPr>
          <p:cNvPr id="123" name="Oval 122">
            <a:extLst>
              <a:ext uri="{FF2B5EF4-FFF2-40B4-BE49-F238E27FC236}">
                <a16:creationId xmlns:a16="http://schemas.microsoft.com/office/drawing/2014/main" id="{7E411D38-92E8-4F0B-8F0C-FEAD9B4CDBB9}"/>
              </a:ext>
            </a:extLst>
          </p:cNvPr>
          <p:cNvSpPr/>
          <p:nvPr/>
        </p:nvSpPr>
        <p:spPr>
          <a:xfrm>
            <a:off x="7239000" y="55639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EC050350-7E68-4978-8672-D0FEB5F40C36}"/>
                  </a:ext>
                </a:extLst>
              </p:cNvPr>
              <p:cNvSpPr txBox="1"/>
              <p:nvPr/>
            </p:nvSpPr>
            <p:spPr>
              <a:xfrm>
                <a:off x="7336892" y="5687165"/>
                <a:ext cx="73084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24" name="TextBox 123">
                <a:extLst>
                  <a:ext uri="{FF2B5EF4-FFF2-40B4-BE49-F238E27FC236}">
                    <a16:creationId xmlns:a16="http://schemas.microsoft.com/office/drawing/2014/main" id="{EC050350-7E68-4978-8672-D0FEB5F40C36}"/>
                  </a:ext>
                </a:extLst>
              </p:cNvPr>
              <p:cNvSpPr txBox="1">
                <a:spLocks noRot="1" noChangeAspect="1" noMove="1" noResize="1" noEditPoints="1" noAdjustHandles="1" noChangeArrowheads="1" noChangeShapeType="1" noTextEdit="1"/>
              </p:cNvSpPr>
              <p:nvPr/>
            </p:nvSpPr>
            <p:spPr>
              <a:xfrm>
                <a:off x="7336892" y="5687165"/>
                <a:ext cx="730841" cy="646331"/>
              </a:xfrm>
              <a:prstGeom prst="rect">
                <a:avLst/>
              </a:prstGeom>
              <a:blipFill>
                <a:blip r:embed="rId19"/>
                <a:stretch>
                  <a:fillRect/>
                </a:stretch>
              </a:blipFill>
              <a:ln>
                <a:noFill/>
              </a:ln>
            </p:spPr>
            <p:txBody>
              <a:bodyPr/>
              <a:lstStyle/>
              <a:p>
                <a:r>
                  <a:rPr lang="en-US">
                    <a:noFill/>
                  </a:rPr>
                  <a:t> </a:t>
                </a:r>
              </a:p>
            </p:txBody>
          </p:sp>
        </mc:Fallback>
      </mc:AlternateContent>
      <p:cxnSp>
        <p:nvCxnSpPr>
          <p:cNvPr id="125" name="Straight Arrow Connector 124">
            <a:extLst>
              <a:ext uri="{FF2B5EF4-FFF2-40B4-BE49-F238E27FC236}">
                <a16:creationId xmlns:a16="http://schemas.microsoft.com/office/drawing/2014/main" id="{3DEA20EA-08E3-43E8-88A0-277E7EE8683D}"/>
              </a:ext>
            </a:extLst>
          </p:cNvPr>
          <p:cNvCxnSpPr>
            <a:cxnSpLocks/>
          </p:cNvCxnSpPr>
          <p:nvPr/>
        </p:nvCxnSpPr>
        <p:spPr>
          <a:xfrm flipV="1">
            <a:off x="1524000" y="6515100"/>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652797-6121-4BEE-94EE-2F5F165A2209}"/>
              </a:ext>
            </a:extLst>
          </p:cNvPr>
          <p:cNvCxnSpPr>
            <a:cxnSpLocks/>
          </p:cNvCxnSpPr>
          <p:nvPr/>
        </p:nvCxnSpPr>
        <p:spPr>
          <a:xfrm flipV="1">
            <a:off x="3581400" y="6478368"/>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649502D-9669-4841-9AC8-077CE1DA9A81}"/>
              </a:ext>
            </a:extLst>
          </p:cNvPr>
          <p:cNvCxnSpPr>
            <a:cxnSpLocks/>
          </p:cNvCxnSpPr>
          <p:nvPr/>
        </p:nvCxnSpPr>
        <p:spPr>
          <a:xfrm flipV="1">
            <a:off x="5638800" y="6496734"/>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4E64430-9EB4-4875-9F96-30319847D799}"/>
              </a:ext>
            </a:extLst>
          </p:cNvPr>
          <p:cNvCxnSpPr>
            <a:cxnSpLocks/>
          </p:cNvCxnSpPr>
          <p:nvPr/>
        </p:nvCxnSpPr>
        <p:spPr>
          <a:xfrm flipV="1">
            <a:off x="7772400" y="6478368"/>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C9A234AE-F39A-4A0C-BE05-94FE6ADA9BEC}"/>
              </a:ext>
            </a:extLst>
          </p:cNvPr>
          <p:cNvCxnSpPr>
            <a:cxnSpLocks/>
            <a:stCxn id="101" idx="5"/>
            <a:endCxn id="94" idx="1"/>
          </p:cNvCxnSpPr>
          <p:nvPr/>
        </p:nvCxnSpPr>
        <p:spPr>
          <a:xfrm>
            <a:off x="3813328" y="4425726"/>
            <a:ext cx="1502183" cy="289071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6AE0F3A4-74E4-4C11-A9AB-0961AA3F2566}"/>
              </a:ext>
            </a:extLst>
          </p:cNvPr>
          <p:cNvCxnSpPr>
            <a:cxnSpLocks/>
            <a:endCxn id="109" idx="4"/>
          </p:cNvCxnSpPr>
          <p:nvPr/>
        </p:nvCxnSpPr>
        <p:spPr>
          <a:xfrm flipV="1">
            <a:off x="1524000" y="3086100"/>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E450BBAE-89C2-4782-A5D7-BCDE346C1B28}"/>
              </a:ext>
            </a:extLst>
          </p:cNvPr>
          <p:cNvCxnSpPr>
            <a:cxnSpLocks/>
          </p:cNvCxnSpPr>
          <p:nvPr/>
        </p:nvCxnSpPr>
        <p:spPr>
          <a:xfrm flipV="1">
            <a:off x="3510771" y="3011167"/>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8DFAFEB-D1B2-4DFC-9D62-6F126BE477BD}"/>
              </a:ext>
            </a:extLst>
          </p:cNvPr>
          <p:cNvCxnSpPr>
            <a:cxnSpLocks/>
          </p:cNvCxnSpPr>
          <p:nvPr/>
        </p:nvCxnSpPr>
        <p:spPr>
          <a:xfrm flipV="1">
            <a:off x="5614223" y="2904701"/>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1EA5495-EFA8-46EB-849F-FA2CB9D29665}"/>
              </a:ext>
            </a:extLst>
          </p:cNvPr>
          <p:cNvCxnSpPr>
            <a:cxnSpLocks/>
          </p:cNvCxnSpPr>
          <p:nvPr/>
        </p:nvCxnSpPr>
        <p:spPr>
          <a:xfrm flipV="1">
            <a:off x="7624561" y="2894648"/>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4" name="Freeform: Shape 133">
            <a:extLst>
              <a:ext uri="{FF2B5EF4-FFF2-40B4-BE49-F238E27FC236}">
                <a16:creationId xmlns:a16="http://schemas.microsoft.com/office/drawing/2014/main" id="{725B2101-84F7-46A7-AFBE-8CB1C2D434E6}"/>
              </a:ext>
            </a:extLst>
          </p:cNvPr>
          <p:cNvSpPr/>
          <p:nvPr/>
        </p:nvSpPr>
        <p:spPr>
          <a:xfrm>
            <a:off x="486426" y="2971800"/>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a:extLst>
              <a:ext uri="{FF2B5EF4-FFF2-40B4-BE49-F238E27FC236}">
                <a16:creationId xmlns:a16="http://schemas.microsoft.com/office/drawing/2014/main" id="{E5327592-3974-4BCB-B24A-CC14E109F9DE}"/>
              </a:ext>
            </a:extLst>
          </p:cNvPr>
          <p:cNvSpPr/>
          <p:nvPr/>
        </p:nvSpPr>
        <p:spPr>
          <a:xfrm>
            <a:off x="2557441" y="297043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a:extLst>
              <a:ext uri="{FF2B5EF4-FFF2-40B4-BE49-F238E27FC236}">
                <a16:creationId xmlns:a16="http://schemas.microsoft.com/office/drawing/2014/main" id="{DBB94272-CB9A-4FAF-AD14-41947382A7D5}"/>
              </a:ext>
            </a:extLst>
          </p:cNvPr>
          <p:cNvSpPr/>
          <p:nvPr/>
        </p:nvSpPr>
        <p:spPr>
          <a:xfrm>
            <a:off x="4615088"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a:extLst>
              <a:ext uri="{FF2B5EF4-FFF2-40B4-BE49-F238E27FC236}">
                <a16:creationId xmlns:a16="http://schemas.microsoft.com/office/drawing/2014/main" id="{98A3DF32-D534-4E31-BA43-20BA641696B4}"/>
              </a:ext>
            </a:extLst>
          </p:cNvPr>
          <p:cNvSpPr/>
          <p:nvPr/>
        </p:nvSpPr>
        <p:spPr>
          <a:xfrm>
            <a:off x="6687409"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2D02062D-CDE9-4EA9-8873-67985FD194C6}"/>
              </a:ext>
            </a:extLst>
          </p:cNvPr>
          <p:cNvSpPr/>
          <p:nvPr/>
        </p:nvSpPr>
        <p:spPr>
          <a:xfrm>
            <a:off x="1366866" y="4636785"/>
            <a:ext cx="287432" cy="960089"/>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16FEB39E-EB62-443E-9E53-1B0FBD3B4E4D}"/>
              </a:ext>
            </a:extLst>
          </p:cNvPr>
          <p:cNvSpPr/>
          <p:nvPr/>
        </p:nvSpPr>
        <p:spPr>
          <a:xfrm>
            <a:off x="3440676" y="4559637"/>
            <a:ext cx="293124" cy="1001022"/>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51BBD366-D799-4069-8416-6762F90E33EF}"/>
              </a:ext>
            </a:extLst>
          </p:cNvPr>
          <p:cNvSpPr/>
          <p:nvPr/>
        </p:nvSpPr>
        <p:spPr>
          <a:xfrm>
            <a:off x="5449363" y="4468993"/>
            <a:ext cx="358502" cy="1091665"/>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E0BEB362-09D9-44BC-A88F-11D296BF0673}"/>
              </a:ext>
            </a:extLst>
          </p:cNvPr>
          <p:cNvSpPr/>
          <p:nvPr/>
        </p:nvSpPr>
        <p:spPr>
          <a:xfrm>
            <a:off x="7446158" y="4468993"/>
            <a:ext cx="358502" cy="1091665"/>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Right 62">
            <a:extLst>
              <a:ext uri="{FF2B5EF4-FFF2-40B4-BE49-F238E27FC236}">
                <a16:creationId xmlns:a16="http://schemas.microsoft.com/office/drawing/2014/main" id="{8DC3AFC3-F946-46CC-9AF5-1CA70487ADDC}"/>
              </a:ext>
            </a:extLst>
          </p:cNvPr>
          <p:cNvSpPr/>
          <p:nvPr/>
        </p:nvSpPr>
        <p:spPr>
          <a:xfrm>
            <a:off x="952501" y="9064232"/>
            <a:ext cx="7162800" cy="755995"/>
          </a:xfrm>
          <a:prstGeom prst="rightArrow">
            <a:avLst>
              <a:gd name="adj1" fmla="val 21579"/>
              <a:gd name="adj2" fmla="val 84210"/>
            </a:avLst>
          </a:prstGeom>
          <a:solidFill>
            <a:schemeClr val="tx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DF581D-DC50-4890-A91A-3FA5F92E60BD}"/>
              </a:ext>
            </a:extLst>
          </p:cNvPr>
          <p:cNvSpPr txBox="1"/>
          <p:nvPr/>
        </p:nvSpPr>
        <p:spPr>
          <a:xfrm>
            <a:off x="3483138" y="9504756"/>
            <a:ext cx="1165063" cy="630942"/>
          </a:xfrm>
          <a:prstGeom prst="rect">
            <a:avLst/>
          </a:prstGeom>
          <a:noFill/>
        </p:spPr>
        <p:txBody>
          <a:bodyPr wrap="none" rtlCol="0">
            <a:spAutoFit/>
          </a:bodyPr>
          <a:lstStyle/>
          <a:p>
            <a:r>
              <a:rPr lang="en-US" sz="3500" dirty="0">
                <a:latin typeface="Arial" panose="020B0604020202020204" pitchFamily="34" charset="0"/>
                <a:cs typeface="Arial" panose="020B0604020202020204" pitchFamily="34" charset="0"/>
              </a:rPr>
              <a:t>Time</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530E7C4-72B4-459F-BAF3-59D6822FFA9D}"/>
                  </a:ext>
                </a:extLst>
              </p:cNvPr>
              <p:cNvSpPr txBox="1"/>
              <p:nvPr/>
            </p:nvSpPr>
            <p:spPr>
              <a:xfrm>
                <a:off x="1169086" y="7324097"/>
                <a:ext cx="73366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65" name="TextBox 64">
                <a:extLst>
                  <a:ext uri="{FF2B5EF4-FFF2-40B4-BE49-F238E27FC236}">
                    <a16:creationId xmlns:a16="http://schemas.microsoft.com/office/drawing/2014/main" id="{1530E7C4-72B4-459F-BAF3-59D6822FFA9D}"/>
                  </a:ext>
                </a:extLst>
              </p:cNvPr>
              <p:cNvSpPr txBox="1">
                <a:spLocks noRot="1" noChangeAspect="1" noMove="1" noResize="1" noEditPoints="1" noAdjustHandles="1" noChangeArrowheads="1" noChangeShapeType="1" noTextEdit="1"/>
              </p:cNvSpPr>
              <p:nvPr/>
            </p:nvSpPr>
            <p:spPr>
              <a:xfrm>
                <a:off x="1169086" y="7324097"/>
                <a:ext cx="733662" cy="646331"/>
              </a:xfrm>
              <a:prstGeom prst="rect">
                <a:avLst/>
              </a:prstGeom>
              <a:blipFill>
                <a:blip r:embed="rId2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643F43E-6613-42B1-9DFC-12C4FAB86F96}"/>
                  </a:ext>
                </a:extLst>
              </p:cNvPr>
              <p:cNvSpPr txBox="1"/>
              <p:nvPr/>
            </p:nvSpPr>
            <p:spPr>
              <a:xfrm>
                <a:off x="3226486"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66" name="TextBox 65">
                <a:extLst>
                  <a:ext uri="{FF2B5EF4-FFF2-40B4-BE49-F238E27FC236}">
                    <a16:creationId xmlns:a16="http://schemas.microsoft.com/office/drawing/2014/main" id="{7643F43E-6613-42B1-9DFC-12C4FAB86F96}"/>
                  </a:ext>
                </a:extLst>
              </p:cNvPr>
              <p:cNvSpPr txBox="1">
                <a:spLocks noRot="1" noChangeAspect="1" noMove="1" noResize="1" noEditPoints="1" noAdjustHandles="1" noChangeArrowheads="1" noChangeShapeType="1" noTextEdit="1"/>
              </p:cNvSpPr>
              <p:nvPr/>
            </p:nvSpPr>
            <p:spPr>
              <a:xfrm>
                <a:off x="3226486" y="7305731"/>
                <a:ext cx="744371" cy="646331"/>
              </a:xfrm>
              <a:prstGeom prst="rect">
                <a:avLst/>
              </a:prstGeom>
              <a:blipFill>
                <a:blip r:embed="rId2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D5251AA9-0024-4B05-90CE-12A69803A03D}"/>
                  </a:ext>
                </a:extLst>
              </p:cNvPr>
              <p:cNvSpPr txBox="1"/>
              <p:nvPr/>
            </p:nvSpPr>
            <p:spPr>
              <a:xfrm>
                <a:off x="5279492"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67" name="TextBox 66">
                <a:extLst>
                  <a:ext uri="{FF2B5EF4-FFF2-40B4-BE49-F238E27FC236}">
                    <a16:creationId xmlns:a16="http://schemas.microsoft.com/office/drawing/2014/main" id="{D5251AA9-0024-4B05-90CE-12A69803A03D}"/>
                  </a:ext>
                </a:extLst>
              </p:cNvPr>
              <p:cNvSpPr txBox="1">
                <a:spLocks noRot="1" noChangeAspect="1" noMove="1" noResize="1" noEditPoints="1" noAdjustHandles="1" noChangeArrowheads="1" noChangeShapeType="1" noTextEdit="1"/>
              </p:cNvSpPr>
              <p:nvPr/>
            </p:nvSpPr>
            <p:spPr>
              <a:xfrm>
                <a:off x="5279492" y="7305731"/>
                <a:ext cx="744371" cy="646331"/>
              </a:xfrm>
              <a:prstGeom prst="rect">
                <a:avLst/>
              </a:prstGeom>
              <a:blipFill>
                <a:blip r:embed="rId2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C3C652E-F9D5-480C-B693-E31B72A98035}"/>
                  </a:ext>
                </a:extLst>
              </p:cNvPr>
              <p:cNvSpPr txBox="1"/>
              <p:nvPr/>
            </p:nvSpPr>
            <p:spPr>
              <a:xfrm>
                <a:off x="7336892" y="7287365"/>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68" name="TextBox 67">
                <a:extLst>
                  <a:ext uri="{FF2B5EF4-FFF2-40B4-BE49-F238E27FC236}">
                    <a16:creationId xmlns:a16="http://schemas.microsoft.com/office/drawing/2014/main" id="{1C3C652E-F9D5-480C-B693-E31B72A98035}"/>
                  </a:ext>
                </a:extLst>
              </p:cNvPr>
              <p:cNvSpPr txBox="1">
                <a:spLocks noRot="1" noChangeAspect="1" noMove="1" noResize="1" noEditPoints="1" noAdjustHandles="1" noChangeArrowheads="1" noChangeShapeType="1" noTextEdit="1"/>
              </p:cNvSpPr>
              <p:nvPr/>
            </p:nvSpPr>
            <p:spPr>
              <a:xfrm>
                <a:off x="7336892" y="7287365"/>
                <a:ext cx="744371" cy="646331"/>
              </a:xfrm>
              <a:prstGeom prst="rect">
                <a:avLst/>
              </a:prstGeom>
              <a:blipFill>
                <a:blip r:embed="rId8"/>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696736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Markov Decision Process and Reinforcement Learning</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8458200" y="1344846"/>
            <a:ext cx="9677400" cy="8942154"/>
          </a:xfrm>
          <a:prstGeom prst="rect">
            <a:avLst/>
          </a:prstGeom>
        </p:spPr>
      </p:pic>
      <mc:AlternateContent xmlns:mc="http://schemas.openxmlformats.org/markup-compatibility/2006" xmlns:a14="http://schemas.microsoft.com/office/drawing/2010/main">
        <mc:Choice Requires="a14">
          <p:sp>
            <p:nvSpPr>
              <p:cNvPr id="20" name="TextBox 8">
                <a:extLst>
                  <a:ext uri="{FF2B5EF4-FFF2-40B4-BE49-F238E27FC236}">
                    <a16:creationId xmlns:a16="http://schemas.microsoft.com/office/drawing/2014/main" id="{6E642AF1-C161-49FD-89A9-FDAA29CDFFF7}"/>
                  </a:ext>
                </a:extLst>
              </p:cNvPr>
              <p:cNvSpPr txBox="1"/>
              <p:nvPr/>
            </p:nvSpPr>
            <p:spPr>
              <a:xfrm>
                <a:off x="8685652" y="1617619"/>
                <a:ext cx="9221348" cy="7814960"/>
              </a:xfrm>
              <a:prstGeom prst="rect">
                <a:avLst/>
              </a:prstGeom>
            </p:spPr>
            <p:txBody>
              <a:bodyPr wrap="square" lIns="0" tIns="0" rIns="0" bIns="0" rtlCol="0" anchor="t">
                <a:spAutoFit/>
              </a:bodyPr>
              <a:lstStyle/>
              <a:p>
                <a:pPr algn="ctr">
                  <a:lnSpc>
                    <a:spcPts val="3616"/>
                  </a:lnSpc>
                  <a:spcBef>
                    <a:spcPct val="0"/>
                  </a:spcBef>
                </a:pPr>
                <a:r>
                  <a:rPr lang="en-US" sz="3600" b="1" u="sng" spc="-25" dirty="0">
                    <a:solidFill>
                      <a:srgbClr val="000000"/>
                    </a:solidFill>
                    <a:latin typeface="Goudy Old Style" panose="02020502050305020303" pitchFamily="18" charset="0"/>
                  </a:rPr>
                  <a:t>Policies</a:t>
                </a:r>
              </a:p>
              <a:p>
                <a:pPr>
                  <a:lnSpc>
                    <a:spcPts val="3616"/>
                  </a:lnSpc>
                  <a:spcBef>
                    <a:spcPct val="0"/>
                  </a:spcBef>
                </a:pPr>
                <a:endParaRPr lang="en-US" sz="3600" b="1" spc="-25" dirty="0">
                  <a:solidFill>
                    <a:srgbClr val="000000"/>
                  </a:solidFill>
                  <a:latin typeface="Goudy Old Style" panose="02020502050305020303" pitchFamily="18" charset="0"/>
                </a:endParaRPr>
              </a:p>
              <a:p>
                <a:pPr>
                  <a:lnSpc>
                    <a:spcPts val="3616"/>
                  </a:lnSpc>
                  <a:spcBef>
                    <a:spcPct val="0"/>
                  </a:spcBef>
                </a:pPr>
                <a:r>
                  <a:rPr lang="en-US" sz="3600" b="1" spc="-25" dirty="0">
                    <a:solidFill>
                      <a:srgbClr val="000000"/>
                    </a:solidFill>
                    <a:latin typeface="Goudy Old Style" panose="02020502050305020303" pitchFamily="18" charset="0"/>
                  </a:rPr>
                  <a:t>Case 2 (</a:t>
                </a:r>
                <a14:m>
                  <m:oMath xmlns:m="http://schemas.openxmlformats.org/officeDocument/2006/math">
                    <m:sSub>
                      <m:sSubPr>
                        <m:ctrlPr>
                          <a:rPr lang="en-US" sz="3600" b="1" i="1" spc="-25">
                            <a:solidFill>
                              <a:srgbClr val="000000"/>
                            </a:solidFill>
                            <a:latin typeface="Cambria Math" panose="02040503050406030204" pitchFamily="18" charset="0"/>
                          </a:rPr>
                        </m:ctrlPr>
                      </m:sSubPr>
                      <m:e>
                        <m:r>
                          <a:rPr lang="en-US" sz="3600" b="1" i="1" spc="-25">
                            <a:solidFill>
                              <a:srgbClr val="000000"/>
                            </a:solidFill>
                            <a:latin typeface="Cambria Math" panose="02040503050406030204" pitchFamily="18" charset="0"/>
                          </a:rPr>
                          <m:t>𝒐</m:t>
                        </m:r>
                      </m:e>
                      <m:sub>
                        <m:r>
                          <a:rPr lang="en-US" sz="3600" b="1" i="1" spc="-25">
                            <a:solidFill>
                              <a:srgbClr val="000000"/>
                            </a:solidFill>
                            <a:latin typeface="Cambria Math" panose="02040503050406030204" pitchFamily="18" charset="0"/>
                          </a:rPr>
                          <m:t>𝒕</m:t>
                        </m:r>
                      </m:sub>
                    </m:sSub>
                    <m:r>
                      <a:rPr lang="en-US" sz="3600" b="1" i="1" spc="-25" smtClean="0">
                        <a:solidFill>
                          <a:srgbClr val="000000"/>
                        </a:solidFill>
                        <a:latin typeface="Cambria Math" panose="02040503050406030204" pitchFamily="18" charset="0"/>
                        <a:ea typeface="Cambria Math" panose="02040503050406030204" pitchFamily="18" charset="0"/>
                      </a:rPr>
                      <m:t>≠</m:t>
                    </m:r>
                    <m:sSub>
                      <m:sSubPr>
                        <m:ctrlPr>
                          <a:rPr lang="en-US" sz="3600" b="1" i="1" spc="-25">
                            <a:solidFill>
                              <a:srgbClr val="000000"/>
                            </a:solidFill>
                            <a:latin typeface="Cambria Math" panose="02040503050406030204" pitchFamily="18" charset="0"/>
                          </a:rPr>
                        </m:ctrlPr>
                      </m:sSubPr>
                      <m:e>
                        <m:r>
                          <a:rPr lang="en-US" sz="3600" b="1" i="1" spc="-25" smtClean="0">
                            <a:solidFill>
                              <a:srgbClr val="000000"/>
                            </a:solidFill>
                            <a:latin typeface="Cambria Math" panose="02040503050406030204" pitchFamily="18" charset="0"/>
                          </a:rPr>
                          <m:t>𝒙</m:t>
                        </m:r>
                      </m:e>
                      <m:sub>
                        <m:r>
                          <a:rPr lang="en-US" sz="3600" b="1" i="1" spc="-25">
                            <a:solidFill>
                              <a:srgbClr val="000000"/>
                            </a:solidFill>
                            <a:latin typeface="Cambria Math" panose="02040503050406030204" pitchFamily="18" charset="0"/>
                          </a:rPr>
                          <m:t>𝒕</m:t>
                        </m:r>
                      </m:sub>
                    </m:sSub>
                  </m:oMath>
                </a14:m>
                <a:r>
                  <a:rPr lang="en-US" sz="3600" b="1" spc="-25" dirty="0">
                    <a:solidFill>
                      <a:srgbClr val="000000"/>
                    </a:solidFill>
                    <a:latin typeface="Goudy Old Style" panose="02020502050305020303" pitchFamily="18" charset="0"/>
                  </a:rPr>
                  <a:t>):</a:t>
                </a:r>
              </a:p>
              <a:p>
                <a:pPr>
                  <a:lnSpc>
                    <a:spcPts val="3616"/>
                  </a:lnSpc>
                  <a:spcBef>
                    <a:spcPct val="0"/>
                  </a:spcBef>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Basically, </a:t>
                </a:r>
                <a:r>
                  <a:rPr lang="en-US" sz="3600" b="1" spc="-25" dirty="0">
                    <a:solidFill>
                      <a:srgbClr val="0070C0"/>
                    </a:solidFill>
                    <a:latin typeface="Goudy Old Style" panose="02020502050305020303" pitchFamily="18" charset="0"/>
                  </a:rPr>
                  <a:t>all the states are NOT observed</a:t>
                </a:r>
                <a:r>
                  <a:rPr lang="en-US" sz="3600" spc="-25" dirty="0">
                    <a:solidFill>
                      <a:srgbClr val="000000"/>
                    </a:solidFill>
                    <a:latin typeface="Goudy Old Style" panose="02020502050305020303" pitchFamily="18" charset="0"/>
                  </a:rPr>
                  <a:t>. Hence this case is called </a:t>
                </a:r>
                <a:r>
                  <a:rPr lang="en-US" sz="3600" b="1" spc="-25" dirty="0">
                    <a:solidFill>
                      <a:srgbClr val="0070C0"/>
                    </a:solidFill>
                    <a:latin typeface="Goudy Old Style" panose="02020502050305020303" pitchFamily="18" charset="0"/>
                  </a:rPr>
                  <a:t>Partially Observable Markov Decision Process</a:t>
                </a:r>
                <a:r>
                  <a:rPr lang="en-US" sz="3600" spc="-25" dirty="0">
                    <a:solidFill>
                      <a:srgbClr val="000000"/>
                    </a:solidFill>
                    <a:latin typeface="Goudy Old Style" panose="02020502050305020303" pitchFamily="18" charset="0"/>
                  </a:rPr>
                  <a:t> or POMDP.</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In this case, the agent decides </a:t>
                </a:r>
                <a14:m>
                  <m:oMath xmlns:m="http://schemas.openxmlformats.org/officeDocument/2006/math">
                    <m:sSub>
                      <m:sSubPr>
                        <m:ctrlPr>
                          <a:rPr lang="en-US" sz="3600" i="1" spc="-25">
                            <a:solidFill>
                              <a:srgbClr val="000000"/>
                            </a:solidFill>
                            <a:latin typeface="Cambria Math" panose="02040503050406030204" pitchFamily="18" charset="0"/>
                          </a:rPr>
                        </m:ctrlPr>
                      </m:sSubPr>
                      <m:e>
                        <m:r>
                          <a:rPr lang="en-US" sz="3600" i="1" spc="-25">
                            <a:solidFill>
                              <a:srgbClr val="000000"/>
                            </a:solidFill>
                            <a:latin typeface="Cambria Math" panose="02040503050406030204" pitchFamily="18" charset="0"/>
                          </a:rPr>
                          <m:t>𝑎</m:t>
                        </m:r>
                      </m:e>
                      <m:sub>
                        <m:r>
                          <a:rPr lang="en-US" sz="3600" i="1" spc="-25">
                            <a:solidFill>
                              <a:srgbClr val="000000"/>
                            </a:solidFill>
                            <a:latin typeface="Cambria Math" panose="02040503050406030204" pitchFamily="18" charset="0"/>
                          </a:rPr>
                          <m:t>𝑡</m:t>
                        </m:r>
                      </m:sub>
                    </m:sSub>
                  </m:oMath>
                </a14:m>
                <a:r>
                  <a:rPr lang="en-US" sz="3600" spc="-25" dirty="0">
                    <a:solidFill>
                      <a:srgbClr val="000000"/>
                    </a:solidFill>
                    <a:latin typeface="Goudy Old Style" panose="02020502050305020303" pitchFamily="18" charset="0"/>
                  </a:rPr>
                  <a:t> based on </a:t>
                </a:r>
                <a14:m>
                  <m:oMath xmlns:m="http://schemas.openxmlformats.org/officeDocument/2006/math">
                    <m:sSub>
                      <m:sSubPr>
                        <m:ctrlPr>
                          <a:rPr lang="en-US" sz="3600" i="1" spc="-25">
                            <a:solidFill>
                              <a:srgbClr val="000000"/>
                            </a:solidFill>
                            <a:latin typeface="Cambria Math" panose="02040503050406030204" pitchFamily="18" charset="0"/>
                          </a:rPr>
                        </m:ctrlPr>
                      </m:sSubPr>
                      <m:e>
                        <m:r>
                          <a:rPr lang="en-US" sz="3600" b="0" i="1" spc="-25" smtClean="0">
                            <a:solidFill>
                              <a:srgbClr val="000000"/>
                            </a:solidFill>
                            <a:latin typeface="Cambria Math" panose="02040503050406030204" pitchFamily="18" charset="0"/>
                          </a:rPr>
                          <m:t>𝑜</m:t>
                        </m:r>
                      </m:e>
                      <m:sub>
                        <m:r>
                          <a:rPr lang="en-US" sz="3600" i="1" spc="-25">
                            <a:solidFill>
                              <a:srgbClr val="000000"/>
                            </a:solidFill>
                            <a:latin typeface="Cambria Math" panose="02040503050406030204" pitchFamily="18" charset="0"/>
                          </a:rPr>
                          <m:t>𝑡</m:t>
                        </m:r>
                      </m:sub>
                    </m:sSub>
                  </m:oMath>
                </a14:m>
                <a:r>
                  <a:rPr lang="en-US" sz="3600" spc="-25" dirty="0">
                    <a:solidFill>
                      <a:srgbClr val="000000"/>
                    </a:solidFill>
                    <a:latin typeface="Goudy Old Style" panose="02020502050305020303" pitchFamily="18" charset="0"/>
                  </a:rPr>
                  <a:t>. A policy </a:t>
                </a:r>
                <a14:m>
                  <m:oMath xmlns:m="http://schemas.openxmlformats.org/officeDocument/2006/math">
                    <m:r>
                      <a:rPr lang="en-US" sz="3600" i="1" spc="-25">
                        <a:solidFill>
                          <a:srgbClr val="000000"/>
                        </a:solidFill>
                        <a:latin typeface="Cambria Math" panose="02040503050406030204" pitchFamily="18" charset="0"/>
                        <a:ea typeface="Cambria Math" panose="02040503050406030204" pitchFamily="18" charset="0"/>
                      </a:rPr>
                      <m:t>𝜋</m:t>
                    </m:r>
                  </m:oMath>
                </a14:m>
                <a:r>
                  <a:rPr lang="en-US" sz="3600" spc="-25" dirty="0">
                    <a:solidFill>
                      <a:srgbClr val="000000"/>
                    </a:solidFill>
                    <a:latin typeface="Goudy Old Style" panose="02020502050305020303" pitchFamily="18" charset="0"/>
                  </a:rPr>
                  <a:t> is a mapping from observation </a:t>
                </a:r>
                <a14:m>
                  <m:oMath xmlns:m="http://schemas.openxmlformats.org/officeDocument/2006/math">
                    <m:sSub>
                      <m:sSubPr>
                        <m:ctrlPr>
                          <a:rPr lang="en-US" sz="3600" i="1" spc="-25">
                            <a:solidFill>
                              <a:srgbClr val="000000"/>
                            </a:solidFill>
                            <a:latin typeface="Cambria Math" panose="02040503050406030204" pitchFamily="18" charset="0"/>
                          </a:rPr>
                        </m:ctrlPr>
                      </m:sSubPr>
                      <m:e>
                        <m:r>
                          <a:rPr lang="en-US" sz="3600" b="0" i="1" spc="-25" smtClean="0">
                            <a:solidFill>
                              <a:srgbClr val="000000"/>
                            </a:solidFill>
                            <a:latin typeface="Cambria Math" panose="02040503050406030204" pitchFamily="18" charset="0"/>
                          </a:rPr>
                          <m:t>𝑜</m:t>
                        </m:r>
                      </m:e>
                      <m:sub>
                        <m:r>
                          <a:rPr lang="en-US" sz="3600" i="1" spc="-25">
                            <a:solidFill>
                              <a:srgbClr val="000000"/>
                            </a:solidFill>
                            <a:latin typeface="Cambria Math" panose="02040503050406030204" pitchFamily="18" charset="0"/>
                          </a:rPr>
                          <m:t>𝑡</m:t>
                        </m:r>
                      </m:sub>
                    </m:sSub>
                  </m:oMath>
                </a14:m>
                <a:r>
                  <a:rPr lang="en-US" sz="3600" spc="-25" dirty="0">
                    <a:solidFill>
                      <a:srgbClr val="000000"/>
                    </a:solidFill>
                    <a:latin typeface="Goudy Old Style" panose="02020502050305020303" pitchFamily="18" charset="0"/>
                  </a:rPr>
                  <a:t> to action </a:t>
                </a:r>
                <a14:m>
                  <m:oMath xmlns:m="http://schemas.openxmlformats.org/officeDocument/2006/math">
                    <m:sSub>
                      <m:sSubPr>
                        <m:ctrlPr>
                          <a:rPr lang="en-US" sz="3600" i="1" spc="-25">
                            <a:solidFill>
                              <a:srgbClr val="000000"/>
                            </a:solidFill>
                            <a:latin typeface="Cambria Math" panose="02040503050406030204" pitchFamily="18" charset="0"/>
                          </a:rPr>
                        </m:ctrlPr>
                      </m:sSubPr>
                      <m:e>
                        <m:r>
                          <a:rPr lang="en-US" sz="3600" b="0" i="1" spc="-25" smtClean="0">
                            <a:solidFill>
                              <a:srgbClr val="000000"/>
                            </a:solidFill>
                            <a:latin typeface="Cambria Math" panose="02040503050406030204" pitchFamily="18" charset="0"/>
                          </a:rPr>
                          <m:t>𝑎</m:t>
                        </m:r>
                      </m:e>
                      <m:sub>
                        <m:r>
                          <a:rPr lang="en-US" sz="3600" i="1" spc="-25">
                            <a:solidFill>
                              <a:srgbClr val="000000"/>
                            </a:solidFill>
                            <a:latin typeface="Cambria Math" panose="02040503050406030204" pitchFamily="18" charset="0"/>
                          </a:rPr>
                          <m:t>𝑡</m:t>
                        </m:r>
                      </m:sub>
                    </m:sSub>
                  </m:oMath>
                </a14:m>
                <a:r>
                  <a:rPr lang="en-US" sz="3600" spc="-25" dirty="0">
                    <a:solidFill>
                      <a:srgbClr val="000000"/>
                    </a:solidFill>
                    <a:latin typeface="Goudy Old Style" panose="02020502050305020303" pitchFamily="18" charset="0"/>
                  </a:rPr>
                  <a:t> (this is shown using the </a:t>
                </a:r>
                <a:r>
                  <a:rPr lang="en-US" sz="3600" b="1" spc="-25" dirty="0">
                    <a:solidFill>
                      <a:srgbClr val="0070C0"/>
                    </a:solidFill>
                    <a:latin typeface="Goudy Old Style" panose="02020502050305020303" pitchFamily="18" charset="0"/>
                  </a:rPr>
                  <a:t>blue squiggly arrow</a:t>
                </a:r>
                <a:r>
                  <a:rPr lang="en-US" sz="3600" spc="-25" dirty="0">
                    <a:solidFill>
                      <a:srgbClr val="000000"/>
                    </a:solidFill>
                    <a:latin typeface="Goudy Old Style" panose="02020502050305020303" pitchFamily="18" charset="0"/>
                  </a:rPr>
                  <a:t>). The policy is denoted as follows,</a:t>
                </a:r>
              </a:p>
              <a:p>
                <a:pPr>
                  <a:lnSpc>
                    <a:spcPts val="3616"/>
                  </a:lnSpc>
                  <a:spcBef>
                    <a:spcPct val="0"/>
                  </a:spcBef>
                </a:pPr>
                <a:endParaRPr lang="en-US" sz="3600" spc="-25" dirty="0">
                  <a:solidFill>
                    <a:srgbClr val="000000"/>
                  </a:solidFill>
                  <a:latin typeface="Goudy Old Style" panose="02020502050305020303" pitchFamily="18" charset="0"/>
                </a:endParaRPr>
              </a:p>
              <a:p>
                <a:pPr algn="ctr">
                  <a:lnSpc>
                    <a:spcPts val="3616"/>
                  </a:lnSpc>
                  <a:spcBef>
                    <a:spcPct val="0"/>
                  </a:spcBef>
                </a:pPr>
                <a14:m>
                  <m:oMathPara xmlns:m="http://schemas.openxmlformats.org/officeDocument/2006/math">
                    <m:oMathParaPr>
                      <m:jc m:val="centerGroup"/>
                    </m:oMathParaPr>
                    <m:oMath xmlns:m="http://schemas.openxmlformats.org/officeDocument/2006/math">
                      <m:r>
                        <a:rPr lang="en-US" sz="3600" b="1" i="1" spc="-25">
                          <a:solidFill>
                            <a:srgbClr val="0070C0"/>
                          </a:solidFill>
                          <a:latin typeface="Cambria Math" panose="02040503050406030204" pitchFamily="18" charset="0"/>
                          <a:ea typeface="Cambria Math" panose="02040503050406030204" pitchFamily="18" charset="0"/>
                        </a:rPr>
                        <m:t>𝝅</m:t>
                      </m:r>
                      <m:d>
                        <m:dPr>
                          <m:ctrlPr>
                            <a:rPr lang="en-US" sz="3600" b="1" i="1" spc="-25">
                              <a:solidFill>
                                <a:srgbClr val="0070C0"/>
                              </a:solidFill>
                              <a:latin typeface="Cambria Math" panose="02040503050406030204" pitchFamily="18" charset="0"/>
                              <a:ea typeface="Cambria Math" panose="02040503050406030204" pitchFamily="18" charset="0"/>
                            </a:rPr>
                          </m:ctrlPr>
                        </m:dPr>
                        <m:e>
                          <m:sSub>
                            <m:sSubPr>
                              <m:ctrlPr>
                                <a:rPr lang="en-US" sz="3600" b="1" i="1" spc="-25">
                                  <a:solidFill>
                                    <a:srgbClr val="0070C0"/>
                                  </a:solidFill>
                                  <a:latin typeface="Cambria Math" panose="02040503050406030204" pitchFamily="18" charset="0"/>
                                  <a:ea typeface="Cambria Math" panose="02040503050406030204" pitchFamily="18" charset="0"/>
                                </a:rPr>
                              </m:ctrlPr>
                            </m:sSubPr>
                            <m:e>
                              <m:r>
                                <a:rPr lang="en-US" sz="3600" b="1" i="1" spc="-25">
                                  <a:solidFill>
                                    <a:srgbClr val="0070C0"/>
                                  </a:solidFill>
                                  <a:latin typeface="Cambria Math" panose="02040503050406030204" pitchFamily="18" charset="0"/>
                                  <a:ea typeface="Cambria Math" panose="02040503050406030204" pitchFamily="18" charset="0"/>
                                </a:rPr>
                                <m:t>𝒂</m:t>
                              </m:r>
                            </m:e>
                            <m:sub>
                              <m:r>
                                <a:rPr lang="en-US" sz="3600" b="1" i="1" spc="-25">
                                  <a:solidFill>
                                    <a:srgbClr val="0070C0"/>
                                  </a:solidFill>
                                  <a:latin typeface="Cambria Math" panose="02040503050406030204" pitchFamily="18" charset="0"/>
                                  <a:ea typeface="Cambria Math" panose="02040503050406030204" pitchFamily="18" charset="0"/>
                                </a:rPr>
                                <m:t>𝒕</m:t>
                              </m:r>
                            </m:sub>
                          </m:sSub>
                          <m:r>
                            <a:rPr lang="en-US" sz="3600" b="1" i="1" spc="-25">
                              <a:solidFill>
                                <a:srgbClr val="0070C0"/>
                              </a:solidFill>
                              <a:latin typeface="Cambria Math" panose="02040503050406030204" pitchFamily="18" charset="0"/>
                              <a:ea typeface="Cambria Math" panose="02040503050406030204" pitchFamily="18" charset="0"/>
                            </a:rPr>
                            <m:t>|</m:t>
                          </m:r>
                          <m:sSub>
                            <m:sSubPr>
                              <m:ctrlPr>
                                <a:rPr lang="en-US" sz="3600" b="1" i="1" spc="-25">
                                  <a:solidFill>
                                    <a:srgbClr val="0070C0"/>
                                  </a:solidFill>
                                  <a:latin typeface="Cambria Math" panose="02040503050406030204" pitchFamily="18" charset="0"/>
                                  <a:ea typeface="Cambria Math" panose="02040503050406030204" pitchFamily="18" charset="0"/>
                                </a:rPr>
                              </m:ctrlPr>
                            </m:sSubPr>
                            <m:e>
                              <m:r>
                                <a:rPr lang="en-US" sz="3600" b="1" i="1" spc="-25" smtClean="0">
                                  <a:solidFill>
                                    <a:srgbClr val="0070C0"/>
                                  </a:solidFill>
                                  <a:latin typeface="Cambria Math" panose="02040503050406030204" pitchFamily="18" charset="0"/>
                                  <a:ea typeface="Cambria Math" panose="02040503050406030204" pitchFamily="18" charset="0"/>
                                </a:rPr>
                                <m:t>𝒐</m:t>
                              </m:r>
                            </m:e>
                            <m:sub>
                              <m:r>
                                <a:rPr lang="en-US" sz="3600" b="1" i="1" spc="-25">
                                  <a:solidFill>
                                    <a:srgbClr val="0070C0"/>
                                  </a:solidFill>
                                  <a:latin typeface="Cambria Math" panose="02040503050406030204" pitchFamily="18" charset="0"/>
                                  <a:ea typeface="Cambria Math" panose="02040503050406030204" pitchFamily="18" charset="0"/>
                                </a:rPr>
                                <m:t>𝒕</m:t>
                              </m:r>
                            </m:sub>
                          </m:sSub>
                        </m:e>
                      </m:d>
                    </m:oMath>
                  </m:oMathPara>
                </a14:m>
                <a:endParaRPr lang="en-US" sz="3600" spc="-25" dirty="0">
                  <a:solidFill>
                    <a:srgbClr val="000000"/>
                  </a:solidFill>
                  <a:latin typeface="Goudy Old Style" panose="02020502050305020303" pitchFamily="18" charset="0"/>
                </a:endParaRPr>
              </a:p>
              <a:p>
                <a:pP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endParaRPr lang="en-US" sz="2500" spc="-25" dirty="0">
                  <a:solidFill>
                    <a:srgbClr val="FF0000"/>
                  </a:solidFill>
                  <a:latin typeface="Goudy Old Style" panose="02020502050305020303" pitchFamily="18" charset="0"/>
                </a:endParaRPr>
              </a:p>
            </p:txBody>
          </p:sp>
        </mc:Choice>
        <mc:Fallback xmlns="">
          <p:sp>
            <p:nvSpPr>
              <p:cNvPr id="20" name="TextBox 8">
                <a:extLst>
                  <a:ext uri="{FF2B5EF4-FFF2-40B4-BE49-F238E27FC236}">
                    <a16:creationId xmlns:a16="http://schemas.microsoft.com/office/drawing/2014/main" id="{6E642AF1-C161-49FD-89A9-FDAA29CDFFF7}"/>
                  </a:ext>
                </a:extLst>
              </p:cNvPr>
              <p:cNvSpPr txBox="1">
                <a:spLocks noRot="1" noChangeAspect="1" noMove="1" noResize="1" noEditPoints="1" noAdjustHandles="1" noChangeArrowheads="1" noChangeShapeType="1" noTextEdit="1"/>
              </p:cNvSpPr>
              <p:nvPr/>
            </p:nvSpPr>
            <p:spPr>
              <a:xfrm>
                <a:off x="8685652" y="1617619"/>
                <a:ext cx="9221348" cy="7814960"/>
              </a:xfrm>
              <a:prstGeom prst="rect">
                <a:avLst/>
              </a:prstGeom>
              <a:blipFill>
                <a:blip r:embed="rId3"/>
                <a:stretch>
                  <a:fillRect l="-3040" t="-2964" r="-2379"/>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34746D8A-8872-46EA-8CDD-589CFF98FE32}"/>
              </a:ext>
            </a:extLst>
          </p:cNvPr>
          <p:cNvSpPr/>
          <p:nvPr/>
        </p:nvSpPr>
        <p:spPr>
          <a:xfrm>
            <a:off x="1071194" y="72009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a:extLst>
              <a:ext uri="{FF2B5EF4-FFF2-40B4-BE49-F238E27FC236}">
                <a16:creationId xmlns:a16="http://schemas.microsoft.com/office/drawing/2014/main" id="{6B990247-439A-4CC8-B1D7-72501696F4AA}"/>
              </a:ext>
            </a:extLst>
          </p:cNvPr>
          <p:cNvCxnSpPr>
            <a:cxnSpLocks/>
          </p:cNvCxnSpPr>
          <p:nvPr/>
        </p:nvCxnSpPr>
        <p:spPr>
          <a:xfrm>
            <a:off x="1985594" y="7628897"/>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E034BE8C-4682-4ADF-B205-B538687764C4}"/>
              </a:ext>
            </a:extLst>
          </p:cNvPr>
          <p:cNvSpPr/>
          <p:nvPr/>
        </p:nvSpPr>
        <p:spPr>
          <a:xfrm>
            <a:off x="3128594"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Arrow Connector 92">
            <a:extLst>
              <a:ext uri="{FF2B5EF4-FFF2-40B4-BE49-F238E27FC236}">
                <a16:creationId xmlns:a16="http://schemas.microsoft.com/office/drawing/2014/main" id="{ED90ED1E-C5BD-43B8-A6F3-14862B0F5C3F}"/>
              </a:ext>
            </a:extLst>
          </p:cNvPr>
          <p:cNvCxnSpPr>
            <a:cxnSpLocks/>
          </p:cNvCxnSpPr>
          <p:nvPr/>
        </p:nvCxnSpPr>
        <p:spPr>
          <a:xfrm>
            <a:off x="4042994"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6D503AED-2AD6-4187-A479-22982CD22374}"/>
              </a:ext>
            </a:extLst>
          </p:cNvPr>
          <p:cNvSpPr/>
          <p:nvPr/>
        </p:nvSpPr>
        <p:spPr>
          <a:xfrm>
            <a:off x="5181600"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4AC42B22-A1F1-45BB-AB8D-5B12BDDB9067}"/>
              </a:ext>
            </a:extLst>
          </p:cNvPr>
          <p:cNvCxnSpPr>
            <a:cxnSpLocks/>
          </p:cNvCxnSpPr>
          <p:nvPr/>
        </p:nvCxnSpPr>
        <p:spPr>
          <a:xfrm>
            <a:off x="6096000"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4C9E6AE8-34B3-4FF0-8055-871FB3D77383}"/>
              </a:ext>
            </a:extLst>
          </p:cNvPr>
          <p:cNvSpPr/>
          <p:nvPr/>
        </p:nvSpPr>
        <p:spPr>
          <a:xfrm>
            <a:off x="7239000" y="71641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731BFCCC-5AC3-434D-BA5B-9DC6C0CD0932}"/>
              </a:ext>
            </a:extLst>
          </p:cNvPr>
          <p:cNvSpPr/>
          <p:nvPr/>
        </p:nvSpPr>
        <p:spPr>
          <a:xfrm>
            <a:off x="1071194" y="3730323"/>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40DF35BE-DEB2-4C66-9FB7-D4148D6CAF70}"/>
                  </a:ext>
                </a:extLst>
              </p:cNvPr>
              <p:cNvSpPr txBox="1"/>
              <p:nvPr/>
            </p:nvSpPr>
            <p:spPr>
              <a:xfrm>
                <a:off x="1169086" y="3853520"/>
                <a:ext cx="74937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00" name="TextBox 99">
                <a:extLst>
                  <a:ext uri="{FF2B5EF4-FFF2-40B4-BE49-F238E27FC236}">
                    <a16:creationId xmlns:a16="http://schemas.microsoft.com/office/drawing/2014/main" id="{40DF35BE-DEB2-4C66-9FB7-D4148D6CAF70}"/>
                  </a:ext>
                </a:extLst>
              </p:cNvPr>
              <p:cNvSpPr txBox="1">
                <a:spLocks noRot="1" noChangeAspect="1" noMove="1" noResize="1" noEditPoints="1" noAdjustHandles="1" noChangeArrowheads="1" noChangeShapeType="1" noTextEdit="1"/>
              </p:cNvSpPr>
              <p:nvPr/>
            </p:nvSpPr>
            <p:spPr>
              <a:xfrm>
                <a:off x="1169086" y="3853520"/>
                <a:ext cx="749372" cy="646331"/>
              </a:xfrm>
              <a:prstGeom prst="rect">
                <a:avLst/>
              </a:prstGeom>
              <a:blipFill>
                <a:blip r:embed="rId8"/>
                <a:stretch>
                  <a:fillRect/>
                </a:stretch>
              </a:blipFill>
              <a:ln>
                <a:noFill/>
              </a:ln>
            </p:spPr>
            <p:txBody>
              <a:bodyPr/>
              <a:lstStyle/>
              <a:p>
                <a:r>
                  <a:rPr lang="en-US">
                    <a:noFill/>
                  </a:rPr>
                  <a:t> </a:t>
                </a:r>
              </a:p>
            </p:txBody>
          </p:sp>
        </mc:Fallback>
      </mc:AlternateContent>
      <p:sp>
        <p:nvSpPr>
          <p:cNvPr id="101" name="Oval 100">
            <a:extLst>
              <a:ext uri="{FF2B5EF4-FFF2-40B4-BE49-F238E27FC236}">
                <a16:creationId xmlns:a16="http://schemas.microsoft.com/office/drawing/2014/main" id="{4804F738-21EA-4C8D-A1DF-7E41E64593F5}"/>
              </a:ext>
            </a:extLst>
          </p:cNvPr>
          <p:cNvSpPr/>
          <p:nvPr/>
        </p:nvSpPr>
        <p:spPr>
          <a:xfrm>
            <a:off x="3032839" y="364523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33D4ECF9-25B3-4DE4-BC7F-562AD98E3F31}"/>
                  </a:ext>
                </a:extLst>
              </p:cNvPr>
              <p:cNvSpPr txBox="1"/>
              <p:nvPr/>
            </p:nvSpPr>
            <p:spPr>
              <a:xfrm>
                <a:off x="3130731" y="3768434"/>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02" name="TextBox 101">
                <a:extLst>
                  <a:ext uri="{FF2B5EF4-FFF2-40B4-BE49-F238E27FC236}">
                    <a16:creationId xmlns:a16="http://schemas.microsoft.com/office/drawing/2014/main" id="{33D4ECF9-25B3-4DE4-BC7F-562AD98E3F31}"/>
                  </a:ext>
                </a:extLst>
              </p:cNvPr>
              <p:cNvSpPr txBox="1">
                <a:spLocks noRot="1" noChangeAspect="1" noMove="1" noResize="1" noEditPoints="1" noAdjustHandles="1" noChangeArrowheads="1" noChangeShapeType="1" noTextEdit="1"/>
              </p:cNvSpPr>
              <p:nvPr/>
            </p:nvSpPr>
            <p:spPr>
              <a:xfrm>
                <a:off x="3130731" y="3768434"/>
                <a:ext cx="760080" cy="646331"/>
              </a:xfrm>
              <a:prstGeom prst="rect">
                <a:avLst/>
              </a:prstGeom>
              <a:blipFill>
                <a:blip r:embed="rId9"/>
                <a:stretch>
                  <a:fillRect/>
                </a:stretch>
              </a:blipFill>
              <a:ln>
                <a:noFill/>
              </a:ln>
            </p:spPr>
            <p:txBody>
              <a:bodyPr/>
              <a:lstStyle/>
              <a:p>
                <a:r>
                  <a:rPr lang="en-US">
                    <a:noFill/>
                  </a:rPr>
                  <a:t> </a:t>
                </a:r>
              </a:p>
            </p:txBody>
          </p:sp>
        </mc:Fallback>
      </mc:AlternateContent>
      <p:sp>
        <p:nvSpPr>
          <p:cNvPr id="103" name="Oval 102">
            <a:extLst>
              <a:ext uri="{FF2B5EF4-FFF2-40B4-BE49-F238E27FC236}">
                <a16:creationId xmlns:a16="http://schemas.microsoft.com/office/drawing/2014/main" id="{BF7EE281-D410-4F00-9437-C35F8492B114}"/>
              </a:ext>
            </a:extLst>
          </p:cNvPr>
          <p:cNvSpPr/>
          <p:nvPr/>
        </p:nvSpPr>
        <p:spPr>
          <a:xfrm>
            <a:off x="5127033"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8913F4A2-1493-48B0-B0DB-B19996D1B72C}"/>
                  </a:ext>
                </a:extLst>
              </p:cNvPr>
              <p:cNvSpPr txBox="1"/>
              <p:nvPr/>
            </p:nvSpPr>
            <p:spPr>
              <a:xfrm>
                <a:off x="5224925"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04" name="TextBox 103">
                <a:extLst>
                  <a:ext uri="{FF2B5EF4-FFF2-40B4-BE49-F238E27FC236}">
                    <a16:creationId xmlns:a16="http://schemas.microsoft.com/office/drawing/2014/main" id="{8913F4A2-1493-48B0-B0DB-B19996D1B72C}"/>
                  </a:ext>
                </a:extLst>
              </p:cNvPr>
              <p:cNvSpPr txBox="1">
                <a:spLocks noRot="1" noChangeAspect="1" noMove="1" noResize="1" noEditPoints="1" noAdjustHandles="1" noChangeArrowheads="1" noChangeShapeType="1" noTextEdit="1"/>
              </p:cNvSpPr>
              <p:nvPr/>
            </p:nvSpPr>
            <p:spPr>
              <a:xfrm>
                <a:off x="5224925" y="3667617"/>
                <a:ext cx="760080" cy="646331"/>
              </a:xfrm>
              <a:prstGeom prst="rect">
                <a:avLst/>
              </a:prstGeom>
              <a:blipFill>
                <a:blip r:embed="rId10"/>
                <a:stretch>
                  <a:fillRect/>
                </a:stretch>
              </a:blipFill>
              <a:ln>
                <a:noFill/>
              </a:ln>
            </p:spPr>
            <p:txBody>
              <a:bodyPr/>
              <a:lstStyle/>
              <a:p>
                <a:r>
                  <a:rPr lang="en-US">
                    <a:noFill/>
                  </a:rPr>
                  <a:t> </a:t>
                </a:r>
              </a:p>
            </p:txBody>
          </p:sp>
        </mc:Fallback>
      </mc:AlternateContent>
      <p:sp>
        <p:nvSpPr>
          <p:cNvPr id="105" name="Oval 104">
            <a:extLst>
              <a:ext uri="{FF2B5EF4-FFF2-40B4-BE49-F238E27FC236}">
                <a16:creationId xmlns:a16="http://schemas.microsoft.com/office/drawing/2014/main" id="{9DB78C63-9FB6-4DB3-B359-A1361436202F}"/>
              </a:ext>
            </a:extLst>
          </p:cNvPr>
          <p:cNvSpPr/>
          <p:nvPr/>
        </p:nvSpPr>
        <p:spPr>
          <a:xfrm>
            <a:off x="7141881"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6ABE80AF-A699-44DB-9017-B9310E73BC7E}"/>
                  </a:ext>
                </a:extLst>
              </p:cNvPr>
              <p:cNvSpPr txBox="1"/>
              <p:nvPr/>
            </p:nvSpPr>
            <p:spPr>
              <a:xfrm>
                <a:off x="7239773"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06" name="TextBox 105">
                <a:extLst>
                  <a:ext uri="{FF2B5EF4-FFF2-40B4-BE49-F238E27FC236}">
                    <a16:creationId xmlns:a16="http://schemas.microsoft.com/office/drawing/2014/main" id="{6ABE80AF-A699-44DB-9017-B9310E73BC7E}"/>
                  </a:ext>
                </a:extLst>
              </p:cNvPr>
              <p:cNvSpPr txBox="1">
                <a:spLocks noRot="1" noChangeAspect="1" noMove="1" noResize="1" noEditPoints="1" noAdjustHandles="1" noChangeArrowheads="1" noChangeShapeType="1" noTextEdit="1"/>
              </p:cNvSpPr>
              <p:nvPr/>
            </p:nvSpPr>
            <p:spPr>
              <a:xfrm>
                <a:off x="7239773" y="3667617"/>
                <a:ext cx="760080" cy="646331"/>
              </a:xfrm>
              <a:prstGeom prst="rect">
                <a:avLst/>
              </a:prstGeom>
              <a:blipFill>
                <a:blip r:embed="rId11"/>
                <a:stretch>
                  <a:fillRect/>
                </a:stretch>
              </a:blipFill>
              <a:ln>
                <a:noFill/>
              </a:ln>
            </p:spPr>
            <p:txBody>
              <a:bodyPr/>
              <a:lstStyle/>
              <a:p>
                <a:r>
                  <a:rPr lang="en-US">
                    <a:noFill/>
                  </a:rPr>
                  <a:t> </a:t>
                </a:r>
              </a:p>
            </p:txBody>
          </p:sp>
        </mc:Fallback>
      </mc:AlternateContent>
      <p:cxnSp>
        <p:nvCxnSpPr>
          <p:cNvPr id="107" name="Straight Arrow Connector 106">
            <a:extLst>
              <a:ext uri="{FF2B5EF4-FFF2-40B4-BE49-F238E27FC236}">
                <a16:creationId xmlns:a16="http://schemas.microsoft.com/office/drawing/2014/main" id="{27FE2D92-C54F-4037-9F87-94567B132AAC}"/>
              </a:ext>
            </a:extLst>
          </p:cNvPr>
          <p:cNvCxnSpPr>
            <a:cxnSpLocks/>
            <a:endCxn id="91" idx="1"/>
          </p:cNvCxnSpPr>
          <p:nvPr/>
        </p:nvCxnSpPr>
        <p:spPr>
          <a:xfrm>
            <a:off x="1674396" y="4578003"/>
            <a:ext cx="1588109" cy="273844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FB321103-7068-4F80-8FF3-D432B07D5736}"/>
              </a:ext>
            </a:extLst>
          </p:cNvPr>
          <p:cNvCxnSpPr>
            <a:cxnSpLocks/>
          </p:cNvCxnSpPr>
          <p:nvPr/>
        </p:nvCxnSpPr>
        <p:spPr>
          <a:xfrm>
            <a:off x="5809736" y="4414765"/>
            <a:ext cx="1668681" cy="28726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BD81D16C-310A-4CD0-B890-27D78194288F}"/>
              </a:ext>
            </a:extLst>
          </p:cNvPr>
          <p:cNvSpPr/>
          <p:nvPr/>
        </p:nvSpPr>
        <p:spPr>
          <a:xfrm>
            <a:off x="1078821" y="2171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E8588468-A0B2-4991-AE25-CBCA93276665}"/>
                  </a:ext>
                </a:extLst>
              </p:cNvPr>
              <p:cNvSpPr txBox="1"/>
              <p:nvPr/>
            </p:nvSpPr>
            <p:spPr>
              <a:xfrm>
                <a:off x="1176713" y="2294897"/>
                <a:ext cx="66178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10" name="TextBox 109">
                <a:extLst>
                  <a:ext uri="{FF2B5EF4-FFF2-40B4-BE49-F238E27FC236}">
                    <a16:creationId xmlns:a16="http://schemas.microsoft.com/office/drawing/2014/main" id="{E8588468-A0B2-4991-AE25-CBCA93276665}"/>
                  </a:ext>
                </a:extLst>
              </p:cNvPr>
              <p:cNvSpPr txBox="1">
                <a:spLocks noRot="1" noChangeAspect="1" noMove="1" noResize="1" noEditPoints="1" noAdjustHandles="1" noChangeArrowheads="1" noChangeShapeType="1" noTextEdit="1"/>
              </p:cNvSpPr>
              <p:nvPr/>
            </p:nvSpPr>
            <p:spPr>
              <a:xfrm>
                <a:off x="1176713" y="2294897"/>
                <a:ext cx="661783" cy="646331"/>
              </a:xfrm>
              <a:prstGeom prst="rect">
                <a:avLst/>
              </a:prstGeom>
              <a:blipFill>
                <a:blip r:embed="rId12"/>
                <a:stretch>
                  <a:fillRect/>
                </a:stretch>
              </a:blipFill>
              <a:ln>
                <a:noFill/>
              </a:ln>
            </p:spPr>
            <p:txBody>
              <a:bodyPr/>
              <a:lstStyle/>
              <a:p>
                <a:r>
                  <a:rPr lang="en-US">
                    <a:noFill/>
                  </a:rPr>
                  <a:t> </a:t>
                </a:r>
              </a:p>
            </p:txBody>
          </p:sp>
        </mc:Fallback>
      </mc:AlternateContent>
      <p:sp>
        <p:nvSpPr>
          <p:cNvPr id="111" name="Oval 110">
            <a:extLst>
              <a:ext uri="{FF2B5EF4-FFF2-40B4-BE49-F238E27FC236}">
                <a16:creationId xmlns:a16="http://schemas.microsoft.com/office/drawing/2014/main" id="{DDC7A9BD-082E-4D6C-B69F-CC63BFB226F5}"/>
              </a:ext>
            </a:extLst>
          </p:cNvPr>
          <p:cNvSpPr/>
          <p:nvPr/>
        </p:nvSpPr>
        <p:spPr>
          <a:xfrm>
            <a:off x="3040466" y="208661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E8AC3E76-D457-4DD8-96DC-59B04D048602}"/>
                  </a:ext>
                </a:extLst>
              </p:cNvPr>
              <p:cNvSpPr txBox="1"/>
              <p:nvPr/>
            </p:nvSpPr>
            <p:spPr>
              <a:xfrm>
                <a:off x="3138358" y="2209811"/>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12" name="TextBox 111">
                <a:extLst>
                  <a:ext uri="{FF2B5EF4-FFF2-40B4-BE49-F238E27FC236}">
                    <a16:creationId xmlns:a16="http://schemas.microsoft.com/office/drawing/2014/main" id="{E8AC3E76-D457-4DD8-96DC-59B04D048602}"/>
                  </a:ext>
                </a:extLst>
              </p:cNvPr>
              <p:cNvSpPr txBox="1">
                <a:spLocks noRot="1" noChangeAspect="1" noMove="1" noResize="1" noEditPoints="1" noAdjustHandles="1" noChangeArrowheads="1" noChangeShapeType="1" noTextEdit="1"/>
              </p:cNvSpPr>
              <p:nvPr/>
            </p:nvSpPr>
            <p:spPr>
              <a:xfrm>
                <a:off x="3138358" y="2209811"/>
                <a:ext cx="672492" cy="646331"/>
              </a:xfrm>
              <a:prstGeom prst="rect">
                <a:avLst/>
              </a:prstGeom>
              <a:blipFill>
                <a:blip r:embed="rId13"/>
                <a:stretch>
                  <a:fillRect/>
                </a:stretch>
              </a:blipFill>
              <a:ln>
                <a:noFill/>
              </a:ln>
            </p:spPr>
            <p:txBody>
              <a:bodyPr/>
              <a:lstStyle/>
              <a:p>
                <a:r>
                  <a:rPr lang="en-US">
                    <a:noFill/>
                  </a:rPr>
                  <a:t> </a:t>
                </a:r>
              </a:p>
            </p:txBody>
          </p:sp>
        </mc:Fallback>
      </mc:AlternateContent>
      <p:sp>
        <p:nvSpPr>
          <p:cNvPr id="113" name="Oval 112">
            <a:extLst>
              <a:ext uri="{FF2B5EF4-FFF2-40B4-BE49-F238E27FC236}">
                <a16:creationId xmlns:a16="http://schemas.microsoft.com/office/drawing/2014/main" id="{78B5A9CD-6DE7-4F4B-A14F-8E117A650421}"/>
              </a:ext>
            </a:extLst>
          </p:cNvPr>
          <p:cNvSpPr/>
          <p:nvPr/>
        </p:nvSpPr>
        <p:spPr>
          <a:xfrm>
            <a:off x="5134660"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0B6290F1-5809-4C2B-94E4-58D3D51329F7}"/>
                  </a:ext>
                </a:extLst>
              </p:cNvPr>
              <p:cNvSpPr txBox="1"/>
              <p:nvPr/>
            </p:nvSpPr>
            <p:spPr>
              <a:xfrm>
                <a:off x="5232552" y="2108994"/>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14" name="TextBox 113">
                <a:extLst>
                  <a:ext uri="{FF2B5EF4-FFF2-40B4-BE49-F238E27FC236}">
                    <a16:creationId xmlns:a16="http://schemas.microsoft.com/office/drawing/2014/main" id="{0B6290F1-5809-4C2B-94E4-58D3D51329F7}"/>
                  </a:ext>
                </a:extLst>
              </p:cNvPr>
              <p:cNvSpPr txBox="1">
                <a:spLocks noRot="1" noChangeAspect="1" noMove="1" noResize="1" noEditPoints="1" noAdjustHandles="1" noChangeArrowheads="1" noChangeShapeType="1" noTextEdit="1"/>
              </p:cNvSpPr>
              <p:nvPr/>
            </p:nvSpPr>
            <p:spPr>
              <a:xfrm>
                <a:off x="5232552" y="2108994"/>
                <a:ext cx="672492" cy="646331"/>
              </a:xfrm>
              <a:prstGeom prst="rect">
                <a:avLst/>
              </a:prstGeom>
              <a:blipFill>
                <a:blip r:embed="rId14"/>
                <a:stretch>
                  <a:fillRect/>
                </a:stretch>
              </a:blipFill>
              <a:ln>
                <a:noFill/>
              </a:ln>
            </p:spPr>
            <p:txBody>
              <a:bodyPr/>
              <a:lstStyle/>
              <a:p>
                <a:r>
                  <a:rPr lang="en-US">
                    <a:noFill/>
                  </a:rPr>
                  <a:t> </a:t>
                </a:r>
              </a:p>
            </p:txBody>
          </p:sp>
        </mc:Fallback>
      </mc:AlternateContent>
      <p:sp>
        <p:nvSpPr>
          <p:cNvPr id="115" name="Oval 114">
            <a:extLst>
              <a:ext uri="{FF2B5EF4-FFF2-40B4-BE49-F238E27FC236}">
                <a16:creationId xmlns:a16="http://schemas.microsoft.com/office/drawing/2014/main" id="{047A6FF4-A62D-4243-BEDC-0CD301A3F4EC}"/>
              </a:ext>
            </a:extLst>
          </p:cNvPr>
          <p:cNvSpPr/>
          <p:nvPr/>
        </p:nvSpPr>
        <p:spPr>
          <a:xfrm>
            <a:off x="7149508"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538E9D39-0AAC-4CCE-8748-8014A3A5101B}"/>
                  </a:ext>
                </a:extLst>
              </p:cNvPr>
              <p:cNvSpPr txBox="1"/>
              <p:nvPr/>
            </p:nvSpPr>
            <p:spPr>
              <a:xfrm>
                <a:off x="7247400" y="2108994"/>
                <a:ext cx="65274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16" name="TextBox 115">
                <a:extLst>
                  <a:ext uri="{FF2B5EF4-FFF2-40B4-BE49-F238E27FC236}">
                    <a16:creationId xmlns:a16="http://schemas.microsoft.com/office/drawing/2014/main" id="{538E9D39-0AAC-4CCE-8748-8014A3A5101B}"/>
                  </a:ext>
                </a:extLst>
              </p:cNvPr>
              <p:cNvSpPr txBox="1">
                <a:spLocks noRot="1" noChangeAspect="1" noMove="1" noResize="1" noEditPoints="1" noAdjustHandles="1" noChangeArrowheads="1" noChangeShapeType="1" noTextEdit="1"/>
              </p:cNvSpPr>
              <p:nvPr/>
            </p:nvSpPr>
            <p:spPr>
              <a:xfrm>
                <a:off x="7247400" y="2108994"/>
                <a:ext cx="652743" cy="646331"/>
              </a:xfrm>
              <a:prstGeom prst="rect">
                <a:avLst/>
              </a:prstGeom>
              <a:blipFill>
                <a:blip r:embed="rId15"/>
                <a:stretch>
                  <a:fillRect/>
                </a:stretch>
              </a:blipFill>
              <a:ln>
                <a:noFill/>
              </a:ln>
            </p:spPr>
            <p:txBody>
              <a:bodyPr/>
              <a:lstStyle/>
              <a:p>
                <a:r>
                  <a:rPr lang="en-US">
                    <a:noFill/>
                  </a:rPr>
                  <a:t> </a:t>
                </a:r>
              </a:p>
            </p:txBody>
          </p:sp>
        </mc:Fallback>
      </mc:AlternateContent>
      <p:sp>
        <p:nvSpPr>
          <p:cNvPr id="117" name="Oval 116">
            <a:extLst>
              <a:ext uri="{FF2B5EF4-FFF2-40B4-BE49-F238E27FC236}">
                <a16:creationId xmlns:a16="http://schemas.microsoft.com/office/drawing/2014/main" id="{9FD430A9-1E92-448A-A751-DB006655E003}"/>
              </a:ext>
            </a:extLst>
          </p:cNvPr>
          <p:cNvSpPr/>
          <p:nvPr/>
        </p:nvSpPr>
        <p:spPr>
          <a:xfrm>
            <a:off x="1071194" y="5600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5EF16743-4AC6-4D3A-AECF-151CE8D51131}"/>
                  </a:ext>
                </a:extLst>
              </p:cNvPr>
              <p:cNvSpPr txBox="1"/>
              <p:nvPr/>
            </p:nvSpPr>
            <p:spPr>
              <a:xfrm>
                <a:off x="1169086" y="5723897"/>
                <a:ext cx="723468"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18" name="TextBox 117">
                <a:extLst>
                  <a:ext uri="{FF2B5EF4-FFF2-40B4-BE49-F238E27FC236}">
                    <a16:creationId xmlns:a16="http://schemas.microsoft.com/office/drawing/2014/main" id="{5EF16743-4AC6-4D3A-AECF-151CE8D51131}"/>
                  </a:ext>
                </a:extLst>
              </p:cNvPr>
              <p:cNvSpPr txBox="1">
                <a:spLocks noRot="1" noChangeAspect="1" noMove="1" noResize="1" noEditPoints="1" noAdjustHandles="1" noChangeArrowheads="1" noChangeShapeType="1" noTextEdit="1"/>
              </p:cNvSpPr>
              <p:nvPr/>
            </p:nvSpPr>
            <p:spPr>
              <a:xfrm>
                <a:off x="1169086" y="5723897"/>
                <a:ext cx="723468" cy="646331"/>
              </a:xfrm>
              <a:prstGeom prst="rect">
                <a:avLst/>
              </a:prstGeom>
              <a:blipFill>
                <a:blip r:embed="rId16"/>
                <a:stretch>
                  <a:fillRect/>
                </a:stretch>
              </a:blipFill>
              <a:ln>
                <a:noFill/>
              </a:ln>
            </p:spPr>
            <p:txBody>
              <a:bodyPr/>
              <a:lstStyle/>
              <a:p>
                <a:r>
                  <a:rPr lang="en-US">
                    <a:noFill/>
                  </a:rPr>
                  <a:t> </a:t>
                </a:r>
              </a:p>
            </p:txBody>
          </p:sp>
        </mc:Fallback>
      </mc:AlternateContent>
      <p:sp>
        <p:nvSpPr>
          <p:cNvPr id="119" name="Oval 118">
            <a:extLst>
              <a:ext uri="{FF2B5EF4-FFF2-40B4-BE49-F238E27FC236}">
                <a16:creationId xmlns:a16="http://schemas.microsoft.com/office/drawing/2014/main" id="{C7AD5693-6B05-49FA-84C8-0D2ED447A9C7}"/>
              </a:ext>
            </a:extLst>
          </p:cNvPr>
          <p:cNvSpPr/>
          <p:nvPr/>
        </p:nvSpPr>
        <p:spPr>
          <a:xfrm>
            <a:off x="3128594" y="55823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D287FEC8-7AAC-4B21-A828-AACD77640A28}"/>
                  </a:ext>
                </a:extLst>
              </p:cNvPr>
              <p:cNvSpPr txBox="1"/>
              <p:nvPr/>
            </p:nvSpPr>
            <p:spPr>
              <a:xfrm>
                <a:off x="3226486" y="5705531"/>
                <a:ext cx="73417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20" name="TextBox 119">
                <a:extLst>
                  <a:ext uri="{FF2B5EF4-FFF2-40B4-BE49-F238E27FC236}">
                    <a16:creationId xmlns:a16="http://schemas.microsoft.com/office/drawing/2014/main" id="{D287FEC8-7AAC-4B21-A828-AACD77640A28}"/>
                  </a:ext>
                </a:extLst>
              </p:cNvPr>
              <p:cNvSpPr txBox="1">
                <a:spLocks noRot="1" noChangeAspect="1" noMove="1" noResize="1" noEditPoints="1" noAdjustHandles="1" noChangeArrowheads="1" noChangeShapeType="1" noTextEdit="1"/>
              </p:cNvSpPr>
              <p:nvPr/>
            </p:nvSpPr>
            <p:spPr>
              <a:xfrm>
                <a:off x="3226486" y="5705531"/>
                <a:ext cx="734175" cy="646331"/>
              </a:xfrm>
              <a:prstGeom prst="rect">
                <a:avLst/>
              </a:prstGeom>
              <a:blipFill>
                <a:blip r:embed="rId17"/>
                <a:stretch>
                  <a:fillRect/>
                </a:stretch>
              </a:blipFill>
              <a:ln>
                <a:noFill/>
              </a:ln>
            </p:spPr>
            <p:txBody>
              <a:bodyPr/>
              <a:lstStyle/>
              <a:p>
                <a:r>
                  <a:rPr lang="en-US">
                    <a:noFill/>
                  </a:rPr>
                  <a:t> </a:t>
                </a:r>
              </a:p>
            </p:txBody>
          </p:sp>
        </mc:Fallback>
      </mc:AlternateContent>
      <p:sp>
        <p:nvSpPr>
          <p:cNvPr id="121" name="Oval 120">
            <a:extLst>
              <a:ext uri="{FF2B5EF4-FFF2-40B4-BE49-F238E27FC236}">
                <a16:creationId xmlns:a16="http://schemas.microsoft.com/office/drawing/2014/main" id="{1D18AB11-E4A4-49CC-A0E4-DD68A4DAEDCE}"/>
              </a:ext>
            </a:extLst>
          </p:cNvPr>
          <p:cNvSpPr/>
          <p:nvPr/>
        </p:nvSpPr>
        <p:spPr>
          <a:xfrm>
            <a:off x="5181600" y="55823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AF7F7FD4-49E0-4BE9-B2B8-6F3E697C5481}"/>
                  </a:ext>
                </a:extLst>
              </p:cNvPr>
              <p:cNvSpPr txBox="1"/>
              <p:nvPr/>
            </p:nvSpPr>
            <p:spPr>
              <a:xfrm>
                <a:off x="5279492" y="5705531"/>
                <a:ext cx="73417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22" name="TextBox 121">
                <a:extLst>
                  <a:ext uri="{FF2B5EF4-FFF2-40B4-BE49-F238E27FC236}">
                    <a16:creationId xmlns:a16="http://schemas.microsoft.com/office/drawing/2014/main" id="{AF7F7FD4-49E0-4BE9-B2B8-6F3E697C5481}"/>
                  </a:ext>
                </a:extLst>
              </p:cNvPr>
              <p:cNvSpPr txBox="1">
                <a:spLocks noRot="1" noChangeAspect="1" noMove="1" noResize="1" noEditPoints="1" noAdjustHandles="1" noChangeArrowheads="1" noChangeShapeType="1" noTextEdit="1"/>
              </p:cNvSpPr>
              <p:nvPr/>
            </p:nvSpPr>
            <p:spPr>
              <a:xfrm>
                <a:off x="5279492" y="5705531"/>
                <a:ext cx="734175" cy="646331"/>
              </a:xfrm>
              <a:prstGeom prst="rect">
                <a:avLst/>
              </a:prstGeom>
              <a:blipFill>
                <a:blip r:embed="rId18"/>
                <a:stretch>
                  <a:fillRect/>
                </a:stretch>
              </a:blipFill>
              <a:ln>
                <a:noFill/>
              </a:ln>
            </p:spPr>
            <p:txBody>
              <a:bodyPr/>
              <a:lstStyle/>
              <a:p>
                <a:r>
                  <a:rPr lang="en-US">
                    <a:noFill/>
                  </a:rPr>
                  <a:t> </a:t>
                </a:r>
              </a:p>
            </p:txBody>
          </p:sp>
        </mc:Fallback>
      </mc:AlternateContent>
      <p:sp>
        <p:nvSpPr>
          <p:cNvPr id="123" name="Oval 122">
            <a:extLst>
              <a:ext uri="{FF2B5EF4-FFF2-40B4-BE49-F238E27FC236}">
                <a16:creationId xmlns:a16="http://schemas.microsoft.com/office/drawing/2014/main" id="{7E411D38-92E8-4F0B-8F0C-FEAD9B4CDBB9}"/>
              </a:ext>
            </a:extLst>
          </p:cNvPr>
          <p:cNvSpPr/>
          <p:nvPr/>
        </p:nvSpPr>
        <p:spPr>
          <a:xfrm>
            <a:off x="7239000" y="55639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EC050350-7E68-4978-8672-D0FEB5F40C36}"/>
                  </a:ext>
                </a:extLst>
              </p:cNvPr>
              <p:cNvSpPr txBox="1"/>
              <p:nvPr/>
            </p:nvSpPr>
            <p:spPr>
              <a:xfrm>
                <a:off x="7336892" y="5687165"/>
                <a:ext cx="73084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24" name="TextBox 123">
                <a:extLst>
                  <a:ext uri="{FF2B5EF4-FFF2-40B4-BE49-F238E27FC236}">
                    <a16:creationId xmlns:a16="http://schemas.microsoft.com/office/drawing/2014/main" id="{EC050350-7E68-4978-8672-D0FEB5F40C36}"/>
                  </a:ext>
                </a:extLst>
              </p:cNvPr>
              <p:cNvSpPr txBox="1">
                <a:spLocks noRot="1" noChangeAspect="1" noMove="1" noResize="1" noEditPoints="1" noAdjustHandles="1" noChangeArrowheads="1" noChangeShapeType="1" noTextEdit="1"/>
              </p:cNvSpPr>
              <p:nvPr/>
            </p:nvSpPr>
            <p:spPr>
              <a:xfrm>
                <a:off x="7336892" y="5687165"/>
                <a:ext cx="730841" cy="646331"/>
              </a:xfrm>
              <a:prstGeom prst="rect">
                <a:avLst/>
              </a:prstGeom>
              <a:blipFill>
                <a:blip r:embed="rId19"/>
                <a:stretch>
                  <a:fillRect/>
                </a:stretch>
              </a:blipFill>
              <a:ln>
                <a:noFill/>
              </a:ln>
            </p:spPr>
            <p:txBody>
              <a:bodyPr/>
              <a:lstStyle/>
              <a:p>
                <a:r>
                  <a:rPr lang="en-US">
                    <a:noFill/>
                  </a:rPr>
                  <a:t> </a:t>
                </a:r>
              </a:p>
            </p:txBody>
          </p:sp>
        </mc:Fallback>
      </mc:AlternateContent>
      <p:cxnSp>
        <p:nvCxnSpPr>
          <p:cNvPr id="125" name="Straight Arrow Connector 124">
            <a:extLst>
              <a:ext uri="{FF2B5EF4-FFF2-40B4-BE49-F238E27FC236}">
                <a16:creationId xmlns:a16="http://schemas.microsoft.com/office/drawing/2014/main" id="{3DEA20EA-08E3-43E8-88A0-277E7EE8683D}"/>
              </a:ext>
            </a:extLst>
          </p:cNvPr>
          <p:cNvCxnSpPr>
            <a:cxnSpLocks/>
          </p:cNvCxnSpPr>
          <p:nvPr/>
        </p:nvCxnSpPr>
        <p:spPr>
          <a:xfrm flipV="1">
            <a:off x="1524000" y="6515100"/>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652797-6121-4BEE-94EE-2F5F165A2209}"/>
              </a:ext>
            </a:extLst>
          </p:cNvPr>
          <p:cNvCxnSpPr>
            <a:cxnSpLocks/>
          </p:cNvCxnSpPr>
          <p:nvPr/>
        </p:nvCxnSpPr>
        <p:spPr>
          <a:xfrm flipV="1">
            <a:off x="3581400" y="6478368"/>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649502D-9669-4841-9AC8-077CE1DA9A81}"/>
              </a:ext>
            </a:extLst>
          </p:cNvPr>
          <p:cNvCxnSpPr>
            <a:cxnSpLocks/>
          </p:cNvCxnSpPr>
          <p:nvPr/>
        </p:nvCxnSpPr>
        <p:spPr>
          <a:xfrm flipV="1">
            <a:off x="5638800" y="6496734"/>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4E64430-9EB4-4875-9F96-30319847D799}"/>
              </a:ext>
            </a:extLst>
          </p:cNvPr>
          <p:cNvCxnSpPr>
            <a:cxnSpLocks/>
          </p:cNvCxnSpPr>
          <p:nvPr/>
        </p:nvCxnSpPr>
        <p:spPr>
          <a:xfrm flipV="1">
            <a:off x="7772400" y="6478368"/>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C9A234AE-F39A-4A0C-BE05-94FE6ADA9BEC}"/>
              </a:ext>
            </a:extLst>
          </p:cNvPr>
          <p:cNvCxnSpPr>
            <a:cxnSpLocks/>
            <a:stCxn id="101" idx="5"/>
            <a:endCxn id="94" idx="1"/>
          </p:cNvCxnSpPr>
          <p:nvPr/>
        </p:nvCxnSpPr>
        <p:spPr>
          <a:xfrm>
            <a:off x="3813328" y="4425726"/>
            <a:ext cx="1502183" cy="289071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6AE0F3A4-74E4-4C11-A9AB-0961AA3F2566}"/>
              </a:ext>
            </a:extLst>
          </p:cNvPr>
          <p:cNvCxnSpPr>
            <a:cxnSpLocks/>
            <a:endCxn id="109" idx="4"/>
          </p:cNvCxnSpPr>
          <p:nvPr/>
        </p:nvCxnSpPr>
        <p:spPr>
          <a:xfrm flipV="1">
            <a:off x="1524000" y="3086100"/>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E450BBAE-89C2-4782-A5D7-BCDE346C1B28}"/>
              </a:ext>
            </a:extLst>
          </p:cNvPr>
          <p:cNvCxnSpPr>
            <a:cxnSpLocks/>
          </p:cNvCxnSpPr>
          <p:nvPr/>
        </p:nvCxnSpPr>
        <p:spPr>
          <a:xfrm flipV="1">
            <a:off x="3510771" y="3011167"/>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8DFAFEB-D1B2-4DFC-9D62-6F126BE477BD}"/>
              </a:ext>
            </a:extLst>
          </p:cNvPr>
          <p:cNvCxnSpPr>
            <a:cxnSpLocks/>
          </p:cNvCxnSpPr>
          <p:nvPr/>
        </p:nvCxnSpPr>
        <p:spPr>
          <a:xfrm flipV="1">
            <a:off x="5614223" y="2904701"/>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1EA5495-EFA8-46EB-849F-FA2CB9D29665}"/>
              </a:ext>
            </a:extLst>
          </p:cNvPr>
          <p:cNvCxnSpPr>
            <a:cxnSpLocks/>
          </p:cNvCxnSpPr>
          <p:nvPr/>
        </p:nvCxnSpPr>
        <p:spPr>
          <a:xfrm flipV="1">
            <a:off x="7624561" y="2894648"/>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4" name="Freeform: Shape 133">
            <a:extLst>
              <a:ext uri="{FF2B5EF4-FFF2-40B4-BE49-F238E27FC236}">
                <a16:creationId xmlns:a16="http://schemas.microsoft.com/office/drawing/2014/main" id="{725B2101-84F7-46A7-AFBE-8CB1C2D434E6}"/>
              </a:ext>
            </a:extLst>
          </p:cNvPr>
          <p:cNvSpPr/>
          <p:nvPr/>
        </p:nvSpPr>
        <p:spPr>
          <a:xfrm>
            <a:off x="486426" y="2971800"/>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a:extLst>
              <a:ext uri="{FF2B5EF4-FFF2-40B4-BE49-F238E27FC236}">
                <a16:creationId xmlns:a16="http://schemas.microsoft.com/office/drawing/2014/main" id="{E5327592-3974-4BCB-B24A-CC14E109F9DE}"/>
              </a:ext>
            </a:extLst>
          </p:cNvPr>
          <p:cNvSpPr/>
          <p:nvPr/>
        </p:nvSpPr>
        <p:spPr>
          <a:xfrm>
            <a:off x="2557441" y="297043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a:extLst>
              <a:ext uri="{FF2B5EF4-FFF2-40B4-BE49-F238E27FC236}">
                <a16:creationId xmlns:a16="http://schemas.microsoft.com/office/drawing/2014/main" id="{DBB94272-CB9A-4FAF-AD14-41947382A7D5}"/>
              </a:ext>
            </a:extLst>
          </p:cNvPr>
          <p:cNvSpPr/>
          <p:nvPr/>
        </p:nvSpPr>
        <p:spPr>
          <a:xfrm>
            <a:off x="4615088"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a:extLst>
              <a:ext uri="{FF2B5EF4-FFF2-40B4-BE49-F238E27FC236}">
                <a16:creationId xmlns:a16="http://schemas.microsoft.com/office/drawing/2014/main" id="{98A3DF32-D534-4E31-BA43-20BA641696B4}"/>
              </a:ext>
            </a:extLst>
          </p:cNvPr>
          <p:cNvSpPr/>
          <p:nvPr/>
        </p:nvSpPr>
        <p:spPr>
          <a:xfrm>
            <a:off x="6687409"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2D02062D-CDE9-4EA9-8873-67985FD194C6}"/>
              </a:ext>
            </a:extLst>
          </p:cNvPr>
          <p:cNvSpPr/>
          <p:nvPr/>
        </p:nvSpPr>
        <p:spPr>
          <a:xfrm>
            <a:off x="1366866" y="4636785"/>
            <a:ext cx="287432" cy="960089"/>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16FEB39E-EB62-443E-9E53-1B0FBD3B4E4D}"/>
              </a:ext>
            </a:extLst>
          </p:cNvPr>
          <p:cNvSpPr/>
          <p:nvPr/>
        </p:nvSpPr>
        <p:spPr>
          <a:xfrm>
            <a:off x="3440676" y="4559637"/>
            <a:ext cx="293124" cy="1001022"/>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51BBD366-D799-4069-8416-6762F90E33EF}"/>
              </a:ext>
            </a:extLst>
          </p:cNvPr>
          <p:cNvSpPr/>
          <p:nvPr/>
        </p:nvSpPr>
        <p:spPr>
          <a:xfrm>
            <a:off x="5449363" y="4468993"/>
            <a:ext cx="358502" cy="1091665"/>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E0BEB362-09D9-44BC-A88F-11D296BF0673}"/>
              </a:ext>
            </a:extLst>
          </p:cNvPr>
          <p:cNvSpPr/>
          <p:nvPr/>
        </p:nvSpPr>
        <p:spPr>
          <a:xfrm>
            <a:off x="7446158" y="4468993"/>
            <a:ext cx="358502" cy="1091665"/>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Right 62">
            <a:extLst>
              <a:ext uri="{FF2B5EF4-FFF2-40B4-BE49-F238E27FC236}">
                <a16:creationId xmlns:a16="http://schemas.microsoft.com/office/drawing/2014/main" id="{8DC3AFC3-F946-46CC-9AF5-1CA70487ADDC}"/>
              </a:ext>
            </a:extLst>
          </p:cNvPr>
          <p:cNvSpPr/>
          <p:nvPr/>
        </p:nvSpPr>
        <p:spPr>
          <a:xfrm>
            <a:off x="952501" y="9064232"/>
            <a:ext cx="7162800" cy="755995"/>
          </a:xfrm>
          <a:prstGeom prst="rightArrow">
            <a:avLst>
              <a:gd name="adj1" fmla="val 21579"/>
              <a:gd name="adj2" fmla="val 84210"/>
            </a:avLst>
          </a:prstGeom>
          <a:solidFill>
            <a:schemeClr val="tx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DF581D-DC50-4890-A91A-3FA5F92E60BD}"/>
              </a:ext>
            </a:extLst>
          </p:cNvPr>
          <p:cNvSpPr txBox="1"/>
          <p:nvPr/>
        </p:nvSpPr>
        <p:spPr>
          <a:xfrm>
            <a:off x="3483138" y="9504756"/>
            <a:ext cx="1165063" cy="630942"/>
          </a:xfrm>
          <a:prstGeom prst="rect">
            <a:avLst/>
          </a:prstGeom>
          <a:noFill/>
        </p:spPr>
        <p:txBody>
          <a:bodyPr wrap="none" rtlCol="0">
            <a:spAutoFit/>
          </a:bodyPr>
          <a:lstStyle/>
          <a:p>
            <a:r>
              <a:rPr lang="en-US" sz="3500" dirty="0">
                <a:latin typeface="Arial" panose="020B0604020202020204" pitchFamily="34" charset="0"/>
                <a:cs typeface="Arial" panose="020B0604020202020204" pitchFamily="34" charset="0"/>
              </a:rPr>
              <a:t>Time</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530E7C4-72B4-459F-BAF3-59D6822FFA9D}"/>
                  </a:ext>
                </a:extLst>
              </p:cNvPr>
              <p:cNvSpPr txBox="1"/>
              <p:nvPr/>
            </p:nvSpPr>
            <p:spPr>
              <a:xfrm>
                <a:off x="1169086" y="7324097"/>
                <a:ext cx="73366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65" name="TextBox 64">
                <a:extLst>
                  <a:ext uri="{FF2B5EF4-FFF2-40B4-BE49-F238E27FC236}">
                    <a16:creationId xmlns:a16="http://schemas.microsoft.com/office/drawing/2014/main" id="{1530E7C4-72B4-459F-BAF3-59D6822FFA9D}"/>
                  </a:ext>
                </a:extLst>
              </p:cNvPr>
              <p:cNvSpPr txBox="1">
                <a:spLocks noRot="1" noChangeAspect="1" noMove="1" noResize="1" noEditPoints="1" noAdjustHandles="1" noChangeArrowheads="1" noChangeShapeType="1" noTextEdit="1"/>
              </p:cNvSpPr>
              <p:nvPr/>
            </p:nvSpPr>
            <p:spPr>
              <a:xfrm>
                <a:off x="1169086" y="7324097"/>
                <a:ext cx="733662" cy="646331"/>
              </a:xfrm>
              <a:prstGeom prst="rect">
                <a:avLst/>
              </a:prstGeom>
              <a:blipFill>
                <a:blip r:embed="rId2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643F43E-6613-42B1-9DFC-12C4FAB86F96}"/>
                  </a:ext>
                </a:extLst>
              </p:cNvPr>
              <p:cNvSpPr txBox="1"/>
              <p:nvPr/>
            </p:nvSpPr>
            <p:spPr>
              <a:xfrm>
                <a:off x="3226486"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66" name="TextBox 65">
                <a:extLst>
                  <a:ext uri="{FF2B5EF4-FFF2-40B4-BE49-F238E27FC236}">
                    <a16:creationId xmlns:a16="http://schemas.microsoft.com/office/drawing/2014/main" id="{7643F43E-6613-42B1-9DFC-12C4FAB86F96}"/>
                  </a:ext>
                </a:extLst>
              </p:cNvPr>
              <p:cNvSpPr txBox="1">
                <a:spLocks noRot="1" noChangeAspect="1" noMove="1" noResize="1" noEditPoints="1" noAdjustHandles="1" noChangeArrowheads="1" noChangeShapeType="1" noTextEdit="1"/>
              </p:cNvSpPr>
              <p:nvPr/>
            </p:nvSpPr>
            <p:spPr>
              <a:xfrm>
                <a:off x="3226486" y="7305731"/>
                <a:ext cx="744371" cy="646331"/>
              </a:xfrm>
              <a:prstGeom prst="rect">
                <a:avLst/>
              </a:prstGeom>
              <a:blipFill>
                <a:blip r:embed="rId2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D5251AA9-0024-4B05-90CE-12A69803A03D}"/>
                  </a:ext>
                </a:extLst>
              </p:cNvPr>
              <p:cNvSpPr txBox="1"/>
              <p:nvPr/>
            </p:nvSpPr>
            <p:spPr>
              <a:xfrm>
                <a:off x="5279492"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67" name="TextBox 66">
                <a:extLst>
                  <a:ext uri="{FF2B5EF4-FFF2-40B4-BE49-F238E27FC236}">
                    <a16:creationId xmlns:a16="http://schemas.microsoft.com/office/drawing/2014/main" id="{D5251AA9-0024-4B05-90CE-12A69803A03D}"/>
                  </a:ext>
                </a:extLst>
              </p:cNvPr>
              <p:cNvSpPr txBox="1">
                <a:spLocks noRot="1" noChangeAspect="1" noMove="1" noResize="1" noEditPoints="1" noAdjustHandles="1" noChangeArrowheads="1" noChangeShapeType="1" noTextEdit="1"/>
              </p:cNvSpPr>
              <p:nvPr/>
            </p:nvSpPr>
            <p:spPr>
              <a:xfrm>
                <a:off x="5279492" y="7305731"/>
                <a:ext cx="744371" cy="646331"/>
              </a:xfrm>
              <a:prstGeom prst="rect">
                <a:avLst/>
              </a:prstGeom>
              <a:blipFill>
                <a:blip r:embed="rId2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C3C652E-F9D5-480C-B693-E31B72A98035}"/>
                  </a:ext>
                </a:extLst>
              </p:cNvPr>
              <p:cNvSpPr txBox="1"/>
              <p:nvPr/>
            </p:nvSpPr>
            <p:spPr>
              <a:xfrm>
                <a:off x="7336892" y="7287365"/>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68" name="TextBox 67">
                <a:extLst>
                  <a:ext uri="{FF2B5EF4-FFF2-40B4-BE49-F238E27FC236}">
                    <a16:creationId xmlns:a16="http://schemas.microsoft.com/office/drawing/2014/main" id="{1C3C652E-F9D5-480C-B693-E31B72A98035}"/>
                  </a:ext>
                </a:extLst>
              </p:cNvPr>
              <p:cNvSpPr txBox="1">
                <a:spLocks noRot="1" noChangeAspect="1" noMove="1" noResize="1" noEditPoints="1" noAdjustHandles="1" noChangeArrowheads="1" noChangeShapeType="1" noTextEdit="1"/>
              </p:cNvSpPr>
              <p:nvPr/>
            </p:nvSpPr>
            <p:spPr>
              <a:xfrm>
                <a:off x="7336892" y="7287365"/>
                <a:ext cx="744371" cy="646331"/>
              </a:xfrm>
              <a:prstGeom prst="rect">
                <a:avLst/>
              </a:prstGeom>
              <a:blipFill>
                <a:blip r:embed="rId8"/>
                <a:stretch>
                  <a:fillRect/>
                </a:stretch>
              </a:blipFill>
              <a:ln>
                <a:noFill/>
              </a:ln>
            </p:spPr>
            <p:txBody>
              <a:bodyPr/>
              <a:lstStyle/>
              <a:p>
                <a:r>
                  <a:rPr lang="en-US">
                    <a:noFill/>
                  </a:rPr>
                  <a:t> </a:t>
                </a:r>
              </a:p>
            </p:txBody>
          </p:sp>
        </mc:Fallback>
      </mc:AlternateContent>
      <p:sp>
        <p:nvSpPr>
          <p:cNvPr id="2" name="TextBox 1">
            <a:extLst>
              <a:ext uri="{FF2B5EF4-FFF2-40B4-BE49-F238E27FC236}">
                <a16:creationId xmlns:a16="http://schemas.microsoft.com/office/drawing/2014/main" id="{B95D43D3-0F53-4657-93EF-4685D48605F3}"/>
              </a:ext>
            </a:extLst>
          </p:cNvPr>
          <p:cNvSpPr txBox="1"/>
          <p:nvPr/>
        </p:nvSpPr>
        <p:spPr>
          <a:xfrm>
            <a:off x="9609865" y="8464067"/>
            <a:ext cx="7372922" cy="1200329"/>
          </a:xfrm>
          <a:prstGeom prst="rect">
            <a:avLst/>
          </a:prstGeom>
          <a:noFill/>
        </p:spPr>
        <p:txBody>
          <a:bodyPr wrap="square" rtlCol="0">
            <a:spAutoFit/>
          </a:bodyPr>
          <a:lstStyle/>
          <a:p>
            <a:pPr algn="ctr"/>
            <a:r>
              <a:rPr lang="en-US" sz="3600" b="1" dirty="0">
                <a:solidFill>
                  <a:srgbClr val="FF0000"/>
                </a:solidFill>
                <a:latin typeface="Goudy Old Style" panose="02020502050305020303" pitchFamily="18" charset="0"/>
              </a:rPr>
              <a:t>Most of this course deals with MDP and NOT POMDP.</a:t>
            </a:r>
          </a:p>
        </p:txBody>
      </p:sp>
    </p:spTree>
    <p:extLst>
      <p:ext uri="{BB962C8B-B14F-4D97-AF65-F5344CB8AC3E}">
        <p14:creationId xmlns:p14="http://schemas.microsoft.com/office/powerpoint/2010/main" val="827203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Markov Decision Process and Reinforcement Learning</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8458200" y="1344846"/>
            <a:ext cx="9677400" cy="8942154"/>
          </a:xfrm>
          <a:prstGeom prst="rect">
            <a:avLst/>
          </a:prstGeom>
        </p:spPr>
      </p:pic>
      <mc:AlternateContent xmlns:mc="http://schemas.openxmlformats.org/markup-compatibility/2006" xmlns:a14="http://schemas.microsoft.com/office/drawing/2010/main">
        <mc:Choice Requires="a14">
          <p:sp>
            <p:nvSpPr>
              <p:cNvPr id="20" name="TextBox 8">
                <a:extLst>
                  <a:ext uri="{FF2B5EF4-FFF2-40B4-BE49-F238E27FC236}">
                    <a16:creationId xmlns:a16="http://schemas.microsoft.com/office/drawing/2014/main" id="{6E642AF1-C161-49FD-89A9-FDAA29CDFFF7}"/>
                  </a:ext>
                </a:extLst>
              </p:cNvPr>
              <p:cNvSpPr txBox="1"/>
              <p:nvPr/>
            </p:nvSpPr>
            <p:spPr>
              <a:xfrm>
                <a:off x="8686800" y="1617619"/>
                <a:ext cx="9221348" cy="9199954"/>
              </a:xfrm>
              <a:prstGeom prst="rect">
                <a:avLst/>
              </a:prstGeom>
            </p:spPr>
            <p:txBody>
              <a:bodyPr wrap="square" lIns="0" tIns="0" rIns="0" bIns="0" rtlCol="0" anchor="t">
                <a:spAutoFit/>
              </a:bodyPr>
              <a:lstStyle/>
              <a:p>
                <a:pPr algn="ctr">
                  <a:lnSpc>
                    <a:spcPts val="3616"/>
                  </a:lnSpc>
                  <a:spcBef>
                    <a:spcPct val="0"/>
                  </a:spcBef>
                </a:pPr>
                <a:r>
                  <a:rPr lang="en-US" sz="3600" b="1" u="sng" spc="-25" dirty="0">
                    <a:solidFill>
                      <a:srgbClr val="000000"/>
                    </a:solidFill>
                    <a:latin typeface="Goudy Old Style" panose="02020502050305020303" pitchFamily="18" charset="0"/>
                  </a:rPr>
                  <a:t>Policies</a:t>
                </a:r>
              </a:p>
              <a:p>
                <a:pPr>
                  <a:lnSpc>
                    <a:spcPts val="3616"/>
                  </a:lnSpc>
                  <a:spcBef>
                    <a:spcPct val="0"/>
                  </a:spcBef>
                </a:pPr>
                <a:endParaRPr lang="en-US" sz="3600" b="1" spc="-25" dirty="0">
                  <a:solidFill>
                    <a:srgbClr val="000000"/>
                  </a:solidFill>
                  <a:latin typeface="Goudy Old Style" panose="02020502050305020303" pitchFamily="18" charset="0"/>
                </a:endParaRPr>
              </a:p>
              <a:p>
                <a:pPr>
                  <a:lnSpc>
                    <a:spcPts val="3616"/>
                  </a:lnSpc>
                  <a:spcBef>
                    <a:spcPct val="0"/>
                  </a:spcBef>
                </a:pPr>
                <a:r>
                  <a:rPr lang="en-US" sz="3600" b="1" spc="-25" dirty="0">
                    <a:solidFill>
                      <a:srgbClr val="000000"/>
                    </a:solidFill>
                    <a:latin typeface="Goudy Old Style" panose="02020502050305020303" pitchFamily="18" charset="0"/>
                  </a:rPr>
                  <a:t>Case 2 (</a:t>
                </a:r>
                <a14:m>
                  <m:oMath xmlns:m="http://schemas.openxmlformats.org/officeDocument/2006/math">
                    <m:sSub>
                      <m:sSubPr>
                        <m:ctrlPr>
                          <a:rPr lang="en-US" sz="3600" b="1" i="1" spc="-25">
                            <a:solidFill>
                              <a:srgbClr val="000000"/>
                            </a:solidFill>
                            <a:latin typeface="Cambria Math" panose="02040503050406030204" pitchFamily="18" charset="0"/>
                          </a:rPr>
                        </m:ctrlPr>
                      </m:sSubPr>
                      <m:e>
                        <m:r>
                          <a:rPr lang="en-US" sz="3600" b="1" i="1" spc="-25">
                            <a:solidFill>
                              <a:srgbClr val="000000"/>
                            </a:solidFill>
                            <a:latin typeface="Cambria Math" panose="02040503050406030204" pitchFamily="18" charset="0"/>
                          </a:rPr>
                          <m:t>𝒐</m:t>
                        </m:r>
                      </m:e>
                      <m:sub>
                        <m:r>
                          <a:rPr lang="en-US" sz="3600" b="1" i="1" spc="-25">
                            <a:solidFill>
                              <a:srgbClr val="000000"/>
                            </a:solidFill>
                            <a:latin typeface="Cambria Math" panose="02040503050406030204" pitchFamily="18" charset="0"/>
                          </a:rPr>
                          <m:t>𝒕</m:t>
                        </m:r>
                      </m:sub>
                    </m:sSub>
                    <m:r>
                      <a:rPr lang="en-US" sz="3600" b="1" i="1" spc="-25" smtClean="0">
                        <a:solidFill>
                          <a:srgbClr val="000000"/>
                        </a:solidFill>
                        <a:latin typeface="Cambria Math" panose="02040503050406030204" pitchFamily="18" charset="0"/>
                        <a:ea typeface="Cambria Math" panose="02040503050406030204" pitchFamily="18" charset="0"/>
                      </a:rPr>
                      <m:t>≠</m:t>
                    </m:r>
                    <m:sSub>
                      <m:sSubPr>
                        <m:ctrlPr>
                          <a:rPr lang="en-US" sz="3600" b="1" i="1" spc="-25" smtClean="0">
                            <a:solidFill>
                              <a:srgbClr val="000000"/>
                            </a:solidFill>
                            <a:latin typeface="Cambria Math" panose="02040503050406030204" pitchFamily="18" charset="0"/>
                          </a:rPr>
                        </m:ctrlPr>
                      </m:sSubPr>
                      <m:e>
                        <m:r>
                          <a:rPr lang="en-US" sz="3600" b="1" i="1" spc="-25" smtClean="0">
                            <a:solidFill>
                              <a:srgbClr val="000000"/>
                            </a:solidFill>
                            <a:latin typeface="Cambria Math" panose="02040503050406030204" pitchFamily="18" charset="0"/>
                          </a:rPr>
                          <m:t>𝒙</m:t>
                        </m:r>
                      </m:e>
                      <m:sub>
                        <m:r>
                          <a:rPr lang="en-US" sz="3600" b="1" i="1" spc="-25">
                            <a:solidFill>
                              <a:srgbClr val="000000"/>
                            </a:solidFill>
                            <a:latin typeface="Cambria Math" panose="02040503050406030204" pitchFamily="18" charset="0"/>
                          </a:rPr>
                          <m:t>𝒕</m:t>
                        </m:r>
                      </m:sub>
                    </m:sSub>
                  </m:oMath>
                </a14:m>
                <a:r>
                  <a:rPr lang="en-US" sz="3600" b="1" spc="-25" dirty="0">
                    <a:solidFill>
                      <a:srgbClr val="000000"/>
                    </a:solidFill>
                    <a:latin typeface="Goudy Old Style" panose="02020502050305020303" pitchFamily="18" charset="0"/>
                  </a:rPr>
                  <a:t>):</a:t>
                </a:r>
              </a:p>
              <a:p>
                <a:pPr>
                  <a:lnSpc>
                    <a:spcPts val="3616"/>
                  </a:lnSpc>
                  <a:spcBef>
                    <a:spcPct val="0"/>
                  </a:spcBef>
                </a:pPr>
                <a:endParaRPr lang="en-US" sz="3600" b="1"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In general, a policy should consider the </a:t>
                </a:r>
                <a:r>
                  <a:rPr lang="en-US" sz="3600" b="1" spc="-25" dirty="0">
                    <a:solidFill>
                      <a:srgbClr val="0070C0"/>
                    </a:solidFill>
                    <a:latin typeface="Goudy Old Style" panose="02020502050305020303" pitchFamily="18" charset="0"/>
                  </a:rPr>
                  <a:t>history of observations </a:t>
                </a:r>
                <a:r>
                  <a:rPr lang="en-US" sz="3600" spc="-25" dirty="0">
                    <a:solidFill>
                      <a:srgbClr val="000000"/>
                    </a:solidFill>
                    <a:latin typeface="Goudy Old Style" panose="02020502050305020303" pitchFamily="18" charset="0"/>
                  </a:rPr>
                  <a:t>to design an optimal policy. Such a policy can be written as,</a:t>
                </a:r>
              </a:p>
              <a:p>
                <a:pPr>
                  <a:lnSpc>
                    <a:spcPts val="3616"/>
                  </a:lnSpc>
                  <a:spcBef>
                    <a:spcPct val="0"/>
                  </a:spcBef>
                </a:pPr>
                <a14:m>
                  <m:oMathPara xmlns:m="http://schemas.openxmlformats.org/officeDocument/2006/math">
                    <m:oMathParaPr>
                      <m:jc m:val="centerGroup"/>
                    </m:oMathParaPr>
                    <m:oMath xmlns:m="http://schemas.openxmlformats.org/officeDocument/2006/math">
                      <m:r>
                        <a:rPr lang="en-US" sz="3600" i="1" spc="-25">
                          <a:solidFill>
                            <a:srgbClr val="0070C0"/>
                          </a:solidFill>
                          <a:latin typeface="Cambria Math" panose="02040503050406030204" pitchFamily="18" charset="0"/>
                          <a:ea typeface="Cambria Math" panose="02040503050406030204" pitchFamily="18" charset="0"/>
                        </a:rPr>
                        <m:t>𝜋</m:t>
                      </m:r>
                      <m:d>
                        <m:dPr>
                          <m:ctrlPr>
                            <a:rPr lang="en-US" sz="3600" i="1" spc="-25">
                              <a:solidFill>
                                <a:srgbClr val="0070C0"/>
                              </a:solidFill>
                              <a:latin typeface="Cambria Math" panose="02040503050406030204" pitchFamily="18" charset="0"/>
                              <a:ea typeface="Cambria Math" panose="02040503050406030204" pitchFamily="18" charset="0"/>
                            </a:rPr>
                          </m:ctrlPr>
                        </m:dPr>
                        <m:e>
                          <m:sSub>
                            <m:sSubPr>
                              <m:ctrlPr>
                                <a:rPr lang="en-US" sz="3600" i="1" spc="-25">
                                  <a:solidFill>
                                    <a:srgbClr val="0070C0"/>
                                  </a:solidFill>
                                  <a:latin typeface="Cambria Math" panose="02040503050406030204" pitchFamily="18" charset="0"/>
                                  <a:ea typeface="Cambria Math" panose="02040503050406030204" pitchFamily="18" charset="0"/>
                                </a:rPr>
                              </m:ctrlPr>
                            </m:sSubPr>
                            <m:e>
                              <m:r>
                                <a:rPr lang="en-US" sz="3600" i="1" spc="-25">
                                  <a:solidFill>
                                    <a:srgbClr val="0070C0"/>
                                  </a:solidFill>
                                  <a:latin typeface="Cambria Math" panose="02040503050406030204" pitchFamily="18" charset="0"/>
                                  <a:ea typeface="Cambria Math" panose="02040503050406030204" pitchFamily="18" charset="0"/>
                                </a:rPr>
                                <m:t>𝑎</m:t>
                              </m:r>
                            </m:e>
                            <m:sub>
                              <m:r>
                                <a:rPr lang="en-US" sz="3600" i="1" spc="-25">
                                  <a:solidFill>
                                    <a:srgbClr val="0070C0"/>
                                  </a:solidFill>
                                  <a:latin typeface="Cambria Math" panose="02040503050406030204" pitchFamily="18" charset="0"/>
                                  <a:ea typeface="Cambria Math" panose="02040503050406030204" pitchFamily="18" charset="0"/>
                                </a:rPr>
                                <m:t>𝑡</m:t>
                              </m:r>
                            </m:sub>
                          </m:sSub>
                          <m:r>
                            <a:rPr lang="en-US" sz="3600" i="1" spc="-25">
                              <a:solidFill>
                                <a:srgbClr val="0070C0"/>
                              </a:solidFill>
                              <a:latin typeface="Cambria Math" panose="02040503050406030204" pitchFamily="18" charset="0"/>
                              <a:ea typeface="Cambria Math" panose="02040503050406030204" pitchFamily="18" charset="0"/>
                            </a:rPr>
                            <m:t>|</m:t>
                          </m:r>
                          <m:sSub>
                            <m:sSubPr>
                              <m:ctrlPr>
                                <a:rPr lang="en-US" sz="3600" i="1" spc="-25">
                                  <a:solidFill>
                                    <a:srgbClr val="0070C0"/>
                                  </a:solidFill>
                                  <a:latin typeface="Cambria Math" panose="02040503050406030204" pitchFamily="18" charset="0"/>
                                  <a:ea typeface="Cambria Math" panose="02040503050406030204" pitchFamily="18" charset="0"/>
                                </a:rPr>
                              </m:ctrlPr>
                            </m:sSubPr>
                            <m:e>
                              <m:r>
                                <a:rPr lang="en-US" sz="3600" i="1" spc="-25">
                                  <a:solidFill>
                                    <a:srgbClr val="0070C0"/>
                                  </a:solidFill>
                                  <a:latin typeface="Cambria Math" panose="02040503050406030204" pitchFamily="18" charset="0"/>
                                  <a:ea typeface="Cambria Math" panose="02040503050406030204" pitchFamily="18" charset="0"/>
                                </a:rPr>
                                <m:t>𝑜</m:t>
                              </m:r>
                            </m:e>
                            <m:sub>
                              <m:r>
                                <a:rPr lang="en-US" sz="3600" i="1" spc="-25">
                                  <a:solidFill>
                                    <a:srgbClr val="0070C0"/>
                                  </a:solidFill>
                                  <a:latin typeface="Cambria Math" panose="02040503050406030204" pitchFamily="18" charset="0"/>
                                  <a:ea typeface="Cambria Math" panose="02040503050406030204" pitchFamily="18" charset="0"/>
                                </a:rPr>
                                <m:t>𝑡</m:t>
                              </m:r>
                            </m:sub>
                          </m:sSub>
                          <m:r>
                            <a:rPr lang="en-US" sz="3600" i="1" spc="-25">
                              <a:solidFill>
                                <a:srgbClr val="0070C0"/>
                              </a:solidFill>
                              <a:latin typeface="Cambria Math" panose="02040503050406030204" pitchFamily="18" charset="0"/>
                              <a:ea typeface="Cambria Math" panose="02040503050406030204" pitchFamily="18" charset="0"/>
                            </a:rPr>
                            <m:t>,</m:t>
                          </m:r>
                          <m:sSub>
                            <m:sSubPr>
                              <m:ctrlPr>
                                <a:rPr lang="en-US" sz="3600" i="1" spc="-25">
                                  <a:solidFill>
                                    <a:srgbClr val="0070C0"/>
                                  </a:solidFill>
                                  <a:latin typeface="Cambria Math" panose="02040503050406030204" pitchFamily="18" charset="0"/>
                                  <a:ea typeface="Cambria Math" panose="02040503050406030204" pitchFamily="18" charset="0"/>
                                </a:rPr>
                              </m:ctrlPr>
                            </m:sSubPr>
                            <m:e>
                              <m:r>
                                <a:rPr lang="en-US" sz="3600" i="1" spc="-25">
                                  <a:solidFill>
                                    <a:srgbClr val="0070C0"/>
                                  </a:solidFill>
                                  <a:latin typeface="Cambria Math" panose="02040503050406030204" pitchFamily="18" charset="0"/>
                                  <a:ea typeface="Cambria Math" panose="02040503050406030204" pitchFamily="18" charset="0"/>
                                </a:rPr>
                                <m:t>𝑜</m:t>
                              </m:r>
                            </m:e>
                            <m:sub>
                              <m:r>
                                <a:rPr lang="en-US" sz="3600" i="1" spc="-25">
                                  <a:solidFill>
                                    <a:srgbClr val="0070C0"/>
                                  </a:solidFill>
                                  <a:latin typeface="Cambria Math" panose="02040503050406030204" pitchFamily="18" charset="0"/>
                                  <a:ea typeface="Cambria Math" panose="02040503050406030204" pitchFamily="18" charset="0"/>
                                </a:rPr>
                                <m:t>𝑡</m:t>
                              </m:r>
                              <m:r>
                                <a:rPr lang="en-US" sz="3600" i="1" spc="-25">
                                  <a:solidFill>
                                    <a:srgbClr val="0070C0"/>
                                  </a:solidFill>
                                  <a:latin typeface="Cambria Math" panose="02040503050406030204" pitchFamily="18" charset="0"/>
                                  <a:ea typeface="Cambria Math" panose="02040503050406030204" pitchFamily="18" charset="0"/>
                                </a:rPr>
                                <m:t>−1</m:t>
                              </m:r>
                            </m:sub>
                          </m:sSub>
                          <m:r>
                            <a:rPr lang="en-US" sz="3600" i="1" spc="-25">
                              <a:solidFill>
                                <a:srgbClr val="0070C0"/>
                              </a:solidFill>
                              <a:latin typeface="Cambria Math" panose="02040503050406030204" pitchFamily="18" charset="0"/>
                              <a:ea typeface="Cambria Math" panose="02040503050406030204" pitchFamily="18" charset="0"/>
                            </a:rPr>
                            <m:t>,</m:t>
                          </m:r>
                          <m:sSub>
                            <m:sSubPr>
                              <m:ctrlPr>
                                <a:rPr lang="en-US" sz="3600" i="1" spc="-25">
                                  <a:solidFill>
                                    <a:srgbClr val="0070C0"/>
                                  </a:solidFill>
                                  <a:latin typeface="Cambria Math" panose="02040503050406030204" pitchFamily="18" charset="0"/>
                                  <a:ea typeface="Cambria Math" panose="02040503050406030204" pitchFamily="18" charset="0"/>
                                </a:rPr>
                              </m:ctrlPr>
                            </m:sSubPr>
                            <m:e>
                              <m:r>
                                <a:rPr lang="en-US" sz="3600" i="1" spc="-25">
                                  <a:solidFill>
                                    <a:srgbClr val="0070C0"/>
                                  </a:solidFill>
                                  <a:latin typeface="Cambria Math" panose="02040503050406030204" pitchFamily="18" charset="0"/>
                                  <a:ea typeface="Cambria Math" panose="02040503050406030204" pitchFamily="18" charset="0"/>
                                </a:rPr>
                                <m:t>𝑜</m:t>
                              </m:r>
                            </m:e>
                            <m:sub>
                              <m:r>
                                <a:rPr lang="en-US" sz="3600" i="1" spc="-25">
                                  <a:solidFill>
                                    <a:srgbClr val="0070C0"/>
                                  </a:solidFill>
                                  <a:latin typeface="Cambria Math" panose="02040503050406030204" pitchFamily="18" charset="0"/>
                                  <a:ea typeface="Cambria Math" panose="02040503050406030204" pitchFamily="18" charset="0"/>
                                </a:rPr>
                                <m:t>𝑡</m:t>
                              </m:r>
                              <m:r>
                                <a:rPr lang="en-US" sz="3600" i="1" spc="-25">
                                  <a:solidFill>
                                    <a:srgbClr val="0070C0"/>
                                  </a:solidFill>
                                  <a:latin typeface="Cambria Math" panose="02040503050406030204" pitchFamily="18" charset="0"/>
                                  <a:ea typeface="Cambria Math" panose="02040503050406030204" pitchFamily="18" charset="0"/>
                                </a:rPr>
                                <m:t>−2</m:t>
                              </m:r>
                            </m:sub>
                          </m:sSub>
                          <m:r>
                            <a:rPr lang="en-US" sz="3600" i="1" spc="-25">
                              <a:solidFill>
                                <a:srgbClr val="0070C0"/>
                              </a:solidFill>
                              <a:latin typeface="Cambria Math" panose="02040503050406030204" pitchFamily="18" charset="0"/>
                              <a:ea typeface="Cambria Math" panose="02040503050406030204" pitchFamily="18" charset="0"/>
                            </a:rPr>
                            <m:t>,…</m:t>
                          </m:r>
                        </m:e>
                      </m:d>
                    </m:oMath>
                  </m:oMathPara>
                </a14:m>
                <a:endParaRPr lang="en-US" sz="3600" b="1" spc="-25" dirty="0">
                  <a:solidFill>
                    <a:srgbClr val="000000"/>
                  </a:solidFill>
                  <a:latin typeface="Goudy Old Style" panose="02020502050305020303" pitchFamily="18" charset="0"/>
                </a:endParaRPr>
              </a:p>
              <a:p>
                <a:pP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b="1" spc="-25" dirty="0">
                    <a:solidFill>
                      <a:srgbClr val="000000"/>
                    </a:solidFill>
                    <a:latin typeface="Goudy Old Style" panose="02020502050305020303" pitchFamily="18" charset="0"/>
                  </a:rPr>
                  <a:t>Question: </a:t>
                </a:r>
                <a:r>
                  <a:rPr lang="en-US" sz="3600" spc="-25" dirty="0">
                    <a:solidFill>
                      <a:srgbClr val="000000"/>
                    </a:solidFill>
                    <a:latin typeface="Goudy Old Style" panose="02020502050305020303" pitchFamily="18" charset="0"/>
                  </a:rPr>
                  <a:t>Is there ALWAYS an OPTIMAL policy of the form </a:t>
                </a:r>
                <a14:m>
                  <m:oMath xmlns:m="http://schemas.openxmlformats.org/officeDocument/2006/math">
                    <m:r>
                      <a:rPr lang="en-US" sz="3600" i="1" spc="-25">
                        <a:solidFill>
                          <a:srgbClr val="0070C0"/>
                        </a:solidFill>
                        <a:latin typeface="Cambria Math" panose="02040503050406030204" pitchFamily="18" charset="0"/>
                        <a:ea typeface="Cambria Math" panose="02040503050406030204" pitchFamily="18" charset="0"/>
                      </a:rPr>
                      <m:t>𝜋</m:t>
                    </m:r>
                    <m:d>
                      <m:dPr>
                        <m:ctrlPr>
                          <a:rPr lang="en-US" sz="3600" i="1" spc="-25">
                            <a:solidFill>
                              <a:srgbClr val="0070C0"/>
                            </a:solidFill>
                            <a:latin typeface="Cambria Math" panose="02040503050406030204" pitchFamily="18" charset="0"/>
                            <a:ea typeface="Cambria Math" panose="02040503050406030204" pitchFamily="18" charset="0"/>
                          </a:rPr>
                        </m:ctrlPr>
                      </m:dPr>
                      <m:e>
                        <m:sSub>
                          <m:sSubPr>
                            <m:ctrlPr>
                              <a:rPr lang="en-US" sz="3600" i="1" spc="-25">
                                <a:solidFill>
                                  <a:srgbClr val="0070C0"/>
                                </a:solidFill>
                                <a:latin typeface="Cambria Math" panose="02040503050406030204" pitchFamily="18" charset="0"/>
                                <a:ea typeface="Cambria Math" panose="02040503050406030204" pitchFamily="18" charset="0"/>
                              </a:rPr>
                            </m:ctrlPr>
                          </m:sSubPr>
                          <m:e>
                            <m:r>
                              <a:rPr lang="en-US" sz="3600" i="1" spc="-25">
                                <a:solidFill>
                                  <a:srgbClr val="0070C0"/>
                                </a:solidFill>
                                <a:latin typeface="Cambria Math" panose="02040503050406030204" pitchFamily="18" charset="0"/>
                                <a:ea typeface="Cambria Math" panose="02040503050406030204" pitchFamily="18" charset="0"/>
                              </a:rPr>
                              <m:t>𝑎</m:t>
                            </m:r>
                          </m:e>
                          <m:sub>
                            <m:r>
                              <a:rPr lang="en-US" sz="3600" i="1" spc="-25">
                                <a:solidFill>
                                  <a:srgbClr val="0070C0"/>
                                </a:solidFill>
                                <a:latin typeface="Cambria Math" panose="02040503050406030204" pitchFamily="18" charset="0"/>
                                <a:ea typeface="Cambria Math" panose="02040503050406030204" pitchFamily="18" charset="0"/>
                              </a:rPr>
                              <m:t>𝑡</m:t>
                            </m:r>
                          </m:sub>
                        </m:sSub>
                        <m:r>
                          <a:rPr lang="en-US" sz="3600" i="1" spc="-25">
                            <a:solidFill>
                              <a:srgbClr val="0070C0"/>
                            </a:solidFill>
                            <a:latin typeface="Cambria Math" panose="02040503050406030204" pitchFamily="18" charset="0"/>
                            <a:ea typeface="Cambria Math" panose="02040503050406030204" pitchFamily="18" charset="0"/>
                          </a:rPr>
                          <m:t>|</m:t>
                        </m:r>
                        <m:sSub>
                          <m:sSubPr>
                            <m:ctrlPr>
                              <a:rPr lang="en-US" sz="3600" i="1" spc="-25">
                                <a:solidFill>
                                  <a:srgbClr val="0070C0"/>
                                </a:solidFill>
                                <a:latin typeface="Cambria Math" panose="02040503050406030204" pitchFamily="18" charset="0"/>
                                <a:ea typeface="Cambria Math" panose="02040503050406030204" pitchFamily="18" charset="0"/>
                              </a:rPr>
                            </m:ctrlPr>
                          </m:sSubPr>
                          <m:e>
                            <m:r>
                              <a:rPr lang="en-US" sz="3600" b="0" i="1" spc="-25" smtClean="0">
                                <a:solidFill>
                                  <a:srgbClr val="0070C0"/>
                                </a:solidFill>
                                <a:latin typeface="Cambria Math" panose="02040503050406030204" pitchFamily="18" charset="0"/>
                                <a:ea typeface="Cambria Math" panose="02040503050406030204" pitchFamily="18" charset="0"/>
                              </a:rPr>
                              <m:t>𝑜</m:t>
                            </m:r>
                          </m:e>
                          <m:sub>
                            <m:r>
                              <a:rPr lang="en-US" sz="3600" i="1" spc="-25">
                                <a:solidFill>
                                  <a:srgbClr val="0070C0"/>
                                </a:solidFill>
                                <a:latin typeface="Cambria Math" panose="02040503050406030204" pitchFamily="18" charset="0"/>
                                <a:ea typeface="Cambria Math" panose="02040503050406030204" pitchFamily="18" charset="0"/>
                              </a:rPr>
                              <m:t>𝑡</m:t>
                            </m:r>
                          </m:sub>
                        </m:sSub>
                      </m:e>
                    </m:d>
                  </m:oMath>
                </a14:m>
                <a:r>
                  <a:rPr lang="en-US" sz="3600" spc="-25" dirty="0">
                    <a:solidFill>
                      <a:srgbClr val="000000"/>
                    </a:solidFill>
                    <a:latin typeface="Goudy Old Style" panose="02020502050305020303" pitchFamily="18" charset="0"/>
                  </a:rPr>
                  <a:t>?</a:t>
                </a:r>
              </a:p>
              <a:p>
                <a:pP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b="1" spc="-25" dirty="0">
                    <a:solidFill>
                      <a:srgbClr val="000000"/>
                    </a:solidFill>
                    <a:latin typeface="Goudy Old Style" panose="02020502050305020303" pitchFamily="18" charset="0"/>
                  </a:rPr>
                  <a:t>Answer: </a:t>
                </a:r>
                <a:r>
                  <a:rPr lang="en-US" sz="3600" spc="-25" dirty="0">
                    <a:solidFill>
                      <a:srgbClr val="000000"/>
                    </a:solidFill>
                    <a:latin typeface="Goudy Old Style" panose="02020502050305020303" pitchFamily="18" charset="0"/>
                  </a:rPr>
                  <a:t>NO. Since the current state </a:t>
                </a:r>
                <a14:m>
                  <m:oMath xmlns:m="http://schemas.openxmlformats.org/officeDocument/2006/math">
                    <m:sSub>
                      <m:sSubPr>
                        <m:ctrlPr>
                          <a:rPr lang="en-US" sz="3600" i="1" spc="-25" smtClean="0">
                            <a:solidFill>
                              <a:srgbClr val="000000"/>
                            </a:solidFill>
                            <a:latin typeface="Cambria Math" panose="02040503050406030204" pitchFamily="18" charset="0"/>
                          </a:rPr>
                        </m:ctrlPr>
                      </m:sSubPr>
                      <m:e>
                        <m:r>
                          <a:rPr lang="en-US" sz="3600" b="0" i="1" spc="-25" smtClean="0">
                            <a:solidFill>
                              <a:srgbClr val="000000"/>
                            </a:solidFill>
                            <a:latin typeface="Cambria Math" panose="02040503050406030204" pitchFamily="18" charset="0"/>
                          </a:rPr>
                          <m:t>𝑥</m:t>
                        </m:r>
                      </m:e>
                      <m:sub>
                        <m:r>
                          <a:rPr lang="en-US" sz="3600" b="0" i="1" spc="-25" smtClean="0">
                            <a:solidFill>
                              <a:srgbClr val="000000"/>
                            </a:solidFill>
                            <a:latin typeface="Cambria Math" panose="02040503050406030204" pitchFamily="18" charset="0"/>
                          </a:rPr>
                          <m:t>𝑡</m:t>
                        </m:r>
                      </m:sub>
                    </m:sSub>
                  </m:oMath>
                </a14:m>
                <a:r>
                  <a:rPr lang="en-US" sz="3600" spc="-25" dirty="0">
                    <a:solidFill>
                      <a:srgbClr val="000000"/>
                    </a:solidFill>
                    <a:latin typeface="Goudy Old Style" panose="02020502050305020303" pitchFamily="18" charset="0"/>
                  </a:rPr>
                  <a:t> is not completely available, the Markovian property cannot be directly applied. In order to make optimal decisions, past observations may be needed. To understand why, we need the concept of </a:t>
                </a:r>
                <a:r>
                  <a:rPr lang="en-US" sz="3600" b="1" spc="-25" dirty="0">
                    <a:solidFill>
                      <a:srgbClr val="0070C0"/>
                    </a:solidFill>
                    <a:latin typeface="Goudy Old Style" panose="02020502050305020303" pitchFamily="18" charset="0"/>
                  </a:rPr>
                  <a:t>D-Separation</a:t>
                </a:r>
                <a:r>
                  <a:rPr lang="en-US" sz="3600" spc="-25" dirty="0">
                    <a:solidFill>
                      <a:srgbClr val="000000"/>
                    </a:solidFill>
                    <a:latin typeface="Goudy Old Style" panose="02020502050305020303" pitchFamily="18" charset="0"/>
                  </a:rPr>
                  <a:t> (</a:t>
                </a:r>
                <a:r>
                  <a:rPr lang="en-US" sz="3600" spc="-25" dirty="0">
                    <a:solidFill>
                      <a:srgbClr val="000000"/>
                    </a:solidFill>
                    <a:latin typeface="Goudy Old Style" panose="02020502050305020303" pitchFamily="18" charset="0"/>
                    <a:hlinkClick r:id="rId3"/>
                  </a:rPr>
                  <a:t>link here</a:t>
                </a:r>
                <a:r>
                  <a:rPr lang="en-US" sz="3600" spc="-25" dirty="0">
                    <a:solidFill>
                      <a:srgbClr val="000000"/>
                    </a:solidFill>
                    <a:latin typeface="Goudy Old Style" panose="02020502050305020303" pitchFamily="18" charset="0"/>
                  </a:rPr>
                  <a:t>) that gives a systematic</a:t>
                </a:r>
              </a:p>
              <a:p>
                <a:pP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endParaRPr lang="en-US" sz="2500" spc="-25" dirty="0">
                  <a:solidFill>
                    <a:srgbClr val="FF0000"/>
                  </a:solidFill>
                  <a:latin typeface="Goudy Old Style" panose="02020502050305020303" pitchFamily="18" charset="0"/>
                </a:endParaRPr>
              </a:p>
            </p:txBody>
          </p:sp>
        </mc:Choice>
        <mc:Fallback xmlns="">
          <p:sp>
            <p:nvSpPr>
              <p:cNvPr id="20" name="TextBox 8">
                <a:extLst>
                  <a:ext uri="{FF2B5EF4-FFF2-40B4-BE49-F238E27FC236}">
                    <a16:creationId xmlns:a16="http://schemas.microsoft.com/office/drawing/2014/main" id="{6E642AF1-C161-49FD-89A9-FDAA29CDFFF7}"/>
                  </a:ext>
                </a:extLst>
              </p:cNvPr>
              <p:cNvSpPr txBox="1">
                <a:spLocks noRot="1" noChangeAspect="1" noMove="1" noResize="1" noEditPoints="1" noAdjustHandles="1" noChangeArrowheads="1" noChangeShapeType="1" noTextEdit="1"/>
              </p:cNvSpPr>
              <p:nvPr/>
            </p:nvSpPr>
            <p:spPr>
              <a:xfrm>
                <a:off x="8686800" y="1617619"/>
                <a:ext cx="9221348" cy="9199954"/>
              </a:xfrm>
              <a:prstGeom prst="rect">
                <a:avLst/>
              </a:prstGeom>
              <a:blipFill>
                <a:blip r:embed="rId4"/>
                <a:stretch>
                  <a:fillRect l="-2974" t="-2517" r="-3966"/>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34746D8A-8872-46EA-8CDD-589CFF98FE32}"/>
              </a:ext>
            </a:extLst>
          </p:cNvPr>
          <p:cNvSpPr/>
          <p:nvPr/>
        </p:nvSpPr>
        <p:spPr>
          <a:xfrm>
            <a:off x="1071194" y="72009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a:extLst>
              <a:ext uri="{FF2B5EF4-FFF2-40B4-BE49-F238E27FC236}">
                <a16:creationId xmlns:a16="http://schemas.microsoft.com/office/drawing/2014/main" id="{6B990247-439A-4CC8-B1D7-72501696F4AA}"/>
              </a:ext>
            </a:extLst>
          </p:cNvPr>
          <p:cNvCxnSpPr>
            <a:cxnSpLocks/>
          </p:cNvCxnSpPr>
          <p:nvPr/>
        </p:nvCxnSpPr>
        <p:spPr>
          <a:xfrm>
            <a:off x="1985594" y="7628897"/>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E034BE8C-4682-4ADF-B205-B538687764C4}"/>
              </a:ext>
            </a:extLst>
          </p:cNvPr>
          <p:cNvSpPr/>
          <p:nvPr/>
        </p:nvSpPr>
        <p:spPr>
          <a:xfrm>
            <a:off x="3128594"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Arrow Connector 92">
            <a:extLst>
              <a:ext uri="{FF2B5EF4-FFF2-40B4-BE49-F238E27FC236}">
                <a16:creationId xmlns:a16="http://schemas.microsoft.com/office/drawing/2014/main" id="{ED90ED1E-C5BD-43B8-A6F3-14862B0F5C3F}"/>
              </a:ext>
            </a:extLst>
          </p:cNvPr>
          <p:cNvCxnSpPr>
            <a:cxnSpLocks/>
          </p:cNvCxnSpPr>
          <p:nvPr/>
        </p:nvCxnSpPr>
        <p:spPr>
          <a:xfrm>
            <a:off x="4042994"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6D503AED-2AD6-4187-A479-22982CD22374}"/>
              </a:ext>
            </a:extLst>
          </p:cNvPr>
          <p:cNvSpPr/>
          <p:nvPr/>
        </p:nvSpPr>
        <p:spPr>
          <a:xfrm>
            <a:off x="5181600"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4AC42B22-A1F1-45BB-AB8D-5B12BDDB9067}"/>
              </a:ext>
            </a:extLst>
          </p:cNvPr>
          <p:cNvCxnSpPr>
            <a:cxnSpLocks/>
          </p:cNvCxnSpPr>
          <p:nvPr/>
        </p:nvCxnSpPr>
        <p:spPr>
          <a:xfrm>
            <a:off x="6096000"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4C9E6AE8-34B3-4FF0-8055-871FB3D77383}"/>
              </a:ext>
            </a:extLst>
          </p:cNvPr>
          <p:cNvSpPr/>
          <p:nvPr/>
        </p:nvSpPr>
        <p:spPr>
          <a:xfrm>
            <a:off x="7239000" y="71641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731BFCCC-5AC3-434D-BA5B-9DC6C0CD0932}"/>
              </a:ext>
            </a:extLst>
          </p:cNvPr>
          <p:cNvSpPr/>
          <p:nvPr/>
        </p:nvSpPr>
        <p:spPr>
          <a:xfrm>
            <a:off x="1071194" y="3730323"/>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40DF35BE-DEB2-4C66-9FB7-D4148D6CAF70}"/>
                  </a:ext>
                </a:extLst>
              </p:cNvPr>
              <p:cNvSpPr txBox="1"/>
              <p:nvPr/>
            </p:nvSpPr>
            <p:spPr>
              <a:xfrm>
                <a:off x="1169086" y="3853520"/>
                <a:ext cx="74937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00" name="TextBox 99">
                <a:extLst>
                  <a:ext uri="{FF2B5EF4-FFF2-40B4-BE49-F238E27FC236}">
                    <a16:creationId xmlns:a16="http://schemas.microsoft.com/office/drawing/2014/main" id="{40DF35BE-DEB2-4C66-9FB7-D4148D6CAF70}"/>
                  </a:ext>
                </a:extLst>
              </p:cNvPr>
              <p:cNvSpPr txBox="1">
                <a:spLocks noRot="1" noChangeAspect="1" noMove="1" noResize="1" noEditPoints="1" noAdjustHandles="1" noChangeArrowheads="1" noChangeShapeType="1" noTextEdit="1"/>
              </p:cNvSpPr>
              <p:nvPr/>
            </p:nvSpPr>
            <p:spPr>
              <a:xfrm>
                <a:off x="1169086" y="3853520"/>
                <a:ext cx="749372" cy="646331"/>
              </a:xfrm>
              <a:prstGeom prst="rect">
                <a:avLst/>
              </a:prstGeom>
              <a:blipFill>
                <a:blip r:embed="rId9"/>
                <a:stretch>
                  <a:fillRect/>
                </a:stretch>
              </a:blipFill>
              <a:ln>
                <a:noFill/>
              </a:ln>
            </p:spPr>
            <p:txBody>
              <a:bodyPr/>
              <a:lstStyle/>
              <a:p>
                <a:r>
                  <a:rPr lang="en-US">
                    <a:noFill/>
                  </a:rPr>
                  <a:t> </a:t>
                </a:r>
              </a:p>
            </p:txBody>
          </p:sp>
        </mc:Fallback>
      </mc:AlternateContent>
      <p:sp>
        <p:nvSpPr>
          <p:cNvPr id="101" name="Oval 100">
            <a:extLst>
              <a:ext uri="{FF2B5EF4-FFF2-40B4-BE49-F238E27FC236}">
                <a16:creationId xmlns:a16="http://schemas.microsoft.com/office/drawing/2014/main" id="{4804F738-21EA-4C8D-A1DF-7E41E64593F5}"/>
              </a:ext>
            </a:extLst>
          </p:cNvPr>
          <p:cNvSpPr/>
          <p:nvPr/>
        </p:nvSpPr>
        <p:spPr>
          <a:xfrm>
            <a:off x="3032839" y="364523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33D4ECF9-25B3-4DE4-BC7F-562AD98E3F31}"/>
                  </a:ext>
                </a:extLst>
              </p:cNvPr>
              <p:cNvSpPr txBox="1"/>
              <p:nvPr/>
            </p:nvSpPr>
            <p:spPr>
              <a:xfrm>
                <a:off x="3130731" y="3768434"/>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02" name="TextBox 101">
                <a:extLst>
                  <a:ext uri="{FF2B5EF4-FFF2-40B4-BE49-F238E27FC236}">
                    <a16:creationId xmlns:a16="http://schemas.microsoft.com/office/drawing/2014/main" id="{33D4ECF9-25B3-4DE4-BC7F-562AD98E3F31}"/>
                  </a:ext>
                </a:extLst>
              </p:cNvPr>
              <p:cNvSpPr txBox="1">
                <a:spLocks noRot="1" noChangeAspect="1" noMove="1" noResize="1" noEditPoints="1" noAdjustHandles="1" noChangeArrowheads="1" noChangeShapeType="1" noTextEdit="1"/>
              </p:cNvSpPr>
              <p:nvPr/>
            </p:nvSpPr>
            <p:spPr>
              <a:xfrm>
                <a:off x="3130731" y="3768434"/>
                <a:ext cx="760080" cy="646331"/>
              </a:xfrm>
              <a:prstGeom prst="rect">
                <a:avLst/>
              </a:prstGeom>
              <a:blipFill>
                <a:blip r:embed="rId10"/>
                <a:stretch>
                  <a:fillRect/>
                </a:stretch>
              </a:blipFill>
              <a:ln>
                <a:noFill/>
              </a:ln>
            </p:spPr>
            <p:txBody>
              <a:bodyPr/>
              <a:lstStyle/>
              <a:p>
                <a:r>
                  <a:rPr lang="en-US">
                    <a:noFill/>
                  </a:rPr>
                  <a:t> </a:t>
                </a:r>
              </a:p>
            </p:txBody>
          </p:sp>
        </mc:Fallback>
      </mc:AlternateContent>
      <p:sp>
        <p:nvSpPr>
          <p:cNvPr id="103" name="Oval 102">
            <a:extLst>
              <a:ext uri="{FF2B5EF4-FFF2-40B4-BE49-F238E27FC236}">
                <a16:creationId xmlns:a16="http://schemas.microsoft.com/office/drawing/2014/main" id="{BF7EE281-D410-4F00-9437-C35F8492B114}"/>
              </a:ext>
            </a:extLst>
          </p:cNvPr>
          <p:cNvSpPr/>
          <p:nvPr/>
        </p:nvSpPr>
        <p:spPr>
          <a:xfrm>
            <a:off x="5127033"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8913F4A2-1493-48B0-B0DB-B19996D1B72C}"/>
                  </a:ext>
                </a:extLst>
              </p:cNvPr>
              <p:cNvSpPr txBox="1"/>
              <p:nvPr/>
            </p:nvSpPr>
            <p:spPr>
              <a:xfrm>
                <a:off x="5224925"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04" name="TextBox 103">
                <a:extLst>
                  <a:ext uri="{FF2B5EF4-FFF2-40B4-BE49-F238E27FC236}">
                    <a16:creationId xmlns:a16="http://schemas.microsoft.com/office/drawing/2014/main" id="{8913F4A2-1493-48B0-B0DB-B19996D1B72C}"/>
                  </a:ext>
                </a:extLst>
              </p:cNvPr>
              <p:cNvSpPr txBox="1">
                <a:spLocks noRot="1" noChangeAspect="1" noMove="1" noResize="1" noEditPoints="1" noAdjustHandles="1" noChangeArrowheads="1" noChangeShapeType="1" noTextEdit="1"/>
              </p:cNvSpPr>
              <p:nvPr/>
            </p:nvSpPr>
            <p:spPr>
              <a:xfrm>
                <a:off x="5224925" y="3667617"/>
                <a:ext cx="760080" cy="646331"/>
              </a:xfrm>
              <a:prstGeom prst="rect">
                <a:avLst/>
              </a:prstGeom>
              <a:blipFill>
                <a:blip r:embed="rId11"/>
                <a:stretch>
                  <a:fillRect/>
                </a:stretch>
              </a:blipFill>
              <a:ln>
                <a:noFill/>
              </a:ln>
            </p:spPr>
            <p:txBody>
              <a:bodyPr/>
              <a:lstStyle/>
              <a:p>
                <a:r>
                  <a:rPr lang="en-US">
                    <a:noFill/>
                  </a:rPr>
                  <a:t> </a:t>
                </a:r>
              </a:p>
            </p:txBody>
          </p:sp>
        </mc:Fallback>
      </mc:AlternateContent>
      <p:sp>
        <p:nvSpPr>
          <p:cNvPr id="105" name="Oval 104">
            <a:extLst>
              <a:ext uri="{FF2B5EF4-FFF2-40B4-BE49-F238E27FC236}">
                <a16:creationId xmlns:a16="http://schemas.microsoft.com/office/drawing/2014/main" id="{9DB78C63-9FB6-4DB3-B359-A1361436202F}"/>
              </a:ext>
            </a:extLst>
          </p:cNvPr>
          <p:cNvSpPr/>
          <p:nvPr/>
        </p:nvSpPr>
        <p:spPr>
          <a:xfrm>
            <a:off x="7141881"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6ABE80AF-A699-44DB-9017-B9310E73BC7E}"/>
                  </a:ext>
                </a:extLst>
              </p:cNvPr>
              <p:cNvSpPr txBox="1"/>
              <p:nvPr/>
            </p:nvSpPr>
            <p:spPr>
              <a:xfrm>
                <a:off x="7239773"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06" name="TextBox 105">
                <a:extLst>
                  <a:ext uri="{FF2B5EF4-FFF2-40B4-BE49-F238E27FC236}">
                    <a16:creationId xmlns:a16="http://schemas.microsoft.com/office/drawing/2014/main" id="{6ABE80AF-A699-44DB-9017-B9310E73BC7E}"/>
                  </a:ext>
                </a:extLst>
              </p:cNvPr>
              <p:cNvSpPr txBox="1">
                <a:spLocks noRot="1" noChangeAspect="1" noMove="1" noResize="1" noEditPoints="1" noAdjustHandles="1" noChangeArrowheads="1" noChangeShapeType="1" noTextEdit="1"/>
              </p:cNvSpPr>
              <p:nvPr/>
            </p:nvSpPr>
            <p:spPr>
              <a:xfrm>
                <a:off x="7239773" y="3667617"/>
                <a:ext cx="760080" cy="646331"/>
              </a:xfrm>
              <a:prstGeom prst="rect">
                <a:avLst/>
              </a:prstGeom>
              <a:blipFill>
                <a:blip r:embed="rId12"/>
                <a:stretch>
                  <a:fillRect/>
                </a:stretch>
              </a:blipFill>
              <a:ln>
                <a:noFill/>
              </a:ln>
            </p:spPr>
            <p:txBody>
              <a:bodyPr/>
              <a:lstStyle/>
              <a:p>
                <a:r>
                  <a:rPr lang="en-US">
                    <a:noFill/>
                  </a:rPr>
                  <a:t> </a:t>
                </a:r>
              </a:p>
            </p:txBody>
          </p:sp>
        </mc:Fallback>
      </mc:AlternateContent>
      <p:cxnSp>
        <p:nvCxnSpPr>
          <p:cNvPr id="107" name="Straight Arrow Connector 106">
            <a:extLst>
              <a:ext uri="{FF2B5EF4-FFF2-40B4-BE49-F238E27FC236}">
                <a16:creationId xmlns:a16="http://schemas.microsoft.com/office/drawing/2014/main" id="{27FE2D92-C54F-4037-9F87-94567B132AAC}"/>
              </a:ext>
            </a:extLst>
          </p:cNvPr>
          <p:cNvCxnSpPr>
            <a:cxnSpLocks/>
            <a:endCxn id="91" idx="1"/>
          </p:cNvCxnSpPr>
          <p:nvPr/>
        </p:nvCxnSpPr>
        <p:spPr>
          <a:xfrm>
            <a:off x="1674396" y="4578003"/>
            <a:ext cx="1588109" cy="273844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FB321103-7068-4F80-8FF3-D432B07D5736}"/>
              </a:ext>
            </a:extLst>
          </p:cNvPr>
          <p:cNvCxnSpPr>
            <a:cxnSpLocks/>
          </p:cNvCxnSpPr>
          <p:nvPr/>
        </p:nvCxnSpPr>
        <p:spPr>
          <a:xfrm>
            <a:off x="5809736" y="4414765"/>
            <a:ext cx="1668681" cy="28726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BD81D16C-310A-4CD0-B890-27D78194288F}"/>
              </a:ext>
            </a:extLst>
          </p:cNvPr>
          <p:cNvSpPr/>
          <p:nvPr/>
        </p:nvSpPr>
        <p:spPr>
          <a:xfrm>
            <a:off x="1078821" y="2171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E8588468-A0B2-4991-AE25-CBCA93276665}"/>
                  </a:ext>
                </a:extLst>
              </p:cNvPr>
              <p:cNvSpPr txBox="1"/>
              <p:nvPr/>
            </p:nvSpPr>
            <p:spPr>
              <a:xfrm>
                <a:off x="1176713" y="2294897"/>
                <a:ext cx="66178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10" name="TextBox 109">
                <a:extLst>
                  <a:ext uri="{FF2B5EF4-FFF2-40B4-BE49-F238E27FC236}">
                    <a16:creationId xmlns:a16="http://schemas.microsoft.com/office/drawing/2014/main" id="{E8588468-A0B2-4991-AE25-CBCA93276665}"/>
                  </a:ext>
                </a:extLst>
              </p:cNvPr>
              <p:cNvSpPr txBox="1">
                <a:spLocks noRot="1" noChangeAspect="1" noMove="1" noResize="1" noEditPoints="1" noAdjustHandles="1" noChangeArrowheads="1" noChangeShapeType="1" noTextEdit="1"/>
              </p:cNvSpPr>
              <p:nvPr/>
            </p:nvSpPr>
            <p:spPr>
              <a:xfrm>
                <a:off x="1176713" y="2294897"/>
                <a:ext cx="661783" cy="646331"/>
              </a:xfrm>
              <a:prstGeom prst="rect">
                <a:avLst/>
              </a:prstGeom>
              <a:blipFill>
                <a:blip r:embed="rId13"/>
                <a:stretch>
                  <a:fillRect/>
                </a:stretch>
              </a:blipFill>
              <a:ln>
                <a:noFill/>
              </a:ln>
            </p:spPr>
            <p:txBody>
              <a:bodyPr/>
              <a:lstStyle/>
              <a:p>
                <a:r>
                  <a:rPr lang="en-US">
                    <a:noFill/>
                  </a:rPr>
                  <a:t> </a:t>
                </a:r>
              </a:p>
            </p:txBody>
          </p:sp>
        </mc:Fallback>
      </mc:AlternateContent>
      <p:sp>
        <p:nvSpPr>
          <p:cNvPr id="111" name="Oval 110">
            <a:extLst>
              <a:ext uri="{FF2B5EF4-FFF2-40B4-BE49-F238E27FC236}">
                <a16:creationId xmlns:a16="http://schemas.microsoft.com/office/drawing/2014/main" id="{DDC7A9BD-082E-4D6C-B69F-CC63BFB226F5}"/>
              </a:ext>
            </a:extLst>
          </p:cNvPr>
          <p:cNvSpPr/>
          <p:nvPr/>
        </p:nvSpPr>
        <p:spPr>
          <a:xfrm>
            <a:off x="3040466" y="208661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E8AC3E76-D457-4DD8-96DC-59B04D048602}"/>
                  </a:ext>
                </a:extLst>
              </p:cNvPr>
              <p:cNvSpPr txBox="1"/>
              <p:nvPr/>
            </p:nvSpPr>
            <p:spPr>
              <a:xfrm>
                <a:off x="3138358" y="2209811"/>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12" name="TextBox 111">
                <a:extLst>
                  <a:ext uri="{FF2B5EF4-FFF2-40B4-BE49-F238E27FC236}">
                    <a16:creationId xmlns:a16="http://schemas.microsoft.com/office/drawing/2014/main" id="{E8AC3E76-D457-4DD8-96DC-59B04D048602}"/>
                  </a:ext>
                </a:extLst>
              </p:cNvPr>
              <p:cNvSpPr txBox="1">
                <a:spLocks noRot="1" noChangeAspect="1" noMove="1" noResize="1" noEditPoints="1" noAdjustHandles="1" noChangeArrowheads="1" noChangeShapeType="1" noTextEdit="1"/>
              </p:cNvSpPr>
              <p:nvPr/>
            </p:nvSpPr>
            <p:spPr>
              <a:xfrm>
                <a:off x="3138358" y="2209811"/>
                <a:ext cx="672492" cy="646331"/>
              </a:xfrm>
              <a:prstGeom prst="rect">
                <a:avLst/>
              </a:prstGeom>
              <a:blipFill>
                <a:blip r:embed="rId14"/>
                <a:stretch>
                  <a:fillRect/>
                </a:stretch>
              </a:blipFill>
              <a:ln>
                <a:noFill/>
              </a:ln>
            </p:spPr>
            <p:txBody>
              <a:bodyPr/>
              <a:lstStyle/>
              <a:p>
                <a:r>
                  <a:rPr lang="en-US">
                    <a:noFill/>
                  </a:rPr>
                  <a:t> </a:t>
                </a:r>
              </a:p>
            </p:txBody>
          </p:sp>
        </mc:Fallback>
      </mc:AlternateContent>
      <p:sp>
        <p:nvSpPr>
          <p:cNvPr id="113" name="Oval 112">
            <a:extLst>
              <a:ext uri="{FF2B5EF4-FFF2-40B4-BE49-F238E27FC236}">
                <a16:creationId xmlns:a16="http://schemas.microsoft.com/office/drawing/2014/main" id="{78B5A9CD-6DE7-4F4B-A14F-8E117A650421}"/>
              </a:ext>
            </a:extLst>
          </p:cNvPr>
          <p:cNvSpPr/>
          <p:nvPr/>
        </p:nvSpPr>
        <p:spPr>
          <a:xfrm>
            <a:off x="5134660"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0B6290F1-5809-4C2B-94E4-58D3D51329F7}"/>
                  </a:ext>
                </a:extLst>
              </p:cNvPr>
              <p:cNvSpPr txBox="1"/>
              <p:nvPr/>
            </p:nvSpPr>
            <p:spPr>
              <a:xfrm>
                <a:off x="5232552" y="2108994"/>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14" name="TextBox 113">
                <a:extLst>
                  <a:ext uri="{FF2B5EF4-FFF2-40B4-BE49-F238E27FC236}">
                    <a16:creationId xmlns:a16="http://schemas.microsoft.com/office/drawing/2014/main" id="{0B6290F1-5809-4C2B-94E4-58D3D51329F7}"/>
                  </a:ext>
                </a:extLst>
              </p:cNvPr>
              <p:cNvSpPr txBox="1">
                <a:spLocks noRot="1" noChangeAspect="1" noMove="1" noResize="1" noEditPoints="1" noAdjustHandles="1" noChangeArrowheads="1" noChangeShapeType="1" noTextEdit="1"/>
              </p:cNvSpPr>
              <p:nvPr/>
            </p:nvSpPr>
            <p:spPr>
              <a:xfrm>
                <a:off x="5232552" y="2108994"/>
                <a:ext cx="672492" cy="646331"/>
              </a:xfrm>
              <a:prstGeom prst="rect">
                <a:avLst/>
              </a:prstGeom>
              <a:blipFill>
                <a:blip r:embed="rId15"/>
                <a:stretch>
                  <a:fillRect/>
                </a:stretch>
              </a:blipFill>
              <a:ln>
                <a:noFill/>
              </a:ln>
            </p:spPr>
            <p:txBody>
              <a:bodyPr/>
              <a:lstStyle/>
              <a:p>
                <a:r>
                  <a:rPr lang="en-US">
                    <a:noFill/>
                  </a:rPr>
                  <a:t> </a:t>
                </a:r>
              </a:p>
            </p:txBody>
          </p:sp>
        </mc:Fallback>
      </mc:AlternateContent>
      <p:sp>
        <p:nvSpPr>
          <p:cNvPr id="115" name="Oval 114">
            <a:extLst>
              <a:ext uri="{FF2B5EF4-FFF2-40B4-BE49-F238E27FC236}">
                <a16:creationId xmlns:a16="http://schemas.microsoft.com/office/drawing/2014/main" id="{047A6FF4-A62D-4243-BEDC-0CD301A3F4EC}"/>
              </a:ext>
            </a:extLst>
          </p:cNvPr>
          <p:cNvSpPr/>
          <p:nvPr/>
        </p:nvSpPr>
        <p:spPr>
          <a:xfrm>
            <a:off x="7149508"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538E9D39-0AAC-4CCE-8748-8014A3A5101B}"/>
                  </a:ext>
                </a:extLst>
              </p:cNvPr>
              <p:cNvSpPr txBox="1"/>
              <p:nvPr/>
            </p:nvSpPr>
            <p:spPr>
              <a:xfrm>
                <a:off x="7247400" y="2108994"/>
                <a:ext cx="65274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16" name="TextBox 115">
                <a:extLst>
                  <a:ext uri="{FF2B5EF4-FFF2-40B4-BE49-F238E27FC236}">
                    <a16:creationId xmlns:a16="http://schemas.microsoft.com/office/drawing/2014/main" id="{538E9D39-0AAC-4CCE-8748-8014A3A5101B}"/>
                  </a:ext>
                </a:extLst>
              </p:cNvPr>
              <p:cNvSpPr txBox="1">
                <a:spLocks noRot="1" noChangeAspect="1" noMove="1" noResize="1" noEditPoints="1" noAdjustHandles="1" noChangeArrowheads="1" noChangeShapeType="1" noTextEdit="1"/>
              </p:cNvSpPr>
              <p:nvPr/>
            </p:nvSpPr>
            <p:spPr>
              <a:xfrm>
                <a:off x="7247400" y="2108994"/>
                <a:ext cx="652743" cy="646331"/>
              </a:xfrm>
              <a:prstGeom prst="rect">
                <a:avLst/>
              </a:prstGeom>
              <a:blipFill>
                <a:blip r:embed="rId16"/>
                <a:stretch>
                  <a:fillRect/>
                </a:stretch>
              </a:blipFill>
              <a:ln>
                <a:noFill/>
              </a:ln>
            </p:spPr>
            <p:txBody>
              <a:bodyPr/>
              <a:lstStyle/>
              <a:p>
                <a:r>
                  <a:rPr lang="en-US">
                    <a:noFill/>
                  </a:rPr>
                  <a:t> </a:t>
                </a:r>
              </a:p>
            </p:txBody>
          </p:sp>
        </mc:Fallback>
      </mc:AlternateContent>
      <p:sp>
        <p:nvSpPr>
          <p:cNvPr id="117" name="Oval 116">
            <a:extLst>
              <a:ext uri="{FF2B5EF4-FFF2-40B4-BE49-F238E27FC236}">
                <a16:creationId xmlns:a16="http://schemas.microsoft.com/office/drawing/2014/main" id="{9FD430A9-1E92-448A-A751-DB006655E003}"/>
              </a:ext>
            </a:extLst>
          </p:cNvPr>
          <p:cNvSpPr/>
          <p:nvPr/>
        </p:nvSpPr>
        <p:spPr>
          <a:xfrm>
            <a:off x="1071194" y="5600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5EF16743-4AC6-4D3A-AECF-151CE8D51131}"/>
                  </a:ext>
                </a:extLst>
              </p:cNvPr>
              <p:cNvSpPr txBox="1"/>
              <p:nvPr/>
            </p:nvSpPr>
            <p:spPr>
              <a:xfrm>
                <a:off x="1169086" y="5723897"/>
                <a:ext cx="723468"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18" name="TextBox 117">
                <a:extLst>
                  <a:ext uri="{FF2B5EF4-FFF2-40B4-BE49-F238E27FC236}">
                    <a16:creationId xmlns:a16="http://schemas.microsoft.com/office/drawing/2014/main" id="{5EF16743-4AC6-4D3A-AECF-151CE8D51131}"/>
                  </a:ext>
                </a:extLst>
              </p:cNvPr>
              <p:cNvSpPr txBox="1">
                <a:spLocks noRot="1" noChangeAspect="1" noMove="1" noResize="1" noEditPoints="1" noAdjustHandles="1" noChangeArrowheads="1" noChangeShapeType="1" noTextEdit="1"/>
              </p:cNvSpPr>
              <p:nvPr/>
            </p:nvSpPr>
            <p:spPr>
              <a:xfrm>
                <a:off x="1169086" y="5723897"/>
                <a:ext cx="723468" cy="646331"/>
              </a:xfrm>
              <a:prstGeom prst="rect">
                <a:avLst/>
              </a:prstGeom>
              <a:blipFill>
                <a:blip r:embed="rId17"/>
                <a:stretch>
                  <a:fillRect/>
                </a:stretch>
              </a:blipFill>
              <a:ln>
                <a:noFill/>
              </a:ln>
            </p:spPr>
            <p:txBody>
              <a:bodyPr/>
              <a:lstStyle/>
              <a:p>
                <a:r>
                  <a:rPr lang="en-US">
                    <a:noFill/>
                  </a:rPr>
                  <a:t> </a:t>
                </a:r>
              </a:p>
            </p:txBody>
          </p:sp>
        </mc:Fallback>
      </mc:AlternateContent>
      <p:sp>
        <p:nvSpPr>
          <p:cNvPr id="119" name="Oval 118">
            <a:extLst>
              <a:ext uri="{FF2B5EF4-FFF2-40B4-BE49-F238E27FC236}">
                <a16:creationId xmlns:a16="http://schemas.microsoft.com/office/drawing/2014/main" id="{C7AD5693-6B05-49FA-84C8-0D2ED447A9C7}"/>
              </a:ext>
            </a:extLst>
          </p:cNvPr>
          <p:cNvSpPr/>
          <p:nvPr/>
        </p:nvSpPr>
        <p:spPr>
          <a:xfrm>
            <a:off x="3128594" y="55823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D287FEC8-7AAC-4B21-A828-AACD77640A28}"/>
                  </a:ext>
                </a:extLst>
              </p:cNvPr>
              <p:cNvSpPr txBox="1"/>
              <p:nvPr/>
            </p:nvSpPr>
            <p:spPr>
              <a:xfrm>
                <a:off x="3226486" y="5705531"/>
                <a:ext cx="73417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20" name="TextBox 119">
                <a:extLst>
                  <a:ext uri="{FF2B5EF4-FFF2-40B4-BE49-F238E27FC236}">
                    <a16:creationId xmlns:a16="http://schemas.microsoft.com/office/drawing/2014/main" id="{D287FEC8-7AAC-4B21-A828-AACD77640A28}"/>
                  </a:ext>
                </a:extLst>
              </p:cNvPr>
              <p:cNvSpPr txBox="1">
                <a:spLocks noRot="1" noChangeAspect="1" noMove="1" noResize="1" noEditPoints="1" noAdjustHandles="1" noChangeArrowheads="1" noChangeShapeType="1" noTextEdit="1"/>
              </p:cNvSpPr>
              <p:nvPr/>
            </p:nvSpPr>
            <p:spPr>
              <a:xfrm>
                <a:off x="3226486" y="5705531"/>
                <a:ext cx="734175" cy="646331"/>
              </a:xfrm>
              <a:prstGeom prst="rect">
                <a:avLst/>
              </a:prstGeom>
              <a:blipFill>
                <a:blip r:embed="rId18"/>
                <a:stretch>
                  <a:fillRect/>
                </a:stretch>
              </a:blipFill>
              <a:ln>
                <a:noFill/>
              </a:ln>
            </p:spPr>
            <p:txBody>
              <a:bodyPr/>
              <a:lstStyle/>
              <a:p>
                <a:r>
                  <a:rPr lang="en-US">
                    <a:noFill/>
                  </a:rPr>
                  <a:t> </a:t>
                </a:r>
              </a:p>
            </p:txBody>
          </p:sp>
        </mc:Fallback>
      </mc:AlternateContent>
      <p:sp>
        <p:nvSpPr>
          <p:cNvPr id="121" name="Oval 120">
            <a:extLst>
              <a:ext uri="{FF2B5EF4-FFF2-40B4-BE49-F238E27FC236}">
                <a16:creationId xmlns:a16="http://schemas.microsoft.com/office/drawing/2014/main" id="{1D18AB11-E4A4-49CC-A0E4-DD68A4DAEDCE}"/>
              </a:ext>
            </a:extLst>
          </p:cNvPr>
          <p:cNvSpPr/>
          <p:nvPr/>
        </p:nvSpPr>
        <p:spPr>
          <a:xfrm>
            <a:off x="5181600" y="55823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AF7F7FD4-49E0-4BE9-B2B8-6F3E697C5481}"/>
                  </a:ext>
                </a:extLst>
              </p:cNvPr>
              <p:cNvSpPr txBox="1"/>
              <p:nvPr/>
            </p:nvSpPr>
            <p:spPr>
              <a:xfrm>
                <a:off x="5279492" y="5705531"/>
                <a:ext cx="73417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22" name="TextBox 121">
                <a:extLst>
                  <a:ext uri="{FF2B5EF4-FFF2-40B4-BE49-F238E27FC236}">
                    <a16:creationId xmlns:a16="http://schemas.microsoft.com/office/drawing/2014/main" id="{AF7F7FD4-49E0-4BE9-B2B8-6F3E697C5481}"/>
                  </a:ext>
                </a:extLst>
              </p:cNvPr>
              <p:cNvSpPr txBox="1">
                <a:spLocks noRot="1" noChangeAspect="1" noMove="1" noResize="1" noEditPoints="1" noAdjustHandles="1" noChangeArrowheads="1" noChangeShapeType="1" noTextEdit="1"/>
              </p:cNvSpPr>
              <p:nvPr/>
            </p:nvSpPr>
            <p:spPr>
              <a:xfrm>
                <a:off x="5279492" y="5705531"/>
                <a:ext cx="734175" cy="646331"/>
              </a:xfrm>
              <a:prstGeom prst="rect">
                <a:avLst/>
              </a:prstGeom>
              <a:blipFill>
                <a:blip r:embed="rId19"/>
                <a:stretch>
                  <a:fillRect/>
                </a:stretch>
              </a:blipFill>
              <a:ln>
                <a:noFill/>
              </a:ln>
            </p:spPr>
            <p:txBody>
              <a:bodyPr/>
              <a:lstStyle/>
              <a:p>
                <a:r>
                  <a:rPr lang="en-US">
                    <a:noFill/>
                  </a:rPr>
                  <a:t> </a:t>
                </a:r>
              </a:p>
            </p:txBody>
          </p:sp>
        </mc:Fallback>
      </mc:AlternateContent>
      <p:sp>
        <p:nvSpPr>
          <p:cNvPr id="123" name="Oval 122">
            <a:extLst>
              <a:ext uri="{FF2B5EF4-FFF2-40B4-BE49-F238E27FC236}">
                <a16:creationId xmlns:a16="http://schemas.microsoft.com/office/drawing/2014/main" id="{7E411D38-92E8-4F0B-8F0C-FEAD9B4CDBB9}"/>
              </a:ext>
            </a:extLst>
          </p:cNvPr>
          <p:cNvSpPr/>
          <p:nvPr/>
        </p:nvSpPr>
        <p:spPr>
          <a:xfrm>
            <a:off x="7239000" y="55639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EC050350-7E68-4978-8672-D0FEB5F40C36}"/>
                  </a:ext>
                </a:extLst>
              </p:cNvPr>
              <p:cNvSpPr txBox="1"/>
              <p:nvPr/>
            </p:nvSpPr>
            <p:spPr>
              <a:xfrm>
                <a:off x="7336892" y="5687165"/>
                <a:ext cx="73084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24" name="TextBox 123">
                <a:extLst>
                  <a:ext uri="{FF2B5EF4-FFF2-40B4-BE49-F238E27FC236}">
                    <a16:creationId xmlns:a16="http://schemas.microsoft.com/office/drawing/2014/main" id="{EC050350-7E68-4978-8672-D0FEB5F40C36}"/>
                  </a:ext>
                </a:extLst>
              </p:cNvPr>
              <p:cNvSpPr txBox="1">
                <a:spLocks noRot="1" noChangeAspect="1" noMove="1" noResize="1" noEditPoints="1" noAdjustHandles="1" noChangeArrowheads="1" noChangeShapeType="1" noTextEdit="1"/>
              </p:cNvSpPr>
              <p:nvPr/>
            </p:nvSpPr>
            <p:spPr>
              <a:xfrm>
                <a:off x="7336892" y="5687165"/>
                <a:ext cx="730841" cy="646331"/>
              </a:xfrm>
              <a:prstGeom prst="rect">
                <a:avLst/>
              </a:prstGeom>
              <a:blipFill>
                <a:blip r:embed="rId20"/>
                <a:stretch>
                  <a:fillRect/>
                </a:stretch>
              </a:blipFill>
              <a:ln>
                <a:noFill/>
              </a:ln>
            </p:spPr>
            <p:txBody>
              <a:bodyPr/>
              <a:lstStyle/>
              <a:p>
                <a:r>
                  <a:rPr lang="en-US">
                    <a:noFill/>
                  </a:rPr>
                  <a:t> </a:t>
                </a:r>
              </a:p>
            </p:txBody>
          </p:sp>
        </mc:Fallback>
      </mc:AlternateContent>
      <p:cxnSp>
        <p:nvCxnSpPr>
          <p:cNvPr id="125" name="Straight Arrow Connector 124">
            <a:extLst>
              <a:ext uri="{FF2B5EF4-FFF2-40B4-BE49-F238E27FC236}">
                <a16:creationId xmlns:a16="http://schemas.microsoft.com/office/drawing/2014/main" id="{3DEA20EA-08E3-43E8-88A0-277E7EE8683D}"/>
              </a:ext>
            </a:extLst>
          </p:cNvPr>
          <p:cNvCxnSpPr>
            <a:cxnSpLocks/>
          </p:cNvCxnSpPr>
          <p:nvPr/>
        </p:nvCxnSpPr>
        <p:spPr>
          <a:xfrm flipV="1">
            <a:off x="1524000" y="6515100"/>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652797-6121-4BEE-94EE-2F5F165A2209}"/>
              </a:ext>
            </a:extLst>
          </p:cNvPr>
          <p:cNvCxnSpPr>
            <a:cxnSpLocks/>
          </p:cNvCxnSpPr>
          <p:nvPr/>
        </p:nvCxnSpPr>
        <p:spPr>
          <a:xfrm flipV="1">
            <a:off x="3581400" y="6478368"/>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649502D-9669-4841-9AC8-077CE1DA9A81}"/>
              </a:ext>
            </a:extLst>
          </p:cNvPr>
          <p:cNvCxnSpPr>
            <a:cxnSpLocks/>
          </p:cNvCxnSpPr>
          <p:nvPr/>
        </p:nvCxnSpPr>
        <p:spPr>
          <a:xfrm flipV="1">
            <a:off x="5638800" y="6496734"/>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4E64430-9EB4-4875-9F96-30319847D799}"/>
              </a:ext>
            </a:extLst>
          </p:cNvPr>
          <p:cNvCxnSpPr>
            <a:cxnSpLocks/>
          </p:cNvCxnSpPr>
          <p:nvPr/>
        </p:nvCxnSpPr>
        <p:spPr>
          <a:xfrm flipV="1">
            <a:off x="7772400" y="6478368"/>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C9A234AE-F39A-4A0C-BE05-94FE6ADA9BEC}"/>
              </a:ext>
            </a:extLst>
          </p:cNvPr>
          <p:cNvCxnSpPr>
            <a:cxnSpLocks/>
            <a:stCxn id="101" idx="5"/>
            <a:endCxn id="94" idx="1"/>
          </p:cNvCxnSpPr>
          <p:nvPr/>
        </p:nvCxnSpPr>
        <p:spPr>
          <a:xfrm>
            <a:off x="3813328" y="4425726"/>
            <a:ext cx="1502183" cy="289071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6AE0F3A4-74E4-4C11-A9AB-0961AA3F2566}"/>
              </a:ext>
            </a:extLst>
          </p:cNvPr>
          <p:cNvCxnSpPr>
            <a:cxnSpLocks/>
            <a:endCxn id="109" idx="4"/>
          </p:cNvCxnSpPr>
          <p:nvPr/>
        </p:nvCxnSpPr>
        <p:spPr>
          <a:xfrm flipV="1">
            <a:off x="1524000" y="3086100"/>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E450BBAE-89C2-4782-A5D7-BCDE346C1B28}"/>
              </a:ext>
            </a:extLst>
          </p:cNvPr>
          <p:cNvCxnSpPr>
            <a:cxnSpLocks/>
          </p:cNvCxnSpPr>
          <p:nvPr/>
        </p:nvCxnSpPr>
        <p:spPr>
          <a:xfrm flipV="1">
            <a:off x="3510771" y="3011167"/>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8DFAFEB-D1B2-4DFC-9D62-6F126BE477BD}"/>
              </a:ext>
            </a:extLst>
          </p:cNvPr>
          <p:cNvCxnSpPr>
            <a:cxnSpLocks/>
          </p:cNvCxnSpPr>
          <p:nvPr/>
        </p:nvCxnSpPr>
        <p:spPr>
          <a:xfrm flipV="1">
            <a:off x="5614223" y="2904701"/>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1EA5495-EFA8-46EB-849F-FA2CB9D29665}"/>
              </a:ext>
            </a:extLst>
          </p:cNvPr>
          <p:cNvCxnSpPr>
            <a:cxnSpLocks/>
          </p:cNvCxnSpPr>
          <p:nvPr/>
        </p:nvCxnSpPr>
        <p:spPr>
          <a:xfrm flipV="1">
            <a:off x="7624561" y="2894648"/>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4" name="Freeform: Shape 133">
            <a:extLst>
              <a:ext uri="{FF2B5EF4-FFF2-40B4-BE49-F238E27FC236}">
                <a16:creationId xmlns:a16="http://schemas.microsoft.com/office/drawing/2014/main" id="{725B2101-84F7-46A7-AFBE-8CB1C2D434E6}"/>
              </a:ext>
            </a:extLst>
          </p:cNvPr>
          <p:cNvSpPr/>
          <p:nvPr/>
        </p:nvSpPr>
        <p:spPr>
          <a:xfrm>
            <a:off x="486426" y="2971800"/>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a:extLst>
              <a:ext uri="{FF2B5EF4-FFF2-40B4-BE49-F238E27FC236}">
                <a16:creationId xmlns:a16="http://schemas.microsoft.com/office/drawing/2014/main" id="{E5327592-3974-4BCB-B24A-CC14E109F9DE}"/>
              </a:ext>
            </a:extLst>
          </p:cNvPr>
          <p:cNvSpPr/>
          <p:nvPr/>
        </p:nvSpPr>
        <p:spPr>
          <a:xfrm>
            <a:off x="2557441" y="297043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a:extLst>
              <a:ext uri="{FF2B5EF4-FFF2-40B4-BE49-F238E27FC236}">
                <a16:creationId xmlns:a16="http://schemas.microsoft.com/office/drawing/2014/main" id="{DBB94272-CB9A-4FAF-AD14-41947382A7D5}"/>
              </a:ext>
            </a:extLst>
          </p:cNvPr>
          <p:cNvSpPr/>
          <p:nvPr/>
        </p:nvSpPr>
        <p:spPr>
          <a:xfrm>
            <a:off x="4615088"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a:extLst>
              <a:ext uri="{FF2B5EF4-FFF2-40B4-BE49-F238E27FC236}">
                <a16:creationId xmlns:a16="http://schemas.microsoft.com/office/drawing/2014/main" id="{98A3DF32-D534-4E31-BA43-20BA641696B4}"/>
              </a:ext>
            </a:extLst>
          </p:cNvPr>
          <p:cNvSpPr/>
          <p:nvPr/>
        </p:nvSpPr>
        <p:spPr>
          <a:xfrm>
            <a:off x="6687409"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2D02062D-CDE9-4EA9-8873-67985FD194C6}"/>
              </a:ext>
            </a:extLst>
          </p:cNvPr>
          <p:cNvSpPr/>
          <p:nvPr/>
        </p:nvSpPr>
        <p:spPr>
          <a:xfrm>
            <a:off x="1366866" y="4636785"/>
            <a:ext cx="287432" cy="960089"/>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16FEB39E-EB62-443E-9E53-1B0FBD3B4E4D}"/>
              </a:ext>
            </a:extLst>
          </p:cNvPr>
          <p:cNvSpPr/>
          <p:nvPr/>
        </p:nvSpPr>
        <p:spPr>
          <a:xfrm>
            <a:off x="3440676" y="4559637"/>
            <a:ext cx="293124" cy="1001022"/>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51BBD366-D799-4069-8416-6762F90E33EF}"/>
              </a:ext>
            </a:extLst>
          </p:cNvPr>
          <p:cNvSpPr/>
          <p:nvPr/>
        </p:nvSpPr>
        <p:spPr>
          <a:xfrm>
            <a:off x="5449363" y="4468993"/>
            <a:ext cx="358502" cy="1091665"/>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E0BEB362-09D9-44BC-A88F-11D296BF0673}"/>
              </a:ext>
            </a:extLst>
          </p:cNvPr>
          <p:cNvSpPr/>
          <p:nvPr/>
        </p:nvSpPr>
        <p:spPr>
          <a:xfrm>
            <a:off x="7446158" y="4468993"/>
            <a:ext cx="358502" cy="1091665"/>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4AD5565-4700-4255-A341-D89BB774243A}"/>
              </a:ext>
            </a:extLst>
          </p:cNvPr>
          <p:cNvSpPr txBox="1"/>
          <p:nvPr/>
        </p:nvSpPr>
        <p:spPr>
          <a:xfrm>
            <a:off x="11568125" y="9715500"/>
            <a:ext cx="3457550" cy="477054"/>
          </a:xfrm>
          <a:prstGeom prst="rect">
            <a:avLst/>
          </a:prstGeom>
          <a:noFill/>
        </p:spPr>
        <p:txBody>
          <a:bodyPr wrap="none" rtlCol="0">
            <a:spAutoFit/>
          </a:bodyPr>
          <a:lstStyle/>
          <a:p>
            <a:r>
              <a:rPr lang="en-US" sz="2500" dirty="0">
                <a:solidFill>
                  <a:srgbClr val="FF0000"/>
                </a:solidFill>
              </a:rPr>
              <a:t>(Continued on next slide)</a:t>
            </a:r>
          </a:p>
        </p:txBody>
      </p:sp>
      <p:sp>
        <p:nvSpPr>
          <p:cNvPr id="63" name="Arrow: Right 62">
            <a:extLst>
              <a:ext uri="{FF2B5EF4-FFF2-40B4-BE49-F238E27FC236}">
                <a16:creationId xmlns:a16="http://schemas.microsoft.com/office/drawing/2014/main" id="{6C3FDAD6-D59B-4C93-8BEC-7339F94865CE}"/>
              </a:ext>
            </a:extLst>
          </p:cNvPr>
          <p:cNvSpPr/>
          <p:nvPr/>
        </p:nvSpPr>
        <p:spPr>
          <a:xfrm>
            <a:off x="952501" y="9064232"/>
            <a:ext cx="7162800" cy="755995"/>
          </a:xfrm>
          <a:prstGeom prst="rightArrow">
            <a:avLst>
              <a:gd name="adj1" fmla="val 21579"/>
              <a:gd name="adj2" fmla="val 84210"/>
            </a:avLst>
          </a:prstGeom>
          <a:solidFill>
            <a:schemeClr val="tx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7A498B2-0943-48AD-A42D-DEF737FDA00C}"/>
              </a:ext>
            </a:extLst>
          </p:cNvPr>
          <p:cNvSpPr txBox="1"/>
          <p:nvPr/>
        </p:nvSpPr>
        <p:spPr>
          <a:xfrm>
            <a:off x="3483138" y="9504756"/>
            <a:ext cx="1165063" cy="630942"/>
          </a:xfrm>
          <a:prstGeom prst="rect">
            <a:avLst/>
          </a:prstGeom>
          <a:noFill/>
        </p:spPr>
        <p:txBody>
          <a:bodyPr wrap="none" rtlCol="0">
            <a:spAutoFit/>
          </a:bodyPr>
          <a:lstStyle/>
          <a:p>
            <a:r>
              <a:rPr lang="en-US" sz="3500" dirty="0">
                <a:latin typeface="Arial" panose="020B0604020202020204" pitchFamily="34" charset="0"/>
                <a:cs typeface="Arial" panose="020B0604020202020204" pitchFamily="34" charset="0"/>
              </a:rPr>
              <a:t>Time</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CC0385D-23E4-4617-818C-C8E35CCDC9F6}"/>
                  </a:ext>
                </a:extLst>
              </p:cNvPr>
              <p:cNvSpPr txBox="1"/>
              <p:nvPr/>
            </p:nvSpPr>
            <p:spPr>
              <a:xfrm>
                <a:off x="1169086" y="7324097"/>
                <a:ext cx="73366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65" name="TextBox 64">
                <a:extLst>
                  <a:ext uri="{FF2B5EF4-FFF2-40B4-BE49-F238E27FC236}">
                    <a16:creationId xmlns:a16="http://schemas.microsoft.com/office/drawing/2014/main" id="{1CC0385D-23E4-4617-818C-C8E35CCDC9F6}"/>
                  </a:ext>
                </a:extLst>
              </p:cNvPr>
              <p:cNvSpPr txBox="1">
                <a:spLocks noRot="1" noChangeAspect="1" noMove="1" noResize="1" noEditPoints="1" noAdjustHandles="1" noChangeArrowheads="1" noChangeShapeType="1" noTextEdit="1"/>
              </p:cNvSpPr>
              <p:nvPr/>
            </p:nvSpPr>
            <p:spPr>
              <a:xfrm>
                <a:off x="1169086" y="7324097"/>
                <a:ext cx="733662" cy="646331"/>
              </a:xfrm>
              <a:prstGeom prst="rect">
                <a:avLst/>
              </a:prstGeom>
              <a:blipFill>
                <a:blip r:embed="rId2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FABCB27-32EB-4CC5-9B03-B0F6D49C1933}"/>
                  </a:ext>
                </a:extLst>
              </p:cNvPr>
              <p:cNvSpPr txBox="1"/>
              <p:nvPr/>
            </p:nvSpPr>
            <p:spPr>
              <a:xfrm>
                <a:off x="3226486"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66" name="TextBox 65">
                <a:extLst>
                  <a:ext uri="{FF2B5EF4-FFF2-40B4-BE49-F238E27FC236}">
                    <a16:creationId xmlns:a16="http://schemas.microsoft.com/office/drawing/2014/main" id="{6FABCB27-32EB-4CC5-9B03-B0F6D49C1933}"/>
                  </a:ext>
                </a:extLst>
              </p:cNvPr>
              <p:cNvSpPr txBox="1">
                <a:spLocks noRot="1" noChangeAspect="1" noMove="1" noResize="1" noEditPoints="1" noAdjustHandles="1" noChangeArrowheads="1" noChangeShapeType="1" noTextEdit="1"/>
              </p:cNvSpPr>
              <p:nvPr/>
            </p:nvSpPr>
            <p:spPr>
              <a:xfrm>
                <a:off x="3226486" y="7305731"/>
                <a:ext cx="744371" cy="646331"/>
              </a:xfrm>
              <a:prstGeom prst="rect">
                <a:avLst/>
              </a:prstGeom>
              <a:blipFill>
                <a:blip r:embed="rId2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282EAD08-A5D9-49D4-9B9B-1C69CBE53812}"/>
                  </a:ext>
                </a:extLst>
              </p:cNvPr>
              <p:cNvSpPr txBox="1"/>
              <p:nvPr/>
            </p:nvSpPr>
            <p:spPr>
              <a:xfrm>
                <a:off x="5279492"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67" name="TextBox 66">
                <a:extLst>
                  <a:ext uri="{FF2B5EF4-FFF2-40B4-BE49-F238E27FC236}">
                    <a16:creationId xmlns:a16="http://schemas.microsoft.com/office/drawing/2014/main" id="{282EAD08-A5D9-49D4-9B9B-1C69CBE53812}"/>
                  </a:ext>
                </a:extLst>
              </p:cNvPr>
              <p:cNvSpPr txBox="1">
                <a:spLocks noRot="1" noChangeAspect="1" noMove="1" noResize="1" noEditPoints="1" noAdjustHandles="1" noChangeArrowheads="1" noChangeShapeType="1" noTextEdit="1"/>
              </p:cNvSpPr>
              <p:nvPr/>
            </p:nvSpPr>
            <p:spPr>
              <a:xfrm>
                <a:off x="5279492" y="7305731"/>
                <a:ext cx="744371" cy="646331"/>
              </a:xfrm>
              <a:prstGeom prst="rect">
                <a:avLst/>
              </a:prstGeom>
              <a:blipFill>
                <a:blip r:embed="rId2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13A0CF-A9EA-439D-8FD0-038D22C84040}"/>
                  </a:ext>
                </a:extLst>
              </p:cNvPr>
              <p:cNvSpPr txBox="1"/>
              <p:nvPr/>
            </p:nvSpPr>
            <p:spPr>
              <a:xfrm>
                <a:off x="7336892" y="7287365"/>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68" name="TextBox 67">
                <a:extLst>
                  <a:ext uri="{FF2B5EF4-FFF2-40B4-BE49-F238E27FC236}">
                    <a16:creationId xmlns:a16="http://schemas.microsoft.com/office/drawing/2014/main" id="{4713A0CF-A9EA-439D-8FD0-038D22C84040}"/>
                  </a:ext>
                </a:extLst>
              </p:cNvPr>
              <p:cNvSpPr txBox="1">
                <a:spLocks noRot="1" noChangeAspect="1" noMove="1" noResize="1" noEditPoints="1" noAdjustHandles="1" noChangeArrowheads="1" noChangeShapeType="1" noTextEdit="1"/>
              </p:cNvSpPr>
              <p:nvPr/>
            </p:nvSpPr>
            <p:spPr>
              <a:xfrm>
                <a:off x="7336892" y="7287365"/>
                <a:ext cx="744371" cy="646331"/>
              </a:xfrm>
              <a:prstGeom prst="rect">
                <a:avLst/>
              </a:prstGeom>
              <a:blipFill>
                <a:blip r:embed="rId9"/>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6018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Markov Decision Process and Reinforcement Learning</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8458200" y="1344846"/>
            <a:ext cx="9677400" cy="8942154"/>
          </a:xfrm>
          <a:prstGeom prst="rect">
            <a:avLst/>
          </a:prstGeom>
        </p:spPr>
      </p:pic>
      <mc:AlternateContent xmlns:mc="http://schemas.openxmlformats.org/markup-compatibility/2006" xmlns:a14="http://schemas.microsoft.com/office/drawing/2010/main">
        <mc:Choice Requires="a14">
          <p:sp>
            <p:nvSpPr>
              <p:cNvPr id="20" name="TextBox 8">
                <a:extLst>
                  <a:ext uri="{FF2B5EF4-FFF2-40B4-BE49-F238E27FC236}">
                    <a16:creationId xmlns:a16="http://schemas.microsoft.com/office/drawing/2014/main" id="{6E642AF1-C161-49FD-89A9-FDAA29CDFFF7}"/>
                  </a:ext>
                </a:extLst>
              </p:cNvPr>
              <p:cNvSpPr txBox="1"/>
              <p:nvPr/>
            </p:nvSpPr>
            <p:spPr>
              <a:xfrm>
                <a:off x="8685652" y="1617619"/>
                <a:ext cx="9221348" cy="9199954"/>
              </a:xfrm>
              <a:prstGeom prst="rect">
                <a:avLst/>
              </a:prstGeom>
            </p:spPr>
            <p:txBody>
              <a:bodyPr wrap="square" lIns="0" tIns="0" rIns="0" bIns="0" rtlCol="0" anchor="t">
                <a:spAutoFit/>
              </a:bodyPr>
              <a:lstStyle/>
              <a:p>
                <a:pPr algn="ctr">
                  <a:lnSpc>
                    <a:spcPts val="3616"/>
                  </a:lnSpc>
                  <a:spcBef>
                    <a:spcPct val="0"/>
                  </a:spcBef>
                </a:pPr>
                <a:r>
                  <a:rPr lang="en-US" sz="3600" b="1" u="sng" spc="-25" dirty="0">
                    <a:solidFill>
                      <a:srgbClr val="000000"/>
                    </a:solidFill>
                    <a:latin typeface="Goudy Old Style" panose="02020502050305020303" pitchFamily="18" charset="0"/>
                  </a:rPr>
                  <a:t>Policies</a:t>
                </a:r>
              </a:p>
              <a:p>
                <a:pPr>
                  <a:lnSpc>
                    <a:spcPts val="3616"/>
                  </a:lnSpc>
                  <a:spcBef>
                    <a:spcPct val="0"/>
                  </a:spcBef>
                </a:pPr>
                <a:endParaRPr lang="en-US" sz="3600" b="1" spc="-25" dirty="0">
                  <a:solidFill>
                    <a:srgbClr val="000000"/>
                  </a:solidFill>
                  <a:latin typeface="Goudy Old Style" panose="02020502050305020303" pitchFamily="18" charset="0"/>
                </a:endParaRPr>
              </a:p>
              <a:p>
                <a:pPr>
                  <a:lnSpc>
                    <a:spcPts val="3616"/>
                  </a:lnSpc>
                  <a:spcBef>
                    <a:spcPct val="0"/>
                  </a:spcBef>
                </a:pPr>
                <a:r>
                  <a:rPr lang="en-US" sz="3600" b="1" spc="-25" dirty="0">
                    <a:solidFill>
                      <a:srgbClr val="000000"/>
                    </a:solidFill>
                    <a:latin typeface="Goudy Old Style" panose="02020502050305020303" pitchFamily="18" charset="0"/>
                  </a:rPr>
                  <a:t>Case 2 (</a:t>
                </a:r>
                <a14:m>
                  <m:oMath xmlns:m="http://schemas.openxmlformats.org/officeDocument/2006/math">
                    <m:sSub>
                      <m:sSubPr>
                        <m:ctrlPr>
                          <a:rPr lang="en-US" sz="3600" b="1" i="1" spc="-25">
                            <a:solidFill>
                              <a:srgbClr val="000000"/>
                            </a:solidFill>
                            <a:latin typeface="Cambria Math" panose="02040503050406030204" pitchFamily="18" charset="0"/>
                          </a:rPr>
                        </m:ctrlPr>
                      </m:sSubPr>
                      <m:e>
                        <m:r>
                          <a:rPr lang="en-US" sz="3600" b="1" i="1" spc="-25">
                            <a:solidFill>
                              <a:srgbClr val="000000"/>
                            </a:solidFill>
                            <a:latin typeface="Cambria Math" panose="02040503050406030204" pitchFamily="18" charset="0"/>
                          </a:rPr>
                          <m:t>𝒐</m:t>
                        </m:r>
                      </m:e>
                      <m:sub>
                        <m:r>
                          <a:rPr lang="en-US" sz="3600" b="1" i="1" spc="-25">
                            <a:solidFill>
                              <a:srgbClr val="000000"/>
                            </a:solidFill>
                            <a:latin typeface="Cambria Math" panose="02040503050406030204" pitchFamily="18" charset="0"/>
                          </a:rPr>
                          <m:t>𝒕</m:t>
                        </m:r>
                      </m:sub>
                    </m:sSub>
                    <m:r>
                      <a:rPr lang="en-US" sz="3600" b="1" i="1" spc="-25" smtClean="0">
                        <a:solidFill>
                          <a:srgbClr val="000000"/>
                        </a:solidFill>
                        <a:latin typeface="Cambria Math" panose="02040503050406030204" pitchFamily="18" charset="0"/>
                        <a:ea typeface="Cambria Math" panose="02040503050406030204" pitchFamily="18" charset="0"/>
                      </a:rPr>
                      <m:t>≠</m:t>
                    </m:r>
                    <m:sSub>
                      <m:sSubPr>
                        <m:ctrlPr>
                          <a:rPr lang="en-US" sz="3600" b="1" i="1" spc="-25">
                            <a:solidFill>
                              <a:srgbClr val="000000"/>
                            </a:solidFill>
                            <a:latin typeface="Cambria Math" panose="02040503050406030204" pitchFamily="18" charset="0"/>
                          </a:rPr>
                        </m:ctrlPr>
                      </m:sSubPr>
                      <m:e>
                        <m:r>
                          <a:rPr lang="en-US" sz="3600" b="1" i="1" spc="-25" smtClean="0">
                            <a:solidFill>
                              <a:srgbClr val="000000"/>
                            </a:solidFill>
                            <a:latin typeface="Cambria Math" panose="02040503050406030204" pitchFamily="18" charset="0"/>
                          </a:rPr>
                          <m:t>𝒙</m:t>
                        </m:r>
                      </m:e>
                      <m:sub>
                        <m:r>
                          <a:rPr lang="en-US" sz="3600" b="1" i="1" spc="-25">
                            <a:solidFill>
                              <a:srgbClr val="000000"/>
                            </a:solidFill>
                            <a:latin typeface="Cambria Math" panose="02040503050406030204" pitchFamily="18" charset="0"/>
                          </a:rPr>
                          <m:t>𝒕</m:t>
                        </m:r>
                      </m:sub>
                    </m:sSub>
                  </m:oMath>
                </a14:m>
                <a:r>
                  <a:rPr lang="en-US" sz="3600" b="1" spc="-25" dirty="0">
                    <a:solidFill>
                      <a:srgbClr val="000000"/>
                    </a:solidFill>
                    <a:latin typeface="Goudy Old Style" panose="02020502050305020303" pitchFamily="18" charset="0"/>
                  </a:rPr>
                  <a:t>):</a:t>
                </a:r>
              </a:p>
              <a:p>
                <a:pPr>
                  <a:lnSpc>
                    <a:spcPts val="3616"/>
                  </a:lnSpc>
                  <a:spcBef>
                    <a:spcPct val="0"/>
                  </a:spcBef>
                </a:pPr>
                <a:endParaRPr lang="en-US" sz="3600" b="1"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In general, a policy should consider the </a:t>
                </a:r>
                <a:r>
                  <a:rPr lang="en-US" sz="3600" b="1" spc="-25" dirty="0">
                    <a:solidFill>
                      <a:srgbClr val="0070C0"/>
                    </a:solidFill>
                    <a:latin typeface="Goudy Old Style" panose="02020502050305020303" pitchFamily="18" charset="0"/>
                  </a:rPr>
                  <a:t>history of observations </a:t>
                </a:r>
                <a:r>
                  <a:rPr lang="en-US" sz="3600" spc="-25" dirty="0">
                    <a:solidFill>
                      <a:srgbClr val="000000"/>
                    </a:solidFill>
                    <a:latin typeface="Goudy Old Style" panose="02020502050305020303" pitchFamily="18" charset="0"/>
                  </a:rPr>
                  <a:t>to design an optimal policy. Such a policy can be written as,</a:t>
                </a:r>
              </a:p>
              <a:p>
                <a:pPr>
                  <a:lnSpc>
                    <a:spcPts val="3616"/>
                  </a:lnSpc>
                  <a:spcBef>
                    <a:spcPct val="0"/>
                  </a:spcBef>
                </a:pPr>
                <a14:m>
                  <m:oMathPara xmlns:m="http://schemas.openxmlformats.org/officeDocument/2006/math">
                    <m:oMathParaPr>
                      <m:jc m:val="centerGroup"/>
                    </m:oMathParaPr>
                    <m:oMath xmlns:m="http://schemas.openxmlformats.org/officeDocument/2006/math">
                      <m:r>
                        <a:rPr lang="en-US" sz="3600" i="1" spc="-25">
                          <a:solidFill>
                            <a:srgbClr val="0070C0"/>
                          </a:solidFill>
                          <a:latin typeface="Cambria Math" panose="02040503050406030204" pitchFamily="18" charset="0"/>
                          <a:ea typeface="Cambria Math" panose="02040503050406030204" pitchFamily="18" charset="0"/>
                        </a:rPr>
                        <m:t>𝜋</m:t>
                      </m:r>
                      <m:d>
                        <m:dPr>
                          <m:ctrlPr>
                            <a:rPr lang="en-US" sz="3600" i="1" spc="-25">
                              <a:solidFill>
                                <a:srgbClr val="0070C0"/>
                              </a:solidFill>
                              <a:latin typeface="Cambria Math" panose="02040503050406030204" pitchFamily="18" charset="0"/>
                              <a:ea typeface="Cambria Math" panose="02040503050406030204" pitchFamily="18" charset="0"/>
                            </a:rPr>
                          </m:ctrlPr>
                        </m:dPr>
                        <m:e>
                          <m:sSub>
                            <m:sSubPr>
                              <m:ctrlPr>
                                <a:rPr lang="en-US" sz="3600" i="1" spc="-25">
                                  <a:solidFill>
                                    <a:srgbClr val="0070C0"/>
                                  </a:solidFill>
                                  <a:latin typeface="Cambria Math" panose="02040503050406030204" pitchFamily="18" charset="0"/>
                                  <a:ea typeface="Cambria Math" panose="02040503050406030204" pitchFamily="18" charset="0"/>
                                </a:rPr>
                              </m:ctrlPr>
                            </m:sSubPr>
                            <m:e>
                              <m:r>
                                <a:rPr lang="en-US" sz="3600" i="1" spc="-25">
                                  <a:solidFill>
                                    <a:srgbClr val="0070C0"/>
                                  </a:solidFill>
                                  <a:latin typeface="Cambria Math" panose="02040503050406030204" pitchFamily="18" charset="0"/>
                                  <a:ea typeface="Cambria Math" panose="02040503050406030204" pitchFamily="18" charset="0"/>
                                </a:rPr>
                                <m:t>𝑎</m:t>
                              </m:r>
                            </m:e>
                            <m:sub>
                              <m:r>
                                <a:rPr lang="en-US" sz="3600" i="1" spc="-25">
                                  <a:solidFill>
                                    <a:srgbClr val="0070C0"/>
                                  </a:solidFill>
                                  <a:latin typeface="Cambria Math" panose="02040503050406030204" pitchFamily="18" charset="0"/>
                                  <a:ea typeface="Cambria Math" panose="02040503050406030204" pitchFamily="18" charset="0"/>
                                </a:rPr>
                                <m:t>𝑡</m:t>
                              </m:r>
                            </m:sub>
                          </m:sSub>
                          <m:r>
                            <a:rPr lang="en-US" sz="3600" i="1" spc="-25">
                              <a:solidFill>
                                <a:srgbClr val="0070C0"/>
                              </a:solidFill>
                              <a:latin typeface="Cambria Math" panose="02040503050406030204" pitchFamily="18" charset="0"/>
                              <a:ea typeface="Cambria Math" panose="02040503050406030204" pitchFamily="18" charset="0"/>
                            </a:rPr>
                            <m:t>|</m:t>
                          </m:r>
                          <m:sSub>
                            <m:sSubPr>
                              <m:ctrlPr>
                                <a:rPr lang="en-US" sz="3600" i="1" spc="-25">
                                  <a:solidFill>
                                    <a:srgbClr val="0070C0"/>
                                  </a:solidFill>
                                  <a:latin typeface="Cambria Math" panose="02040503050406030204" pitchFamily="18" charset="0"/>
                                  <a:ea typeface="Cambria Math" panose="02040503050406030204" pitchFamily="18" charset="0"/>
                                </a:rPr>
                              </m:ctrlPr>
                            </m:sSubPr>
                            <m:e>
                              <m:r>
                                <a:rPr lang="en-US" sz="3600" i="1" spc="-25">
                                  <a:solidFill>
                                    <a:srgbClr val="0070C0"/>
                                  </a:solidFill>
                                  <a:latin typeface="Cambria Math" panose="02040503050406030204" pitchFamily="18" charset="0"/>
                                  <a:ea typeface="Cambria Math" panose="02040503050406030204" pitchFamily="18" charset="0"/>
                                </a:rPr>
                                <m:t>𝑜</m:t>
                              </m:r>
                            </m:e>
                            <m:sub>
                              <m:r>
                                <a:rPr lang="en-US" sz="3600" i="1" spc="-25">
                                  <a:solidFill>
                                    <a:srgbClr val="0070C0"/>
                                  </a:solidFill>
                                  <a:latin typeface="Cambria Math" panose="02040503050406030204" pitchFamily="18" charset="0"/>
                                  <a:ea typeface="Cambria Math" panose="02040503050406030204" pitchFamily="18" charset="0"/>
                                </a:rPr>
                                <m:t>𝑡</m:t>
                              </m:r>
                            </m:sub>
                          </m:sSub>
                          <m:r>
                            <a:rPr lang="en-US" sz="3600" i="1" spc="-25">
                              <a:solidFill>
                                <a:srgbClr val="0070C0"/>
                              </a:solidFill>
                              <a:latin typeface="Cambria Math" panose="02040503050406030204" pitchFamily="18" charset="0"/>
                              <a:ea typeface="Cambria Math" panose="02040503050406030204" pitchFamily="18" charset="0"/>
                            </a:rPr>
                            <m:t>,</m:t>
                          </m:r>
                          <m:sSub>
                            <m:sSubPr>
                              <m:ctrlPr>
                                <a:rPr lang="en-US" sz="3600" i="1" spc="-25">
                                  <a:solidFill>
                                    <a:srgbClr val="0070C0"/>
                                  </a:solidFill>
                                  <a:latin typeface="Cambria Math" panose="02040503050406030204" pitchFamily="18" charset="0"/>
                                  <a:ea typeface="Cambria Math" panose="02040503050406030204" pitchFamily="18" charset="0"/>
                                </a:rPr>
                              </m:ctrlPr>
                            </m:sSubPr>
                            <m:e>
                              <m:r>
                                <a:rPr lang="en-US" sz="3600" i="1" spc="-25">
                                  <a:solidFill>
                                    <a:srgbClr val="0070C0"/>
                                  </a:solidFill>
                                  <a:latin typeface="Cambria Math" panose="02040503050406030204" pitchFamily="18" charset="0"/>
                                  <a:ea typeface="Cambria Math" panose="02040503050406030204" pitchFamily="18" charset="0"/>
                                </a:rPr>
                                <m:t>𝑜</m:t>
                              </m:r>
                            </m:e>
                            <m:sub>
                              <m:r>
                                <a:rPr lang="en-US" sz="3600" i="1" spc="-25">
                                  <a:solidFill>
                                    <a:srgbClr val="0070C0"/>
                                  </a:solidFill>
                                  <a:latin typeface="Cambria Math" panose="02040503050406030204" pitchFamily="18" charset="0"/>
                                  <a:ea typeface="Cambria Math" panose="02040503050406030204" pitchFamily="18" charset="0"/>
                                </a:rPr>
                                <m:t>𝑡</m:t>
                              </m:r>
                              <m:r>
                                <a:rPr lang="en-US" sz="3600" i="1" spc="-25">
                                  <a:solidFill>
                                    <a:srgbClr val="0070C0"/>
                                  </a:solidFill>
                                  <a:latin typeface="Cambria Math" panose="02040503050406030204" pitchFamily="18" charset="0"/>
                                  <a:ea typeface="Cambria Math" panose="02040503050406030204" pitchFamily="18" charset="0"/>
                                </a:rPr>
                                <m:t>−1</m:t>
                              </m:r>
                            </m:sub>
                          </m:sSub>
                          <m:r>
                            <a:rPr lang="en-US" sz="3600" i="1" spc="-25">
                              <a:solidFill>
                                <a:srgbClr val="0070C0"/>
                              </a:solidFill>
                              <a:latin typeface="Cambria Math" panose="02040503050406030204" pitchFamily="18" charset="0"/>
                              <a:ea typeface="Cambria Math" panose="02040503050406030204" pitchFamily="18" charset="0"/>
                            </a:rPr>
                            <m:t>,</m:t>
                          </m:r>
                          <m:sSub>
                            <m:sSubPr>
                              <m:ctrlPr>
                                <a:rPr lang="en-US" sz="3600" i="1" spc="-25">
                                  <a:solidFill>
                                    <a:srgbClr val="0070C0"/>
                                  </a:solidFill>
                                  <a:latin typeface="Cambria Math" panose="02040503050406030204" pitchFamily="18" charset="0"/>
                                  <a:ea typeface="Cambria Math" panose="02040503050406030204" pitchFamily="18" charset="0"/>
                                </a:rPr>
                              </m:ctrlPr>
                            </m:sSubPr>
                            <m:e>
                              <m:r>
                                <a:rPr lang="en-US" sz="3600" i="1" spc="-25">
                                  <a:solidFill>
                                    <a:srgbClr val="0070C0"/>
                                  </a:solidFill>
                                  <a:latin typeface="Cambria Math" panose="02040503050406030204" pitchFamily="18" charset="0"/>
                                  <a:ea typeface="Cambria Math" panose="02040503050406030204" pitchFamily="18" charset="0"/>
                                </a:rPr>
                                <m:t>𝑜</m:t>
                              </m:r>
                            </m:e>
                            <m:sub>
                              <m:r>
                                <a:rPr lang="en-US" sz="3600" i="1" spc="-25">
                                  <a:solidFill>
                                    <a:srgbClr val="0070C0"/>
                                  </a:solidFill>
                                  <a:latin typeface="Cambria Math" panose="02040503050406030204" pitchFamily="18" charset="0"/>
                                  <a:ea typeface="Cambria Math" panose="02040503050406030204" pitchFamily="18" charset="0"/>
                                </a:rPr>
                                <m:t>𝑡</m:t>
                              </m:r>
                              <m:r>
                                <a:rPr lang="en-US" sz="3600" i="1" spc="-25">
                                  <a:solidFill>
                                    <a:srgbClr val="0070C0"/>
                                  </a:solidFill>
                                  <a:latin typeface="Cambria Math" panose="02040503050406030204" pitchFamily="18" charset="0"/>
                                  <a:ea typeface="Cambria Math" panose="02040503050406030204" pitchFamily="18" charset="0"/>
                                </a:rPr>
                                <m:t>−2</m:t>
                              </m:r>
                            </m:sub>
                          </m:sSub>
                          <m:r>
                            <a:rPr lang="en-US" sz="3600" i="1" spc="-25">
                              <a:solidFill>
                                <a:srgbClr val="0070C0"/>
                              </a:solidFill>
                              <a:latin typeface="Cambria Math" panose="02040503050406030204" pitchFamily="18" charset="0"/>
                              <a:ea typeface="Cambria Math" panose="02040503050406030204" pitchFamily="18" charset="0"/>
                            </a:rPr>
                            <m:t>,…</m:t>
                          </m:r>
                        </m:e>
                      </m:d>
                    </m:oMath>
                  </m:oMathPara>
                </a14:m>
                <a:endParaRPr lang="en-US" sz="3600" b="1" spc="-25" dirty="0">
                  <a:solidFill>
                    <a:srgbClr val="000000"/>
                  </a:solidFill>
                  <a:latin typeface="Goudy Old Style" panose="02020502050305020303" pitchFamily="18" charset="0"/>
                </a:endParaRPr>
              </a:p>
              <a:p>
                <a:pP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b="1" spc="-25" dirty="0">
                    <a:solidFill>
                      <a:srgbClr val="000000"/>
                    </a:solidFill>
                    <a:latin typeface="Goudy Old Style" panose="02020502050305020303" pitchFamily="18" charset="0"/>
                  </a:rPr>
                  <a:t>Question: </a:t>
                </a:r>
                <a:r>
                  <a:rPr lang="en-US" sz="3600" spc="-25" dirty="0">
                    <a:solidFill>
                      <a:srgbClr val="000000"/>
                    </a:solidFill>
                    <a:latin typeface="Goudy Old Style" panose="02020502050305020303" pitchFamily="18" charset="0"/>
                  </a:rPr>
                  <a:t>Is there ALWAYS an OPTIMAL policy of the form </a:t>
                </a:r>
                <a14:m>
                  <m:oMath xmlns:m="http://schemas.openxmlformats.org/officeDocument/2006/math">
                    <m:r>
                      <a:rPr lang="en-US" sz="3600" i="1" spc="-25">
                        <a:solidFill>
                          <a:srgbClr val="0070C0"/>
                        </a:solidFill>
                        <a:latin typeface="Cambria Math" panose="02040503050406030204" pitchFamily="18" charset="0"/>
                        <a:ea typeface="Cambria Math" panose="02040503050406030204" pitchFamily="18" charset="0"/>
                      </a:rPr>
                      <m:t>𝜋</m:t>
                    </m:r>
                    <m:d>
                      <m:dPr>
                        <m:ctrlPr>
                          <a:rPr lang="en-US" sz="3600" i="1" spc="-25">
                            <a:solidFill>
                              <a:srgbClr val="0070C0"/>
                            </a:solidFill>
                            <a:latin typeface="Cambria Math" panose="02040503050406030204" pitchFamily="18" charset="0"/>
                            <a:ea typeface="Cambria Math" panose="02040503050406030204" pitchFamily="18" charset="0"/>
                          </a:rPr>
                        </m:ctrlPr>
                      </m:dPr>
                      <m:e>
                        <m:sSub>
                          <m:sSubPr>
                            <m:ctrlPr>
                              <a:rPr lang="en-US" sz="3600" i="1" spc="-25">
                                <a:solidFill>
                                  <a:srgbClr val="0070C0"/>
                                </a:solidFill>
                                <a:latin typeface="Cambria Math" panose="02040503050406030204" pitchFamily="18" charset="0"/>
                                <a:ea typeface="Cambria Math" panose="02040503050406030204" pitchFamily="18" charset="0"/>
                              </a:rPr>
                            </m:ctrlPr>
                          </m:sSubPr>
                          <m:e>
                            <m:r>
                              <a:rPr lang="en-US" sz="3600" i="1" spc="-25">
                                <a:solidFill>
                                  <a:srgbClr val="0070C0"/>
                                </a:solidFill>
                                <a:latin typeface="Cambria Math" panose="02040503050406030204" pitchFamily="18" charset="0"/>
                                <a:ea typeface="Cambria Math" panose="02040503050406030204" pitchFamily="18" charset="0"/>
                              </a:rPr>
                              <m:t>𝑎</m:t>
                            </m:r>
                          </m:e>
                          <m:sub>
                            <m:r>
                              <a:rPr lang="en-US" sz="3600" i="1" spc="-25">
                                <a:solidFill>
                                  <a:srgbClr val="0070C0"/>
                                </a:solidFill>
                                <a:latin typeface="Cambria Math" panose="02040503050406030204" pitchFamily="18" charset="0"/>
                                <a:ea typeface="Cambria Math" panose="02040503050406030204" pitchFamily="18" charset="0"/>
                              </a:rPr>
                              <m:t>𝑡</m:t>
                            </m:r>
                          </m:sub>
                        </m:sSub>
                        <m:r>
                          <a:rPr lang="en-US" sz="3600" i="1" spc="-25">
                            <a:solidFill>
                              <a:srgbClr val="0070C0"/>
                            </a:solidFill>
                            <a:latin typeface="Cambria Math" panose="02040503050406030204" pitchFamily="18" charset="0"/>
                            <a:ea typeface="Cambria Math" panose="02040503050406030204" pitchFamily="18" charset="0"/>
                          </a:rPr>
                          <m:t>|</m:t>
                        </m:r>
                        <m:sSub>
                          <m:sSubPr>
                            <m:ctrlPr>
                              <a:rPr lang="en-US" sz="3600" i="1" spc="-25">
                                <a:solidFill>
                                  <a:srgbClr val="0070C0"/>
                                </a:solidFill>
                                <a:latin typeface="Cambria Math" panose="02040503050406030204" pitchFamily="18" charset="0"/>
                                <a:ea typeface="Cambria Math" panose="02040503050406030204" pitchFamily="18" charset="0"/>
                              </a:rPr>
                            </m:ctrlPr>
                          </m:sSubPr>
                          <m:e>
                            <m:r>
                              <a:rPr lang="en-US" sz="3600" i="1" spc="-25">
                                <a:solidFill>
                                  <a:srgbClr val="0070C0"/>
                                </a:solidFill>
                                <a:latin typeface="Cambria Math" panose="02040503050406030204" pitchFamily="18" charset="0"/>
                                <a:ea typeface="Cambria Math" panose="02040503050406030204" pitchFamily="18" charset="0"/>
                              </a:rPr>
                              <m:t>𝑜</m:t>
                            </m:r>
                          </m:e>
                          <m:sub>
                            <m:r>
                              <a:rPr lang="en-US" sz="3600" i="1" spc="-25">
                                <a:solidFill>
                                  <a:srgbClr val="0070C0"/>
                                </a:solidFill>
                                <a:latin typeface="Cambria Math" panose="02040503050406030204" pitchFamily="18" charset="0"/>
                                <a:ea typeface="Cambria Math" panose="02040503050406030204" pitchFamily="18" charset="0"/>
                              </a:rPr>
                              <m:t>𝑡</m:t>
                            </m:r>
                          </m:sub>
                        </m:sSub>
                      </m:e>
                    </m:d>
                  </m:oMath>
                </a14:m>
                <a:r>
                  <a:rPr lang="en-US" sz="3600" spc="-25" dirty="0">
                    <a:solidFill>
                      <a:srgbClr val="000000"/>
                    </a:solidFill>
                    <a:latin typeface="Goudy Old Style" panose="02020502050305020303" pitchFamily="18" charset="0"/>
                  </a:rPr>
                  <a:t>?</a:t>
                </a:r>
              </a:p>
              <a:p>
                <a:pP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b="1" spc="-25" dirty="0">
                    <a:solidFill>
                      <a:srgbClr val="000000"/>
                    </a:solidFill>
                    <a:latin typeface="Goudy Old Style" panose="02020502050305020303" pitchFamily="18" charset="0"/>
                  </a:rPr>
                  <a:t>Answer: </a:t>
                </a:r>
                <a:r>
                  <a:rPr lang="en-US" sz="3600" spc="-25" dirty="0">
                    <a:solidFill>
                      <a:srgbClr val="000000"/>
                    </a:solidFill>
                    <a:latin typeface="Goudy Old Style" panose="02020502050305020303" pitchFamily="18" charset="0"/>
                  </a:rPr>
                  <a:t>procedure to understand conditional dependences in PGM. However, D-Separation is beyond the scope of this syllabus. Here we can understand it using an example. In the autonomous driving example in lecture 1, the agent needs both position and velocity of vehicles to make optimal</a:t>
                </a:r>
              </a:p>
              <a:p>
                <a:pP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endParaRPr lang="en-US" sz="2500" spc="-25" dirty="0">
                  <a:solidFill>
                    <a:srgbClr val="FF0000"/>
                  </a:solidFill>
                  <a:latin typeface="Goudy Old Style" panose="02020502050305020303" pitchFamily="18" charset="0"/>
                </a:endParaRPr>
              </a:p>
            </p:txBody>
          </p:sp>
        </mc:Choice>
        <mc:Fallback xmlns="">
          <p:sp>
            <p:nvSpPr>
              <p:cNvPr id="20" name="TextBox 8">
                <a:extLst>
                  <a:ext uri="{FF2B5EF4-FFF2-40B4-BE49-F238E27FC236}">
                    <a16:creationId xmlns:a16="http://schemas.microsoft.com/office/drawing/2014/main" id="{6E642AF1-C161-49FD-89A9-FDAA29CDFFF7}"/>
                  </a:ext>
                </a:extLst>
              </p:cNvPr>
              <p:cNvSpPr txBox="1">
                <a:spLocks noRot="1" noChangeAspect="1" noMove="1" noResize="1" noEditPoints="1" noAdjustHandles="1" noChangeArrowheads="1" noChangeShapeType="1" noTextEdit="1"/>
              </p:cNvSpPr>
              <p:nvPr/>
            </p:nvSpPr>
            <p:spPr>
              <a:xfrm>
                <a:off x="8685652" y="1617619"/>
                <a:ext cx="9221348" cy="9199954"/>
              </a:xfrm>
              <a:prstGeom prst="rect">
                <a:avLst/>
              </a:prstGeom>
              <a:blipFill>
                <a:blip r:embed="rId3"/>
                <a:stretch>
                  <a:fillRect l="-3040" t="-2517" r="-3966"/>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34746D8A-8872-46EA-8CDD-589CFF98FE32}"/>
              </a:ext>
            </a:extLst>
          </p:cNvPr>
          <p:cNvSpPr/>
          <p:nvPr/>
        </p:nvSpPr>
        <p:spPr>
          <a:xfrm>
            <a:off x="1071194" y="72009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a:extLst>
              <a:ext uri="{FF2B5EF4-FFF2-40B4-BE49-F238E27FC236}">
                <a16:creationId xmlns:a16="http://schemas.microsoft.com/office/drawing/2014/main" id="{6B990247-439A-4CC8-B1D7-72501696F4AA}"/>
              </a:ext>
            </a:extLst>
          </p:cNvPr>
          <p:cNvCxnSpPr>
            <a:cxnSpLocks/>
          </p:cNvCxnSpPr>
          <p:nvPr/>
        </p:nvCxnSpPr>
        <p:spPr>
          <a:xfrm>
            <a:off x="1985594" y="7628897"/>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E034BE8C-4682-4ADF-B205-B538687764C4}"/>
              </a:ext>
            </a:extLst>
          </p:cNvPr>
          <p:cNvSpPr/>
          <p:nvPr/>
        </p:nvSpPr>
        <p:spPr>
          <a:xfrm>
            <a:off x="3128594"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Arrow Connector 92">
            <a:extLst>
              <a:ext uri="{FF2B5EF4-FFF2-40B4-BE49-F238E27FC236}">
                <a16:creationId xmlns:a16="http://schemas.microsoft.com/office/drawing/2014/main" id="{ED90ED1E-C5BD-43B8-A6F3-14862B0F5C3F}"/>
              </a:ext>
            </a:extLst>
          </p:cNvPr>
          <p:cNvCxnSpPr>
            <a:cxnSpLocks/>
          </p:cNvCxnSpPr>
          <p:nvPr/>
        </p:nvCxnSpPr>
        <p:spPr>
          <a:xfrm>
            <a:off x="4042994"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6D503AED-2AD6-4187-A479-22982CD22374}"/>
              </a:ext>
            </a:extLst>
          </p:cNvPr>
          <p:cNvSpPr/>
          <p:nvPr/>
        </p:nvSpPr>
        <p:spPr>
          <a:xfrm>
            <a:off x="5181600"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4AC42B22-A1F1-45BB-AB8D-5B12BDDB9067}"/>
              </a:ext>
            </a:extLst>
          </p:cNvPr>
          <p:cNvCxnSpPr>
            <a:cxnSpLocks/>
          </p:cNvCxnSpPr>
          <p:nvPr/>
        </p:nvCxnSpPr>
        <p:spPr>
          <a:xfrm>
            <a:off x="6096000"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4C9E6AE8-34B3-4FF0-8055-871FB3D77383}"/>
              </a:ext>
            </a:extLst>
          </p:cNvPr>
          <p:cNvSpPr/>
          <p:nvPr/>
        </p:nvSpPr>
        <p:spPr>
          <a:xfrm>
            <a:off x="7239000" y="71641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731BFCCC-5AC3-434D-BA5B-9DC6C0CD0932}"/>
              </a:ext>
            </a:extLst>
          </p:cNvPr>
          <p:cNvSpPr/>
          <p:nvPr/>
        </p:nvSpPr>
        <p:spPr>
          <a:xfrm>
            <a:off x="1071194" y="3730323"/>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40DF35BE-DEB2-4C66-9FB7-D4148D6CAF70}"/>
                  </a:ext>
                </a:extLst>
              </p:cNvPr>
              <p:cNvSpPr txBox="1"/>
              <p:nvPr/>
            </p:nvSpPr>
            <p:spPr>
              <a:xfrm>
                <a:off x="1169086" y="3853520"/>
                <a:ext cx="74937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00" name="TextBox 99">
                <a:extLst>
                  <a:ext uri="{FF2B5EF4-FFF2-40B4-BE49-F238E27FC236}">
                    <a16:creationId xmlns:a16="http://schemas.microsoft.com/office/drawing/2014/main" id="{40DF35BE-DEB2-4C66-9FB7-D4148D6CAF70}"/>
                  </a:ext>
                </a:extLst>
              </p:cNvPr>
              <p:cNvSpPr txBox="1">
                <a:spLocks noRot="1" noChangeAspect="1" noMove="1" noResize="1" noEditPoints="1" noAdjustHandles="1" noChangeArrowheads="1" noChangeShapeType="1" noTextEdit="1"/>
              </p:cNvSpPr>
              <p:nvPr/>
            </p:nvSpPr>
            <p:spPr>
              <a:xfrm>
                <a:off x="1169086" y="3853520"/>
                <a:ext cx="749372" cy="646331"/>
              </a:xfrm>
              <a:prstGeom prst="rect">
                <a:avLst/>
              </a:prstGeom>
              <a:blipFill>
                <a:blip r:embed="rId8"/>
                <a:stretch>
                  <a:fillRect/>
                </a:stretch>
              </a:blipFill>
              <a:ln>
                <a:noFill/>
              </a:ln>
            </p:spPr>
            <p:txBody>
              <a:bodyPr/>
              <a:lstStyle/>
              <a:p>
                <a:r>
                  <a:rPr lang="en-US">
                    <a:noFill/>
                  </a:rPr>
                  <a:t> </a:t>
                </a:r>
              </a:p>
            </p:txBody>
          </p:sp>
        </mc:Fallback>
      </mc:AlternateContent>
      <p:sp>
        <p:nvSpPr>
          <p:cNvPr id="101" name="Oval 100">
            <a:extLst>
              <a:ext uri="{FF2B5EF4-FFF2-40B4-BE49-F238E27FC236}">
                <a16:creationId xmlns:a16="http://schemas.microsoft.com/office/drawing/2014/main" id="{4804F738-21EA-4C8D-A1DF-7E41E64593F5}"/>
              </a:ext>
            </a:extLst>
          </p:cNvPr>
          <p:cNvSpPr/>
          <p:nvPr/>
        </p:nvSpPr>
        <p:spPr>
          <a:xfrm>
            <a:off x="3032839" y="364523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33D4ECF9-25B3-4DE4-BC7F-562AD98E3F31}"/>
                  </a:ext>
                </a:extLst>
              </p:cNvPr>
              <p:cNvSpPr txBox="1"/>
              <p:nvPr/>
            </p:nvSpPr>
            <p:spPr>
              <a:xfrm>
                <a:off x="3130731" y="3768434"/>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02" name="TextBox 101">
                <a:extLst>
                  <a:ext uri="{FF2B5EF4-FFF2-40B4-BE49-F238E27FC236}">
                    <a16:creationId xmlns:a16="http://schemas.microsoft.com/office/drawing/2014/main" id="{33D4ECF9-25B3-4DE4-BC7F-562AD98E3F31}"/>
                  </a:ext>
                </a:extLst>
              </p:cNvPr>
              <p:cNvSpPr txBox="1">
                <a:spLocks noRot="1" noChangeAspect="1" noMove="1" noResize="1" noEditPoints="1" noAdjustHandles="1" noChangeArrowheads="1" noChangeShapeType="1" noTextEdit="1"/>
              </p:cNvSpPr>
              <p:nvPr/>
            </p:nvSpPr>
            <p:spPr>
              <a:xfrm>
                <a:off x="3130731" y="3768434"/>
                <a:ext cx="760080" cy="646331"/>
              </a:xfrm>
              <a:prstGeom prst="rect">
                <a:avLst/>
              </a:prstGeom>
              <a:blipFill>
                <a:blip r:embed="rId9"/>
                <a:stretch>
                  <a:fillRect/>
                </a:stretch>
              </a:blipFill>
              <a:ln>
                <a:noFill/>
              </a:ln>
            </p:spPr>
            <p:txBody>
              <a:bodyPr/>
              <a:lstStyle/>
              <a:p>
                <a:r>
                  <a:rPr lang="en-US">
                    <a:noFill/>
                  </a:rPr>
                  <a:t> </a:t>
                </a:r>
              </a:p>
            </p:txBody>
          </p:sp>
        </mc:Fallback>
      </mc:AlternateContent>
      <p:sp>
        <p:nvSpPr>
          <p:cNvPr id="103" name="Oval 102">
            <a:extLst>
              <a:ext uri="{FF2B5EF4-FFF2-40B4-BE49-F238E27FC236}">
                <a16:creationId xmlns:a16="http://schemas.microsoft.com/office/drawing/2014/main" id="{BF7EE281-D410-4F00-9437-C35F8492B114}"/>
              </a:ext>
            </a:extLst>
          </p:cNvPr>
          <p:cNvSpPr/>
          <p:nvPr/>
        </p:nvSpPr>
        <p:spPr>
          <a:xfrm>
            <a:off x="5127033"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8913F4A2-1493-48B0-B0DB-B19996D1B72C}"/>
                  </a:ext>
                </a:extLst>
              </p:cNvPr>
              <p:cNvSpPr txBox="1"/>
              <p:nvPr/>
            </p:nvSpPr>
            <p:spPr>
              <a:xfrm>
                <a:off x="5224925"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04" name="TextBox 103">
                <a:extLst>
                  <a:ext uri="{FF2B5EF4-FFF2-40B4-BE49-F238E27FC236}">
                    <a16:creationId xmlns:a16="http://schemas.microsoft.com/office/drawing/2014/main" id="{8913F4A2-1493-48B0-B0DB-B19996D1B72C}"/>
                  </a:ext>
                </a:extLst>
              </p:cNvPr>
              <p:cNvSpPr txBox="1">
                <a:spLocks noRot="1" noChangeAspect="1" noMove="1" noResize="1" noEditPoints="1" noAdjustHandles="1" noChangeArrowheads="1" noChangeShapeType="1" noTextEdit="1"/>
              </p:cNvSpPr>
              <p:nvPr/>
            </p:nvSpPr>
            <p:spPr>
              <a:xfrm>
                <a:off x="5224925" y="3667617"/>
                <a:ext cx="760080" cy="646331"/>
              </a:xfrm>
              <a:prstGeom prst="rect">
                <a:avLst/>
              </a:prstGeom>
              <a:blipFill>
                <a:blip r:embed="rId10"/>
                <a:stretch>
                  <a:fillRect/>
                </a:stretch>
              </a:blipFill>
              <a:ln>
                <a:noFill/>
              </a:ln>
            </p:spPr>
            <p:txBody>
              <a:bodyPr/>
              <a:lstStyle/>
              <a:p>
                <a:r>
                  <a:rPr lang="en-US">
                    <a:noFill/>
                  </a:rPr>
                  <a:t> </a:t>
                </a:r>
              </a:p>
            </p:txBody>
          </p:sp>
        </mc:Fallback>
      </mc:AlternateContent>
      <p:sp>
        <p:nvSpPr>
          <p:cNvPr id="105" name="Oval 104">
            <a:extLst>
              <a:ext uri="{FF2B5EF4-FFF2-40B4-BE49-F238E27FC236}">
                <a16:creationId xmlns:a16="http://schemas.microsoft.com/office/drawing/2014/main" id="{9DB78C63-9FB6-4DB3-B359-A1361436202F}"/>
              </a:ext>
            </a:extLst>
          </p:cNvPr>
          <p:cNvSpPr/>
          <p:nvPr/>
        </p:nvSpPr>
        <p:spPr>
          <a:xfrm>
            <a:off x="7141881"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6ABE80AF-A699-44DB-9017-B9310E73BC7E}"/>
                  </a:ext>
                </a:extLst>
              </p:cNvPr>
              <p:cNvSpPr txBox="1"/>
              <p:nvPr/>
            </p:nvSpPr>
            <p:spPr>
              <a:xfrm>
                <a:off x="7239773"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06" name="TextBox 105">
                <a:extLst>
                  <a:ext uri="{FF2B5EF4-FFF2-40B4-BE49-F238E27FC236}">
                    <a16:creationId xmlns:a16="http://schemas.microsoft.com/office/drawing/2014/main" id="{6ABE80AF-A699-44DB-9017-B9310E73BC7E}"/>
                  </a:ext>
                </a:extLst>
              </p:cNvPr>
              <p:cNvSpPr txBox="1">
                <a:spLocks noRot="1" noChangeAspect="1" noMove="1" noResize="1" noEditPoints="1" noAdjustHandles="1" noChangeArrowheads="1" noChangeShapeType="1" noTextEdit="1"/>
              </p:cNvSpPr>
              <p:nvPr/>
            </p:nvSpPr>
            <p:spPr>
              <a:xfrm>
                <a:off x="7239773" y="3667617"/>
                <a:ext cx="760080" cy="646331"/>
              </a:xfrm>
              <a:prstGeom prst="rect">
                <a:avLst/>
              </a:prstGeom>
              <a:blipFill>
                <a:blip r:embed="rId11"/>
                <a:stretch>
                  <a:fillRect/>
                </a:stretch>
              </a:blipFill>
              <a:ln>
                <a:noFill/>
              </a:ln>
            </p:spPr>
            <p:txBody>
              <a:bodyPr/>
              <a:lstStyle/>
              <a:p>
                <a:r>
                  <a:rPr lang="en-US">
                    <a:noFill/>
                  </a:rPr>
                  <a:t> </a:t>
                </a:r>
              </a:p>
            </p:txBody>
          </p:sp>
        </mc:Fallback>
      </mc:AlternateContent>
      <p:cxnSp>
        <p:nvCxnSpPr>
          <p:cNvPr id="107" name="Straight Arrow Connector 106">
            <a:extLst>
              <a:ext uri="{FF2B5EF4-FFF2-40B4-BE49-F238E27FC236}">
                <a16:creationId xmlns:a16="http://schemas.microsoft.com/office/drawing/2014/main" id="{27FE2D92-C54F-4037-9F87-94567B132AAC}"/>
              </a:ext>
            </a:extLst>
          </p:cNvPr>
          <p:cNvCxnSpPr>
            <a:cxnSpLocks/>
            <a:endCxn id="91" idx="1"/>
          </p:cNvCxnSpPr>
          <p:nvPr/>
        </p:nvCxnSpPr>
        <p:spPr>
          <a:xfrm>
            <a:off x="1674396" y="4578003"/>
            <a:ext cx="1588109" cy="273844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FB321103-7068-4F80-8FF3-D432B07D5736}"/>
              </a:ext>
            </a:extLst>
          </p:cNvPr>
          <p:cNvCxnSpPr>
            <a:cxnSpLocks/>
          </p:cNvCxnSpPr>
          <p:nvPr/>
        </p:nvCxnSpPr>
        <p:spPr>
          <a:xfrm>
            <a:off x="5809736" y="4414765"/>
            <a:ext cx="1668681" cy="28726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BD81D16C-310A-4CD0-B890-27D78194288F}"/>
              </a:ext>
            </a:extLst>
          </p:cNvPr>
          <p:cNvSpPr/>
          <p:nvPr/>
        </p:nvSpPr>
        <p:spPr>
          <a:xfrm>
            <a:off x="1078821" y="2171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E8588468-A0B2-4991-AE25-CBCA93276665}"/>
                  </a:ext>
                </a:extLst>
              </p:cNvPr>
              <p:cNvSpPr txBox="1"/>
              <p:nvPr/>
            </p:nvSpPr>
            <p:spPr>
              <a:xfrm>
                <a:off x="1176713" y="2294897"/>
                <a:ext cx="66178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10" name="TextBox 109">
                <a:extLst>
                  <a:ext uri="{FF2B5EF4-FFF2-40B4-BE49-F238E27FC236}">
                    <a16:creationId xmlns:a16="http://schemas.microsoft.com/office/drawing/2014/main" id="{E8588468-A0B2-4991-AE25-CBCA93276665}"/>
                  </a:ext>
                </a:extLst>
              </p:cNvPr>
              <p:cNvSpPr txBox="1">
                <a:spLocks noRot="1" noChangeAspect="1" noMove="1" noResize="1" noEditPoints="1" noAdjustHandles="1" noChangeArrowheads="1" noChangeShapeType="1" noTextEdit="1"/>
              </p:cNvSpPr>
              <p:nvPr/>
            </p:nvSpPr>
            <p:spPr>
              <a:xfrm>
                <a:off x="1176713" y="2294897"/>
                <a:ext cx="661783" cy="646331"/>
              </a:xfrm>
              <a:prstGeom prst="rect">
                <a:avLst/>
              </a:prstGeom>
              <a:blipFill>
                <a:blip r:embed="rId12"/>
                <a:stretch>
                  <a:fillRect/>
                </a:stretch>
              </a:blipFill>
              <a:ln>
                <a:noFill/>
              </a:ln>
            </p:spPr>
            <p:txBody>
              <a:bodyPr/>
              <a:lstStyle/>
              <a:p>
                <a:r>
                  <a:rPr lang="en-US">
                    <a:noFill/>
                  </a:rPr>
                  <a:t> </a:t>
                </a:r>
              </a:p>
            </p:txBody>
          </p:sp>
        </mc:Fallback>
      </mc:AlternateContent>
      <p:sp>
        <p:nvSpPr>
          <p:cNvPr id="111" name="Oval 110">
            <a:extLst>
              <a:ext uri="{FF2B5EF4-FFF2-40B4-BE49-F238E27FC236}">
                <a16:creationId xmlns:a16="http://schemas.microsoft.com/office/drawing/2014/main" id="{DDC7A9BD-082E-4D6C-B69F-CC63BFB226F5}"/>
              </a:ext>
            </a:extLst>
          </p:cNvPr>
          <p:cNvSpPr/>
          <p:nvPr/>
        </p:nvSpPr>
        <p:spPr>
          <a:xfrm>
            <a:off x="3040466" y="208661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E8AC3E76-D457-4DD8-96DC-59B04D048602}"/>
                  </a:ext>
                </a:extLst>
              </p:cNvPr>
              <p:cNvSpPr txBox="1"/>
              <p:nvPr/>
            </p:nvSpPr>
            <p:spPr>
              <a:xfrm>
                <a:off x="3138358" y="2209811"/>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12" name="TextBox 111">
                <a:extLst>
                  <a:ext uri="{FF2B5EF4-FFF2-40B4-BE49-F238E27FC236}">
                    <a16:creationId xmlns:a16="http://schemas.microsoft.com/office/drawing/2014/main" id="{E8AC3E76-D457-4DD8-96DC-59B04D048602}"/>
                  </a:ext>
                </a:extLst>
              </p:cNvPr>
              <p:cNvSpPr txBox="1">
                <a:spLocks noRot="1" noChangeAspect="1" noMove="1" noResize="1" noEditPoints="1" noAdjustHandles="1" noChangeArrowheads="1" noChangeShapeType="1" noTextEdit="1"/>
              </p:cNvSpPr>
              <p:nvPr/>
            </p:nvSpPr>
            <p:spPr>
              <a:xfrm>
                <a:off x="3138358" y="2209811"/>
                <a:ext cx="672492" cy="646331"/>
              </a:xfrm>
              <a:prstGeom prst="rect">
                <a:avLst/>
              </a:prstGeom>
              <a:blipFill>
                <a:blip r:embed="rId13"/>
                <a:stretch>
                  <a:fillRect/>
                </a:stretch>
              </a:blipFill>
              <a:ln>
                <a:noFill/>
              </a:ln>
            </p:spPr>
            <p:txBody>
              <a:bodyPr/>
              <a:lstStyle/>
              <a:p>
                <a:r>
                  <a:rPr lang="en-US">
                    <a:noFill/>
                  </a:rPr>
                  <a:t> </a:t>
                </a:r>
              </a:p>
            </p:txBody>
          </p:sp>
        </mc:Fallback>
      </mc:AlternateContent>
      <p:sp>
        <p:nvSpPr>
          <p:cNvPr id="113" name="Oval 112">
            <a:extLst>
              <a:ext uri="{FF2B5EF4-FFF2-40B4-BE49-F238E27FC236}">
                <a16:creationId xmlns:a16="http://schemas.microsoft.com/office/drawing/2014/main" id="{78B5A9CD-6DE7-4F4B-A14F-8E117A650421}"/>
              </a:ext>
            </a:extLst>
          </p:cNvPr>
          <p:cNvSpPr/>
          <p:nvPr/>
        </p:nvSpPr>
        <p:spPr>
          <a:xfrm>
            <a:off x="5134660"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0B6290F1-5809-4C2B-94E4-58D3D51329F7}"/>
                  </a:ext>
                </a:extLst>
              </p:cNvPr>
              <p:cNvSpPr txBox="1"/>
              <p:nvPr/>
            </p:nvSpPr>
            <p:spPr>
              <a:xfrm>
                <a:off x="5232552" y="2108994"/>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14" name="TextBox 113">
                <a:extLst>
                  <a:ext uri="{FF2B5EF4-FFF2-40B4-BE49-F238E27FC236}">
                    <a16:creationId xmlns:a16="http://schemas.microsoft.com/office/drawing/2014/main" id="{0B6290F1-5809-4C2B-94E4-58D3D51329F7}"/>
                  </a:ext>
                </a:extLst>
              </p:cNvPr>
              <p:cNvSpPr txBox="1">
                <a:spLocks noRot="1" noChangeAspect="1" noMove="1" noResize="1" noEditPoints="1" noAdjustHandles="1" noChangeArrowheads="1" noChangeShapeType="1" noTextEdit="1"/>
              </p:cNvSpPr>
              <p:nvPr/>
            </p:nvSpPr>
            <p:spPr>
              <a:xfrm>
                <a:off x="5232552" y="2108994"/>
                <a:ext cx="672492" cy="646331"/>
              </a:xfrm>
              <a:prstGeom prst="rect">
                <a:avLst/>
              </a:prstGeom>
              <a:blipFill>
                <a:blip r:embed="rId14"/>
                <a:stretch>
                  <a:fillRect/>
                </a:stretch>
              </a:blipFill>
              <a:ln>
                <a:noFill/>
              </a:ln>
            </p:spPr>
            <p:txBody>
              <a:bodyPr/>
              <a:lstStyle/>
              <a:p>
                <a:r>
                  <a:rPr lang="en-US">
                    <a:noFill/>
                  </a:rPr>
                  <a:t> </a:t>
                </a:r>
              </a:p>
            </p:txBody>
          </p:sp>
        </mc:Fallback>
      </mc:AlternateContent>
      <p:sp>
        <p:nvSpPr>
          <p:cNvPr id="115" name="Oval 114">
            <a:extLst>
              <a:ext uri="{FF2B5EF4-FFF2-40B4-BE49-F238E27FC236}">
                <a16:creationId xmlns:a16="http://schemas.microsoft.com/office/drawing/2014/main" id="{047A6FF4-A62D-4243-BEDC-0CD301A3F4EC}"/>
              </a:ext>
            </a:extLst>
          </p:cNvPr>
          <p:cNvSpPr/>
          <p:nvPr/>
        </p:nvSpPr>
        <p:spPr>
          <a:xfrm>
            <a:off x="7149508"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538E9D39-0AAC-4CCE-8748-8014A3A5101B}"/>
                  </a:ext>
                </a:extLst>
              </p:cNvPr>
              <p:cNvSpPr txBox="1"/>
              <p:nvPr/>
            </p:nvSpPr>
            <p:spPr>
              <a:xfrm>
                <a:off x="7247400" y="2108994"/>
                <a:ext cx="65274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16" name="TextBox 115">
                <a:extLst>
                  <a:ext uri="{FF2B5EF4-FFF2-40B4-BE49-F238E27FC236}">
                    <a16:creationId xmlns:a16="http://schemas.microsoft.com/office/drawing/2014/main" id="{538E9D39-0AAC-4CCE-8748-8014A3A5101B}"/>
                  </a:ext>
                </a:extLst>
              </p:cNvPr>
              <p:cNvSpPr txBox="1">
                <a:spLocks noRot="1" noChangeAspect="1" noMove="1" noResize="1" noEditPoints="1" noAdjustHandles="1" noChangeArrowheads="1" noChangeShapeType="1" noTextEdit="1"/>
              </p:cNvSpPr>
              <p:nvPr/>
            </p:nvSpPr>
            <p:spPr>
              <a:xfrm>
                <a:off x="7247400" y="2108994"/>
                <a:ext cx="652743" cy="646331"/>
              </a:xfrm>
              <a:prstGeom prst="rect">
                <a:avLst/>
              </a:prstGeom>
              <a:blipFill>
                <a:blip r:embed="rId15"/>
                <a:stretch>
                  <a:fillRect/>
                </a:stretch>
              </a:blipFill>
              <a:ln>
                <a:noFill/>
              </a:ln>
            </p:spPr>
            <p:txBody>
              <a:bodyPr/>
              <a:lstStyle/>
              <a:p>
                <a:r>
                  <a:rPr lang="en-US">
                    <a:noFill/>
                  </a:rPr>
                  <a:t> </a:t>
                </a:r>
              </a:p>
            </p:txBody>
          </p:sp>
        </mc:Fallback>
      </mc:AlternateContent>
      <p:sp>
        <p:nvSpPr>
          <p:cNvPr id="117" name="Oval 116">
            <a:extLst>
              <a:ext uri="{FF2B5EF4-FFF2-40B4-BE49-F238E27FC236}">
                <a16:creationId xmlns:a16="http://schemas.microsoft.com/office/drawing/2014/main" id="{9FD430A9-1E92-448A-A751-DB006655E003}"/>
              </a:ext>
            </a:extLst>
          </p:cNvPr>
          <p:cNvSpPr/>
          <p:nvPr/>
        </p:nvSpPr>
        <p:spPr>
          <a:xfrm>
            <a:off x="1071194" y="5600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5EF16743-4AC6-4D3A-AECF-151CE8D51131}"/>
                  </a:ext>
                </a:extLst>
              </p:cNvPr>
              <p:cNvSpPr txBox="1"/>
              <p:nvPr/>
            </p:nvSpPr>
            <p:spPr>
              <a:xfrm>
                <a:off x="1169086" y="5723897"/>
                <a:ext cx="723468"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18" name="TextBox 117">
                <a:extLst>
                  <a:ext uri="{FF2B5EF4-FFF2-40B4-BE49-F238E27FC236}">
                    <a16:creationId xmlns:a16="http://schemas.microsoft.com/office/drawing/2014/main" id="{5EF16743-4AC6-4D3A-AECF-151CE8D51131}"/>
                  </a:ext>
                </a:extLst>
              </p:cNvPr>
              <p:cNvSpPr txBox="1">
                <a:spLocks noRot="1" noChangeAspect="1" noMove="1" noResize="1" noEditPoints="1" noAdjustHandles="1" noChangeArrowheads="1" noChangeShapeType="1" noTextEdit="1"/>
              </p:cNvSpPr>
              <p:nvPr/>
            </p:nvSpPr>
            <p:spPr>
              <a:xfrm>
                <a:off x="1169086" y="5723897"/>
                <a:ext cx="723468" cy="646331"/>
              </a:xfrm>
              <a:prstGeom prst="rect">
                <a:avLst/>
              </a:prstGeom>
              <a:blipFill>
                <a:blip r:embed="rId16"/>
                <a:stretch>
                  <a:fillRect/>
                </a:stretch>
              </a:blipFill>
              <a:ln>
                <a:noFill/>
              </a:ln>
            </p:spPr>
            <p:txBody>
              <a:bodyPr/>
              <a:lstStyle/>
              <a:p>
                <a:r>
                  <a:rPr lang="en-US">
                    <a:noFill/>
                  </a:rPr>
                  <a:t> </a:t>
                </a:r>
              </a:p>
            </p:txBody>
          </p:sp>
        </mc:Fallback>
      </mc:AlternateContent>
      <p:sp>
        <p:nvSpPr>
          <p:cNvPr id="119" name="Oval 118">
            <a:extLst>
              <a:ext uri="{FF2B5EF4-FFF2-40B4-BE49-F238E27FC236}">
                <a16:creationId xmlns:a16="http://schemas.microsoft.com/office/drawing/2014/main" id="{C7AD5693-6B05-49FA-84C8-0D2ED447A9C7}"/>
              </a:ext>
            </a:extLst>
          </p:cNvPr>
          <p:cNvSpPr/>
          <p:nvPr/>
        </p:nvSpPr>
        <p:spPr>
          <a:xfrm>
            <a:off x="3128594" y="55823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D287FEC8-7AAC-4B21-A828-AACD77640A28}"/>
                  </a:ext>
                </a:extLst>
              </p:cNvPr>
              <p:cNvSpPr txBox="1"/>
              <p:nvPr/>
            </p:nvSpPr>
            <p:spPr>
              <a:xfrm>
                <a:off x="3226486" y="5705531"/>
                <a:ext cx="73417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20" name="TextBox 119">
                <a:extLst>
                  <a:ext uri="{FF2B5EF4-FFF2-40B4-BE49-F238E27FC236}">
                    <a16:creationId xmlns:a16="http://schemas.microsoft.com/office/drawing/2014/main" id="{D287FEC8-7AAC-4B21-A828-AACD77640A28}"/>
                  </a:ext>
                </a:extLst>
              </p:cNvPr>
              <p:cNvSpPr txBox="1">
                <a:spLocks noRot="1" noChangeAspect="1" noMove="1" noResize="1" noEditPoints="1" noAdjustHandles="1" noChangeArrowheads="1" noChangeShapeType="1" noTextEdit="1"/>
              </p:cNvSpPr>
              <p:nvPr/>
            </p:nvSpPr>
            <p:spPr>
              <a:xfrm>
                <a:off x="3226486" y="5705531"/>
                <a:ext cx="734175" cy="646331"/>
              </a:xfrm>
              <a:prstGeom prst="rect">
                <a:avLst/>
              </a:prstGeom>
              <a:blipFill>
                <a:blip r:embed="rId17"/>
                <a:stretch>
                  <a:fillRect/>
                </a:stretch>
              </a:blipFill>
              <a:ln>
                <a:noFill/>
              </a:ln>
            </p:spPr>
            <p:txBody>
              <a:bodyPr/>
              <a:lstStyle/>
              <a:p>
                <a:r>
                  <a:rPr lang="en-US">
                    <a:noFill/>
                  </a:rPr>
                  <a:t> </a:t>
                </a:r>
              </a:p>
            </p:txBody>
          </p:sp>
        </mc:Fallback>
      </mc:AlternateContent>
      <p:sp>
        <p:nvSpPr>
          <p:cNvPr id="121" name="Oval 120">
            <a:extLst>
              <a:ext uri="{FF2B5EF4-FFF2-40B4-BE49-F238E27FC236}">
                <a16:creationId xmlns:a16="http://schemas.microsoft.com/office/drawing/2014/main" id="{1D18AB11-E4A4-49CC-A0E4-DD68A4DAEDCE}"/>
              </a:ext>
            </a:extLst>
          </p:cNvPr>
          <p:cNvSpPr/>
          <p:nvPr/>
        </p:nvSpPr>
        <p:spPr>
          <a:xfrm>
            <a:off x="5181600" y="55823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AF7F7FD4-49E0-4BE9-B2B8-6F3E697C5481}"/>
                  </a:ext>
                </a:extLst>
              </p:cNvPr>
              <p:cNvSpPr txBox="1"/>
              <p:nvPr/>
            </p:nvSpPr>
            <p:spPr>
              <a:xfrm>
                <a:off x="5279492" y="5705531"/>
                <a:ext cx="73417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22" name="TextBox 121">
                <a:extLst>
                  <a:ext uri="{FF2B5EF4-FFF2-40B4-BE49-F238E27FC236}">
                    <a16:creationId xmlns:a16="http://schemas.microsoft.com/office/drawing/2014/main" id="{AF7F7FD4-49E0-4BE9-B2B8-6F3E697C5481}"/>
                  </a:ext>
                </a:extLst>
              </p:cNvPr>
              <p:cNvSpPr txBox="1">
                <a:spLocks noRot="1" noChangeAspect="1" noMove="1" noResize="1" noEditPoints="1" noAdjustHandles="1" noChangeArrowheads="1" noChangeShapeType="1" noTextEdit="1"/>
              </p:cNvSpPr>
              <p:nvPr/>
            </p:nvSpPr>
            <p:spPr>
              <a:xfrm>
                <a:off x="5279492" y="5705531"/>
                <a:ext cx="734175" cy="646331"/>
              </a:xfrm>
              <a:prstGeom prst="rect">
                <a:avLst/>
              </a:prstGeom>
              <a:blipFill>
                <a:blip r:embed="rId18"/>
                <a:stretch>
                  <a:fillRect/>
                </a:stretch>
              </a:blipFill>
              <a:ln>
                <a:noFill/>
              </a:ln>
            </p:spPr>
            <p:txBody>
              <a:bodyPr/>
              <a:lstStyle/>
              <a:p>
                <a:r>
                  <a:rPr lang="en-US">
                    <a:noFill/>
                  </a:rPr>
                  <a:t> </a:t>
                </a:r>
              </a:p>
            </p:txBody>
          </p:sp>
        </mc:Fallback>
      </mc:AlternateContent>
      <p:sp>
        <p:nvSpPr>
          <p:cNvPr id="123" name="Oval 122">
            <a:extLst>
              <a:ext uri="{FF2B5EF4-FFF2-40B4-BE49-F238E27FC236}">
                <a16:creationId xmlns:a16="http://schemas.microsoft.com/office/drawing/2014/main" id="{7E411D38-92E8-4F0B-8F0C-FEAD9B4CDBB9}"/>
              </a:ext>
            </a:extLst>
          </p:cNvPr>
          <p:cNvSpPr/>
          <p:nvPr/>
        </p:nvSpPr>
        <p:spPr>
          <a:xfrm>
            <a:off x="7239000" y="55639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EC050350-7E68-4978-8672-D0FEB5F40C36}"/>
                  </a:ext>
                </a:extLst>
              </p:cNvPr>
              <p:cNvSpPr txBox="1"/>
              <p:nvPr/>
            </p:nvSpPr>
            <p:spPr>
              <a:xfrm>
                <a:off x="7336892" y="5687165"/>
                <a:ext cx="73084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24" name="TextBox 123">
                <a:extLst>
                  <a:ext uri="{FF2B5EF4-FFF2-40B4-BE49-F238E27FC236}">
                    <a16:creationId xmlns:a16="http://schemas.microsoft.com/office/drawing/2014/main" id="{EC050350-7E68-4978-8672-D0FEB5F40C36}"/>
                  </a:ext>
                </a:extLst>
              </p:cNvPr>
              <p:cNvSpPr txBox="1">
                <a:spLocks noRot="1" noChangeAspect="1" noMove="1" noResize="1" noEditPoints="1" noAdjustHandles="1" noChangeArrowheads="1" noChangeShapeType="1" noTextEdit="1"/>
              </p:cNvSpPr>
              <p:nvPr/>
            </p:nvSpPr>
            <p:spPr>
              <a:xfrm>
                <a:off x="7336892" y="5687165"/>
                <a:ext cx="730841" cy="646331"/>
              </a:xfrm>
              <a:prstGeom prst="rect">
                <a:avLst/>
              </a:prstGeom>
              <a:blipFill>
                <a:blip r:embed="rId19"/>
                <a:stretch>
                  <a:fillRect/>
                </a:stretch>
              </a:blipFill>
              <a:ln>
                <a:noFill/>
              </a:ln>
            </p:spPr>
            <p:txBody>
              <a:bodyPr/>
              <a:lstStyle/>
              <a:p>
                <a:r>
                  <a:rPr lang="en-US">
                    <a:noFill/>
                  </a:rPr>
                  <a:t> </a:t>
                </a:r>
              </a:p>
            </p:txBody>
          </p:sp>
        </mc:Fallback>
      </mc:AlternateContent>
      <p:cxnSp>
        <p:nvCxnSpPr>
          <p:cNvPr id="125" name="Straight Arrow Connector 124">
            <a:extLst>
              <a:ext uri="{FF2B5EF4-FFF2-40B4-BE49-F238E27FC236}">
                <a16:creationId xmlns:a16="http://schemas.microsoft.com/office/drawing/2014/main" id="{3DEA20EA-08E3-43E8-88A0-277E7EE8683D}"/>
              </a:ext>
            </a:extLst>
          </p:cNvPr>
          <p:cNvCxnSpPr>
            <a:cxnSpLocks/>
          </p:cNvCxnSpPr>
          <p:nvPr/>
        </p:nvCxnSpPr>
        <p:spPr>
          <a:xfrm flipV="1">
            <a:off x="1524000" y="6515100"/>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652797-6121-4BEE-94EE-2F5F165A2209}"/>
              </a:ext>
            </a:extLst>
          </p:cNvPr>
          <p:cNvCxnSpPr>
            <a:cxnSpLocks/>
          </p:cNvCxnSpPr>
          <p:nvPr/>
        </p:nvCxnSpPr>
        <p:spPr>
          <a:xfrm flipV="1">
            <a:off x="3581400" y="6478368"/>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649502D-9669-4841-9AC8-077CE1DA9A81}"/>
              </a:ext>
            </a:extLst>
          </p:cNvPr>
          <p:cNvCxnSpPr>
            <a:cxnSpLocks/>
          </p:cNvCxnSpPr>
          <p:nvPr/>
        </p:nvCxnSpPr>
        <p:spPr>
          <a:xfrm flipV="1">
            <a:off x="5638800" y="6496734"/>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4E64430-9EB4-4875-9F96-30319847D799}"/>
              </a:ext>
            </a:extLst>
          </p:cNvPr>
          <p:cNvCxnSpPr>
            <a:cxnSpLocks/>
          </p:cNvCxnSpPr>
          <p:nvPr/>
        </p:nvCxnSpPr>
        <p:spPr>
          <a:xfrm flipV="1">
            <a:off x="7772400" y="6478368"/>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C9A234AE-F39A-4A0C-BE05-94FE6ADA9BEC}"/>
              </a:ext>
            </a:extLst>
          </p:cNvPr>
          <p:cNvCxnSpPr>
            <a:cxnSpLocks/>
            <a:stCxn id="101" idx="5"/>
            <a:endCxn id="94" idx="1"/>
          </p:cNvCxnSpPr>
          <p:nvPr/>
        </p:nvCxnSpPr>
        <p:spPr>
          <a:xfrm>
            <a:off x="3813328" y="4425726"/>
            <a:ext cx="1502183" cy="289071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6AE0F3A4-74E4-4C11-A9AB-0961AA3F2566}"/>
              </a:ext>
            </a:extLst>
          </p:cNvPr>
          <p:cNvCxnSpPr>
            <a:cxnSpLocks/>
            <a:endCxn id="109" idx="4"/>
          </p:cNvCxnSpPr>
          <p:nvPr/>
        </p:nvCxnSpPr>
        <p:spPr>
          <a:xfrm flipV="1">
            <a:off x="1524000" y="3086100"/>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E450BBAE-89C2-4782-A5D7-BCDE346C1B28}"/>
              </a:ext>
            </a:extLst>
          </p:cNvPr>
          <p:cNvCxnSpPr>
            <a:cxnSpLocks/>
          </p:cNvCxnSpPr>
          <p:nvPr/>
        </p:nvCxnSpPr>
        <p:spPr>
          <a:xfrm flipV="1">
            <a:off x="3510771" y="3011167"/>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8DFAFEB-D1B2-4DFC-9D62-6F126BE477BD}"/>
              </a:ext>
            </a:extLst>
          </p:cNvPr>
          <p:cNvCxnSpPr>
            <a:cxnSpLocks/>
          </p:cNvCxnSpPr>
          <p:nvPr/>
        </p:nvCxnSpPr>
        <p:spPr>
          <a:xfrm flipV="1">
            <a:off x="5614223" y="2904701"/>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1EA5495-EFA8-46EB-849F-FA2CB9D29665}"/>
              </a:ext>
            </a:extLst>
          </p:cNvPr>
          <p:cNvCxnSpPr>
            <a:cxnSpLocks/>
          </p:cNvCxnSpPr>
          <p:nvPr/>
        </p:nvCxnSpPr>
        <p:spPr>
          <a:xfrm flipV="1">
            <a:off x="7624561" y="2894648"/>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4" name="Freeform: Shape 133">
            <a:extLst>
              <a:ext uri="{FF2B5EF4-FFF2-40B4-BE49-F238E27FC236}">
                <a16:creationId xmlns:a16="http://schemas.microsoft.com/office/drawing/2014/main" id="{725B2101-84F7-46A7-AFBE-8CB1C2D434E6}"/>
              </a:ext>
            </a:extLst>
          </p:cNvPr>
          <p:cNvSpPr/>
          <p:nvPr/>
        </p:nvSpPr>
        <p:spPr>
          <a:xfrm>
            <a:off x="486426" y="2971800"/>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a:extLst>
              <a:ext uri="{FF2B5EF4-FFF2-40B4-BE49-F238E27FC236}">
                <a16:creationId xmlns:a16="http://schemas.microsoft.com/office/drawing/2014/main" id="{E5327592-3974-4BCB-B24A-CC14E109F9DE}"/>
              </a:ext>
            </a:extLst>
          </p:cNvPr>
          <p:cNvSpPr/>
          <p:nvPr/>
        </p:nvSpPr>
        <p:spPr>
          <a:xfrm>
            <a:off x="2557441" y="297043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a:extLst>
              <a:ext uri="{FF2B5EF4-FFF2-40B4-BE49-F238E27FC236}">
                <a16:creationId xmlns:a16="http://schemas.microsoft.com/office/drawing/2014/main" id="{DBB94272-CB9A-4FAF-AD14-41947382A7D5}"/>
              </a:ext>
            </a:extLst>
          </p:cNvPr>
          <p:cNvSpPr/>
          <p:nvPr/>
        </p:nvSpPr>
        <p:spPr>
          <a:xfrm>
            <a:off x="4615088"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a:extLst>
              <a:ext uri="{FF2B5EF4-FFF2-40B4-BE49-F238E27FC236}">
                <a16:creationId xmlns:a16="http://schemas.microsoft.com/office/drawing/2014/main" id="{98A3DF32-D534-4E31-BA43-20BA641696B4}"/>
              </a:ext>
            </a:extLst>
          </p:cNvPr>
          <p:cNvSpPr/>
          <p:nvPr/>
        </p:nvSpPr>
        <p:spPr>
          <a:xfrm>
            <a:off x="6687409"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2D02062D-CDE9-4EA9-8873-67985FD194C6}"/>
              </a:ext>
            </a:extLst>
          </p:cNvPr>
          <p:cNvSpPr/>
          <p:nvPr/>
        </p:nvSpPr>
        <p:spPr>
          <a:xfrm>
            <a:off x="1366866" y="4636785"/>
            <a:ext cx="287432" cy="960089"/>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16FEB39E-EB62-443E-9E53-1B0FBD3B4E4D}"/>
              </a:ext>
            </a:extLst>
          </p:cNvPr>
          <p:cNvSpPr/>
          <p:nvPr/>
        </p:nvSpPr>
        <p:spPr>
          <a:xfrm>
            <a:off x="3440676" y="4559637"/>
            <a:ext cx="293124" cy="1001022"/>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51BBD366-D799-4069-8416-6762F90E33EF}"/>
              </a:ext>
            </a:extLst>
          </p:cNvPr>
          <p:cNvSpPr/>
          <p:nvPr/>
        </p:nvSpPr>
        <p:spPr>
          <a:xfrm>
            <a:off x="5449363" y="4468993"/>
            <a:ext cx="358502" cy="1091665"/>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E0BEB362-09D9-44BC-A88F-11D296BF0673}"/>
              </a:ext>
            </a:extLst>
          </p:cNvPr>
          <p:cNvSpPr/>
          <p:nvPr/>
        </p:nvSpPr>
        <p:spPr>
          <a:xfrm>
            <a:off x="7446158" y="4468993"/>
            <a:ext cx="358502" cy="1091665"/>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A1D7AD87-0D55-4DFF-B54C-9D25D60F85FC}"/>
              </a:ext>
            </a:extLst>
          </p:cNvPr>
          <p:cNvSpPr txBox="1"/>
          <p:nvPr/>
        </p:nvSpPr>
        <p:spPr>
          <a:xfrm>
            <a:off x="11568125" y="9715500"/>
            <a:ext cx="3457550" cy="477054"/>
          </a:xfrm>
          <a:prstGeom prst="rect">
            <a:avLst/>
          </a:prstGeom>
          <a:noFill/>
        </p:spPr>
        <p:txBody>
          <a:bodyPr wrap="none" rtlCol="0">
            <a:spAutoFit/>
          </a:bodyPr>
          <a:lstStyle/>
          <a:p>
            <a:r>
              <a:rPr lang="en-US" sz="2500" dirty="0">
                <a:solidFill>
                  <a:srgbClr val="FF0000"/>
                </a:solidFill>
              </a:rPr>
              <a:t>(Continued on next slide)</a:t>
            </a:r>
          </a:p>
        </p:txBody>
      </p:sp>
      <p:sp>
        <p:nvSpPr>
          <p:cNvPr id="64" name="Arrow: Right 63">
            <a:extLst>
              <a:ext uri="{FF2B5EF4-FFF2-40B4-BE49-F238E27FC236}">
                <a16:creationId xmlns:a16="http://schemas.microsoft.com/office/drawing/2014/main" id="{9B83CD70-D7EB-45D2-B0D6-4B563709F7DC}"/>
              </a:ext>
            </a:extLst>
          </p:cNvPr>
          <p:cNvSpPr/>
          <p:nvPr/>
        </p:nvSpPr>
        <p:spPr>
          <a:xfrm>
            <a:off x="952501" y="9064232"/>
            <a:ext cx="7162800" cy="755995"/>
          </a:xfrm>
          <a:prstGeom prst="rightArrow">
            <a:avLst>
              <a:gd name="adj1" fmla="val 21579"/>
              <a:gd name="adj2" fmla="val 84210"/>
            </a:avLst>
          </a:prstGeom>
          <a:solidFill>
            <a:schemeClr val="tx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0EF4FCF9-118D-4891-9E5C-A40009A5DF72}"/>
              </a:ext>
            </a:extLst>
          </p:cNvPr>
          <p:cNvSpPr txBox="1"/>
          <p:nvPr/>
        </p:nvSpPr>
        <p:spPr>
          <a:xfrm>
            <a:off x="3483138" y="9504756"/>
            <a:ext cx="1165063" cy="630942"/>
          </a:xfrm>
          <a:prstGeom prst="rect">
            <a:avLst/>
          </a:prstGeom>
          <a:noFill/>
        </p:spPr>
        <p:txBody>
          <a:bodyPr wrap="none" rtlCol="0">
            <a:spAutoFit/>
          </a:bodyPr>
          <a:lstStyle/>
          <a:p>
            <a:r>
              <a:rPr lang="en-US" sz="3500" dirty="0">
                <a:latin typeface="Arial" panose="020B0604020202020204" pitchFamily="34" charset="0"/>
                <a:cs typeface="Arial" panose="020B0604020202020204" pitchFamily="34" charset="0"/>
              </a:rPr>
              <a:t>Time</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615BEB-86A6-4D8E-A68F-AC372674D00A}"/>
                  </a:ext>
                </a:extLst>
              </p:cNvPr>
              <p:cNvSpPr txBox="1"/>
              <p:nvPr/>
            </p:nvSpPr>
            <p:spPr>
              <a:xfrm>
                <a:off x="1169086" y="7324097"/>
                <a:ext cx="73366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66" name="TextBox 65">
                <a:extLst>
                  <a:ext uri="{FF2B5EF4-FFF2-40B4-BE49-F238E27FC236}">
                    <a16:creationId xmlns:a16="http://schemas.microsoft.com/office/drawing/2014/main" id="{85615BEB-86A6-4D8E-A68F-AC372674D00A}"/>
                  </a:ext>
                </a:extLst>
              </p:cNvPr>
              <p:cNvSpPr txBox="1">
                <a:spLocks noRot="1" noChangeAspect="1" noMove="1" noResize="1" noEditPoints="1" noAdjustHandles="1" noChangeArrowheads="1" noChangeShapeType="1" noTextEdit="1"/>
              </p:cNvSpPr>
              <p:nvPr/>
            </p:nvSpPr>
            <p:spPr>
              <a:xfrm>
                <a:off x="1169086" y="7324097"/>
                <a:ext cx="733662" cy="646331"/>
              </a:xfrm>
              <a:prstGeom prst="rect">
                <a:avLst/>
              </a:prstGeom>
              <a:blipFill>
                <a:blip r:embed="rId2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ED06DB8-7BDC-468F-BF61-B65EDE28B6B8}"/>
                  </a:ext>
                </a:extLst>
              </p:cNvPr>
              <p:cNvSpPr txBox="1"/>
              <p:nvPr/>
            </p:nvSpPr>
            <p:spPr>
              <a:xfrm>
                <a:off x="3226486"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67" name="TextBox 66">
                <a:extLst>
                  <a:ext uri="{FF2B5EF4-FFF2-40B4-BE49-F238E27FC236}">
                    <a16:creationId xmlns:a16="http://schemas.microsoft.com/office/drawing/2014/main" id="{8ED06DB8-7BDC-468F-BF61-B65EDE28B6B8}"/>
                  </a:ext>
                </a:extLst>
              </p:cNvPr>
              <p:cNvSpPr txBox="1">
                <a:spLocks noRot="1" noChangeAspect="1" noMove="1" noResize="1" noEditPoints="1" noAdjustHandles="1" noChangeArrowheads="1" noChangeShapeType="1" noTextEdit="1"/>
              </p:cNvSpPr>
              <p:nvPr/>
            </p:nvSpPr>
            <p:spPr>
              <a:xfrm>
                <a:off x="3226486" y="7305731"/>
                <a:ext cx="744371" cy="646331"/>
              </a:xfrm>
              <a:prstGeom prst="rect">
                <a:avLst/>
              </a:prstGeom>
              <a:blipFill>
                <a:blip r:embed="rId2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2EF8E60-C277-4C07-90FF-B4C6297F7443}"/>
                  </a:ext>
                </a:extLst>
              </p:cNvPr>
              <p:cNvSpPr txBox="1"/>
              <p:nvPr/>
            </p:nvSpPr>
            <p:spPr>
              <a:xfrm>
                <a:off x="5279492"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68" name="TextBox 67">
                <a:extLst>
                  <a:ext uri="{FF2B5EF4-FFF2-40B4-BE49-F238E27FC236}">
                    <a16:creationId xmlns:a16="http://schemas.microsoft.com/office/drawing/2014/main" id="{62EF8E60-C277-4C07-90FF-B4C6297F7443}"/>
                  </a:ext>
                </a:extLst>
              </p:cNvPr>
              <p:cNvSpPr txBox="1">
                <a:spLocks noRot="1" noChangeAspect="1" noMove="1" noResize="1" noEditPoints="1" noAdjustHandles="1" noChangeArrowheads="1" noChangeShapeType="1" noTextEdit="1"/>
              </p:cNvSpPr>
              <p:nvPr/>
            </p:nvSpPr>
            <p:spPr>
              <a:xfrm>
                <a:off x="5279492" y="7305731"/>
                <a:ext cx="744371" cy="646331"/>
              </a:xfrm>
              <a:prstGeom prst="rect">
                <a:avLst/>
              </a:prstGeom>
              <a:blipFill>
                <a:blip r:embed="rId2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E2FBB99C-1148-44E6-A929-D86488F85B39}"/>
                  </a:ext>
                </a:extLst>
              </p:cNvPr>
              <p:cNvSpPr txBox="1"/>
              <p:nvPr/>
            </p:nvSpPr>
            <p:spPr>
              <a:xfrm>
                <a:off x="7336892" y="7287365"/>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69" name="TextBox 68">
                <a:extLst>
                  <a:ext uri="{FF2B5EF4-FFF2-40B4-BE49-F238E27FC236}">
                    <a16:creationId xmlns:a16="http://schemas.microsoft.com/office/drawing/2014/main" id="{E2FBB99C-1148-44E6-A929-D86488F85B39}"/>
                  </a:ext>
                </a:extLst>
              </p:cNvPr>
              <p:cNvSpPr txBox="1">
                <a:spLocks noRot="1" noChangeAspect="1" noMove="1" noResize="1" noEditPoints="1" noAdjustHandles="1" noChangeArrowheads="1" noChangeShapeType="1" noTextEdit="1"/>
              </p:cNvSpPr>
              <p:nvPr/>
            </p:nvSpPr>
            <p:spPr>
              <a:xfrm>
                <a:off x="7336892" y="7287365"/>
                <a:ext cx="744371" cy="646331"/>
              </a:xfrm>
              <a:prstGeom prst="rect">
                <a:avLst/>
              </a:prstGeom>
              <a:blipFill>
                <a:blip r:embed="rId8"/>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33734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Markov Decision Process and Reinforcement Learning</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8458200" y="1344846"/>
            <a:ext cx="9677400" cy="8942154"/>
          </a:xfrm>
          <a:prstGeom prst="rect">
            <a:avLst/>
          </a:prstGeom>
        </p:spPr>
      </p:pic>
      <mc:AlternateContent xmlns:mc="http://schemas.openxmlformats.org/markup-compatibility/2006" xmlns:a14="http://schemas.microsoft.com/office/drawing/2010/main">
        <mc:Choice Requires="a14">
          <p:sp>
            <p:nvSpPr>
              <p:cNvPr id="20" name="TextBox 8">
                <a:extLst>
                  <a:ext uri="{FF2B5EF4-FFF2-40B4-BE49-F238E27FC236}">
                    <a16:creationId xmlns:a16="http://schemas.microsoft.com/office/drawing/2014/main" id="{6E642AF1-C161-49FD-89A9-FDAA29CDFFF7}"/>
                  </a:ext>
                </a:extLst>
              </p:cNvPr>
              <p:cNvSpPr txBox="1"/>
              <p:nvPr/>
            </p:nvSpPr>
            <p:spPr>
              <a:xfrm>
                <a:off x="8685652" y="1617619"/>
                <a:ext cx="9221348" cy="7814960"/>
              </a:xfrm>
              <a:prstGeom prst="rect">
                <a:avLst/>
              </a:prstGeom>
            </p:spPr>
            <p:txBody>
              <a:bodyPr wrap="square" lIns="0" tIns="0" rIns="0" bIns="0" rtlCol="0" anchor="t">
                <a:spAutoFit/>
              </a:bodyPr>
              <a:lstStyle/>
              <a:p>
                <a:pPr algn="ctr">
                  <a:lnSpc>
                    <a:spcPts val="3616"/>
                  </a:lnSpc>
                  <a:spcBef>
                    <a:spcPct val="0"/>
                  </a:spcBef>
                </a:pPr>
                <a:r>
                  <a:rPr lang="en-US" sz="3600" b="1" u="sng" spc="-25" dirty="0">
                    <a:solidFill>
                      <a:srgbClr val="000000"/>
                    </a:solidFill>
                    <a:latin typeface="Goudy Old Style" panose="02020502050305020303" pitchFamily="18" charset="0"/>
                  </a:rPr>
                  <a:t>Policies</a:t>
                </a:r>
              </a:p>
              <a:p>
                <a:pPr>
                  <a:lnSpc>
                    <a:spcPts val="3616"/>
                  </a:lnSpc>
                  <a:spcBef>
                    <a:spcPct val="0"/>
                  </a:spcBef>
                </a:pPr>
                <a:endParaRPr lang="en-US" sz="3600" b="1" spc="-25" dirty="0">
                  <a:solidFill>
                    <a:srgbClr val="000000"/>
                  </a:solidFill>
                  <a:latin typeface="Goudy Old Style" panose="02020502050305020303" pitchFamily="18" charset="0"/>
                </a:endParaRPr>
              </a:p>
              <a:p>
                <a:pPr>
                  <a:lnSpc>
                    <a:spcPts val="3616"/>
                  </a:lnSpc>
                  <a:spcBef>
                    <a:spcPct val="0"/>
                  </a:spcBef>
                </a:pPr>
                <a:r>
                  <a:rPr lang="en-US" sz="3600" b="1" spc="-25" dirty="0">
                    <a:solidFill>
                      <a:srgbClr val="000000"/>
                    </a:solidFill>
                    <a:latin typeface="Goudy Old Style" panose="02020502050305020303" pitchFamily="18" charset="0"/>
                  </a:rPr>
                  <a:t>Case 2 (</a:t>
                </a:r>
                <a14:m>
                  <m:oMath xmlns:m="http://schemas.openxmlformats.org/officeDocument/2006/math">
                    <m:sSub>
                      <m:sSubPr>
                        <m:ctrlPr>
                          <a:rPr lang="en-US" sz="3600" b="1" i="1" spc="-25">
                            <a:solidFill>
                              <a:srgbClr val="000000"/>
                            </a:solidFill>
                            <a:latin typeface="Cambria Math" panose="02040503050406030204" pitchFamily="18" charset="0"/>
                          </a:rPr>
                        </m:ctrlPr>
                      </m:sSubPr>
                      <m:e>
                        <m:r>
                          <a:rPr lang="en-US" sz="3600" b="1" i="1" spc="-25">
                            <a:solidFill>
                              <a:srgbClr val="000000"/>
                            </a:solidFill>
                            <a:latin typeface="Cambria Math" panose="02040503050406030204" pitchFamily="18" charset="0"/>
                          </a:rPr>
                          <m:t>𝒐</m:t>
                        </m:r>
                      </m:e>
                      <m:sub>
                        <m:r>
                          <a:rPr lang="en-US" sz="3600" b="1" i="1" spc="-25">
                            <a:solidFill>
                              <a:srgbClr val="000000"/>
                            </a:solidFill>
                            <a:latin typeface="Cambria Math" panose="02040503050406030204" pitchFamily="18" charset="0"/>
                          </a:rPr>
                          <m:t>𝒕</m:t>
                        </m:r>
                      </m:sub>
                    </m:sSub>
                    <m:r>
                      <a:rPr lang="en-US" sz="3600" b="1" i="1" spc="-25" smtClean="0">
                        <a:solidFill>
                          <a:srgbClr val="000000"/>
                        </a:solidFill>
                        <a:latin typeface="Cambria Math" panose="02040503050406030204" pitchFamily="18" charset="0"/>
                        <a:ea typeface="Cambria Math" panose="02040503050406030204" pitchFamily="18" charset="0"/>
                      </a:rPr>
                      <m:t>≠</m:t>
                    </m:r>
                    <m:sSub>
                      <m:sSubPr>
                        <m:ctrlPr>
                          <a:rPr lang="en-US" sz="3600" b="1" i="1" spc="-25">
                            <a:solidFill>
                              <a:srgbClr val="000000"/>
                            </a:solidFill>
                            <a:latin typeface="Cambria Math" panose="02040503050406030204" pitchFamily="18" charset="0"/>
                          </a:rPr>
                        </m:ctrlPr>
                      </m:sSubPr>
                      <m:e>
                        <m:r>
                          <a:rPr lang="en-US" sz="3600" b="1" i="1" spc="-25" smtClean="0">
                            <a:solidFill>
                              <a:srgbClr val="000000"/>
                            </a:solidFill>
                            <a:latin typeface="Cambria Math" panose="02040503050406030204" pitchFamily="18" charset="0"/>
                          </a:rPr>
                          <m:t>𝒙</m:t>
                        </m:r>
                      </m:e>
                      <m:sub>
                        <m:r>
                          <a:rPr lang="en-US" sz="3600" b="1" i="1" spc="-25">
                            <a:solidFill>
                              <a:srgbClr val="000000"/>
                            </a:solidFill>
                            <a:latin typeface="Cambria Math" panose="02040503050406030204" pitchFamily="18" charset="0"/>
                          </a:rPr>
                          <m:t>𝒕</m:t>
                        </m:r>
                      </m:sub>
                    </m:sSub>
                  </m:oMath>
                </a14:m>
                <a:r>
                  <a:rPr lang="en-US" sz="3600" b="1" spc="-25" dirty="0">
                    <a:solidFill>
                      <a:srgbClr val="000000"/>
                    </a:solidFill>
                    <a:latin typeface="Goudy Old Style" panose="02020502050305020303" pitchFamily="18" charset="0"/>
                  </a:rPr>
                  <a:t>):</a:t>
                </a:r>
              </a:p>
              <a:p>
                <a:pPr>
                  <a:lnSpc>
                    <a:spcPts val="3616"/>
                  </a:lnSpc>
                  <a:spcBef>
                    <a:spcPct val="0"/>
                  </a:spcBef>
                </a:pPr>
                <a:endParaRPr lang="en-US" sz="3600" b="1"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In general, a policy should consider the </a:t>
                </a:r>
                <a:r>
                  <a:rPr lang="en-US" sz="3600" b="1" spc="-25" dirty="0">
                    <a:solidFill>
                      <a:srgbClr val="0070C0"/>
                    </a:solidFill>
                    <a:latin typeface="Goudy Old Style" panose="02020502050305020303" pitchFamily="18" charset="0"/>
                  </a:rPr>
                  <a:t>history of observations </a:t>
                </a:r>
                <a:r>
                  <a:rPr lang="en-US" sz="3600" spc="-25" dirty="0">
                    <a:solidFill>
                      <a:srgbClr val="000000"/>
                    </a:solidFill>
                    <a:latin typeface="Goudy Old Style" panose="02020502050305020303" pitchFamily="18" charset="0"/>
                  </a:rPr>
                  <a:t>to design an optimal policy. Such a policy can be written as,</a:t>
                </a:r>
              </a:p>
              <a:p>
                <a:pPr>
                  <a:lnSpc>
                    <a:spcPts val="3616"/>
                  </a:lnSpc>
                  <a:spcBef>
                    <a:spcPct val="0"/>
                  </a:spcBef>
                </a:pPr>
                <a14:m>
                  <m:oMathPara xmlns:m="http://schemas.openxmlformats.org/officeDocument/2006/math">
                    <m:oMathParaPr>
                      <m:jc m:val="centerGroup"/>
                    </m:oMathParaPr>
                    <m:oMath xmlns:m="http://schemas.openxmlformats.org/officeDocument/2006/math">
                      <m:r>
                        <a:rPr lang="en-US" sz="3600" i="1" spc="-25">
                          <a:solidFill>
                            <a:srgbClr val="0070C0"/>
                          </a:solidFill>
                          <a:latin typeface="Cambria Math" panose="02040503050406030204" pitchFamily="18" charset="0"/>
                          <a:ea typeface="Cambria Math" panose="02040503050406030204" pitchFamily="18" charset="0"/>
                        </a:rPr>
                        <m:t>𝜋</m:t>
                      </m:r>
                      <m:d>
                        <m:dPr>
                          <m:ctrlPr>
                            <a:rPr lang="en-US" sz="3600" i="1" spc="-25">
                              <a:solidFill>
                                <a:srgbClr val="0070C0"/>
                              </a:solidFill>
                              <a:latin typeface="Cambria Math" panose="02040503050406030204" pitchFamily="18" charset="0"/>
                              <a:ea typeface="Cambria Math" panose="02040503050406030204" pitchFamily="18" charset="0"/>
                            </a:rPr>
                          </m:ctrlPr>
                        </m:dPr>
                        <m:e>
                          <m:sSub>
                            <m:sSubPr>
                              <m:ctrlPr>
                                <a:rPr lang="en-US" sz="3600" i="1" spc="-25">
                                  <a:solidFill>
                                    <a:srgbClr val="0070C0"/>
                                  </a:solidFill>
                                  <a:latin typeface="Cambria Math" panose="02040503050406030204" pitchFamily="18" charset="0"/>
                                  <a:ea typeface="Cambria Math" panose="02040503050406030204" pitchFamily="18" charset="0"/>
                                </a:rPr>
                              </m:ctrlPr>
                            </m:sSubPr>
                            <m:e>
                              <m:r>
                                <a:rPr lang="en-US" sz="3600" i="1" spc="-25">
                                  <a:solidFill>
                                    <a:srgbClr val="0070C0"/>
                                  </a:solidFill>
                                  <a:latin typeface="Cambria Math" panose="02040503050406030204" pitchFamily="18" charset="0"/>
                                  <a:ea typeface="Cambria Math" panose="02040503050406030204" pitchFamily="18" charset="0"/>
                                </a:rPr>
                                <m:t>𝑎</m:t>
                              </m:r>
                            </m:e>
                            <m:sub>
                              <m:r>
                                <a:rPr lang="en-US" sz="3600" i="1" spc="-25">
                                  <a:solidFill>
                                    <a:srgbClr val="0070C0"/>
                                  </a:solidFill>
                                  <a:latin typeface="Cambria Math" panose="02040503050406030204" pitchFamily="18" charset="0"/>
                                  <a:ea typeface="Cambria Math" panose="02040503050406030204" pitchFamily="18" charset="0"/>
                                </a:rPr>
                                <m:t>𝑡</m:t>
                              </m:r>
                            </m:sub>
                          </m:sSub>
                          <m:r>
                            <a:rPr lang="en-US" sz="3600" i="1" spc="-25">
                              <a:solidFill>
                                <a:srgbClr val="0070C0"/>
                              </a:solidFill>
                              <a:latin typeface="Cambria Math" panose="02040503050406030204" pitchFamily="18" charset="0"/>
                              <a:ea typeface="Cambria Math" panose="02040503050406030204" pitchFamily="18" charset="0"/>
                            </a:rPr>
                            <m:t>|</m:t>
                          </m:r>
                          <m:sSub>
                            <m:sSubPr>
                              <m:ctrlPr>
                                <a:rPr lang="en-US" sz="3600" i="1" spc="-25">
                                  <a:solidFill>
                                    <a:srgbClr val="0070C0"/>
                                  </a:solidFill>
                                  <a:latin typeface="Cambria Math" panose="02040503050406030204" pitchFamily="18" charset="0"/>
                                  <a:ea typeface="Cambria Math" panose="02040503050406030204" pitchFamily="18" charset="0"/>
                                </a:rPr>
                              </m:ctrlPr>
                            </m:sSubPr>
                            <m:e>
                              <m:r>
                                <a:rPr lang="en-US" sz="3600" i="1" spc="-25">
                                  <a:solidFill>
                                    <a:srgbClr val="0070C0"/>
                                  </a:solidFill>
                                  <a:latin typeface="Cambria Math" panose="02040503050406030204" pitchFamily="18" charset="0"/>
                                  <a:ea typeface="Cambria Math" panose="02040503050406030204" pitchFamily="18" charset="0"/>
                                </a:rPr>
                                <m:t>𝑜</m:t>
                              </m:r>
                            </m:e>
                            <m:sub>
                              <m:r>
                                <a:rPr lang="en-US" sz="3600" i="1" spc="-25">
                                  <a:solidFill>
                                    <a:srgbClr val="0070C0"/>
                                  </a:solidFill>
                                  <a:latin typeface="Cambria Math" panose="02040503050406030204" pitchFamily="18" charset="0"/>
                                  <a:ea typeface="Cambria Math" panose="02040503050406030204" pitchFamily="18" charset="0"/>
                                </a:rPr>
                                <m:t>𝑡</m:t>
                              </m:r>
                            </m:sub>
                          </m:sSub>
                          <m:r>
                            <a:rPr lang="en-US" sz="3600" i="1" spc="-25">
                              <a:solidFill>
                                <a:srgbClr val="0070C0"/>
                              </a:solidFill>
                              <a:latin typeface="Cambria Math" panose="02040503050406030204" pitchFamily="18" charset="0"/>
                              <a:ea typeface="Cambria Math" panose="02040503050406030204" pitchFamily="18" charset="0"/>
                            </a:rPr>
                            <m:t>,</m:t>
                          </m:r>
                          <m:sSub>
                            <m:sSubPr>
                              <m:ctrlPr>
                                <a:rPr lang="en-US" sz="3600" i="1" spc="-25">
                                  <a:solidFill>
                                    <a:srgbClr val="0070C0"/>
                                  </a:solidFill>
                                  <a:latin typeface="Cambria Math" panose="02040503050406030204" pitchFamily="18" charset="0"/>
                                  <a:ea typeface="Cambria Math" panose="02040503050406030204" pitchFamily="18" charset="0"/>
                                </a:rPr>
                              </m:ctrlPr>
                            </m:sSubPr>
                            <m:e>
                              <m:r>
                                <a:rPr lang="en-US" sz="3600" i="1" spc="-25">
                                  <a:solidFill>
                                    <a:srgbClr val="0070C0"/>
                                  </a:solidFill>
                                  <a:latin typeface="Cambria Math" panose="02040503050406030204" pitchFamily="18" charset="0"/>
                                  <a:ea typeface="Cambria Math" panose="02040503050406030204" pitchFamily="18" charset="0"/>
                                </a:rPr>
                                <m:t>𝑜</m:t>
                              </m:r>
                            </m:e>
                            <m:sub>
                              <m:r>
                                <a:rPr lang="en-US" sz="3600" i="1" spc="-25">
                                  <a:solidFill>
                                    <a:srgbClr val="0070C0"/>
                                  </a:solidFill>
                                  <a:latin typeface="Cambria Math" panose="02040503050406030204" pitchFamily="18" charset="0"/>
                                  <a:ea typeface="Cambria Math" panose="02040503050406030204" pitchFamily="18" charset="0"/>
                                </a:rPr>
                                <m:t>𝑡</m:t>
                              </m:r>
                              <m:r>
                                <a:rPr lang="en-US" sz="3600" i="1" spc="-25">
                                  <a:solidFill>
                                    <a:srgbClr val="0070C0"/>
                                  </a:solidFill>
                                  <a:latin typeface="Cambria Math" panose="02040503050406030204" pitchFamily="18" charset="0"/>
                                  <a:ea typeface="Cambria Math" panose="02040503050406030204" pitchFamily="18" charset="0"/>
                                </a:rPr>
                                <m:t>−1</m:t>
                              </m:r>
                            </m:sub>
                          </m:sSub>
                          <m:r>
                            <a:rPr lang="en-US" sz="3600" i="1" spc="-25">
                              <a:solidFill>
                                <a:srgbClr val="0070C0"/>
                              </a:solidFill>
                              <a:latin typeface="Cambria Math" panose="02040503050406030204" pitchFamily="18" charset="0"/>
                              <a:ea typeface="Cambria Math" panose="02040503050406030204" pitchFamily="18" charset="0"/>
                            </a:rPr>
                            <m:t>,</m:t>
                          </m:r>
                          <m:sSub>
                            <m:sSubPr>
                              <m:ctrlPr>
                                <a:rPr lang="en-US" sz="3600" i="1" spc="-25">
                                  <a:solidFill>
                                    <a:srgbClr val="0070C0"/>
                                  </a:solidFill>
                                  <a:latin typeface="Cambria Math" panose="02040503050406030204" pitchFamily="18" charset="0"/>
                                  <a:ea typeface="Cambria Math" panose="02040503050406030204" pitchFamily="18" charset="0"/>
                                </a:rPr>
                              </m:ctrlPr>
                            </m:sSubPr>
                            <m:e>
                              <m:r>
                                <a:rPr lang="en-US" sz="3600" i="1" spc="-25">
                                  <a:solidFill>
                                    <a:srgbClr val="0070C0"/>
                                  </a:solidFill>
                                  <a:latin typeface="Cambria Math" panose="02040503050406030204" pitchFamily="18" charset="0"/>
                                  <a:ea typeface="Cambria Math" panose="02040503050406030204" pitchFamily="18" charset="0"/>
                                </a:rPr>
                                <m:t>𝑜</m:t>
                              </m:r>
                            </m:e>
                            <m:sub>
                              <m:r>
                                <a:rPr lang="en-US" sz="3600" i="1" spc="-25">
                                  <a:solidFill>
                                    <a:srgbClr val="0070C0"/>
                                  </a:solidFill>
                                  <a:latin typeface="Cambria Math" panose="02040503050406030204" pitchFamily="18" charset="0"/>
                                  <a:ea typeface="Cambria Math" panose="02040503050406030204" pitchFamily="18" charset="0"/>
                                </a:rPr>
                                <m:t>𝑡</m:t>
                              </m:r>
                              <m:r>
                                <a:rPr lang="en-US" sz="3600" i="1" spc="-25">
                                  <a:solidFill>
                                    <a:srgbClr val="0070C0"/>
                                  </a:solidFill>
                                  <a:latin typeface="Cambria Math" panose="02040503050406030204" pitchFamily="18" charset="0"/>
                                  <a:ea typeface="Cambria Math" panose="02040503050406030204" pitchFamily="18" charset="0"/>
                                </a:rPr>
                                <m:t>−2</m:t>
                              </m:r>
                            </m:sub>
                          </m:sSub>
                          <m:r>
                            <a:rPr lang="en-US" sz="3600" i="1" spc="-25">
                              <a:solidFill>
                                <a:srgbClr val="0070C0"/>
                              </a:solidFill>
                              <a:latin typeface="Cambria Math" panose="02040503050406030204" pitchFamily="18" charset="0"/>
                              <a:ea typeface="Cambria Math" panose="02040503050406030204" pitchFamily="18" charset="0"/>
                            </a:rPr>
                            <m:t>,…</m:t>
                          </m:r>
                        </m:e>
                      </m:d>
                    </m:oMath>
                  </m:oMathPara>
                </a14:m>
                <a:endParaRPr lang="en-US" sz="3600" b="1" spc="-25" dirty="0">
                  <a:solidFill>
                    <a:srgbClr val="000000"/>
                  </a:solidFill>
                  <a:latin typeface="Goudy Old Style" panose="02020502050305020303" pitchFamily="18" charset="0"/>
                </a:endParaRPr>
              </a:p>
              <a:p>
                <a:pP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b="1" spc="-25" dirty="0">
                    <a:solidFill>
                      <a:srgbClr val="000000"/>
                    </a:solidFill>
                    <a:latin typeface="Goudy Old Style" panose="02020502050305020303" pitchFamily="18" charset="0"/>
                  </a:rPr>
                  <a:t>Question: </a:t>
                </a:r>
                <a:r>
                  <a:rPr lang="en-US" sz="3600" spc="-25" dirty="0">
                    <a:solidFill>
                      <a:srgbClr val="000000"/>
                    </a:solidFill>
                    <a:latin typeface="Goudy Old Style" panose="02020502050305020303" pitchFamily="18" charset="0"/>
                  </a:rPr>
                  <a:t>Is there ALWAYS an OPTIMAL policy of the form </a:t>
                </a:r>
                <a14:m>
                  <m:oMath xmlns:m="http://schemas.openxmlformats.org/officeDocument/2006/math">
                    <m:r>
                      <a:rPr lang="en-US" sz="3600" i="1" spc="-25">
                        <a:solidFill>
                          <a:srgbClr val="0070C0"/>
                        </a:solidFill>
                        <a:latin typeface="Cambria Math" panose="02040503050406030204" pitchFamily="18" charset="0"/>
                        <a:ea typeface="Cambria Math" panose="02040503050406030204" pitchFamily="18" charset="0"/>
                      </a:rPr>
                      <m:t>𝜋</m:t>
                    </m:r>
                    <m:d>
                      <m:dPr>
                        <m:ctrlPr>
                          <a:rPr lang="en-US" sz="3600" i="1" spc="-25">
                            <a:solidFill>
                              <a:srgbClr val="0070C0"/>
                            </a:solidFill>
                            <a:latin typeface="Cambria Math" panose="02040503050406030204" pitchFamily="18" charset="0"/>
                            <a:ea typeface="Cambria Math" panose="02040503050406030204" pitchFamily="18" charset="0"/>
                          </a:rPr>
                        </m:ctrlPr>
                      </m:dPr>
                      <m:e>
                        <m:sSub>
                          <m:sSubPr>
                            <m:ctrlPr>
                              <a:rPr lang="en-US" sz="3600" i="1" spc="-25">
                                <a:solidFill>
                                  <a:srgbClr val="0070C0"/>
                                </a:solidFill>
                                <a:latin typeface="Cambria Math" panose="02040503050406030204" pitchFamily="18" charset="0"/>
                                <a:ea typeface="Cambria Math" panose="02040503050406030204" pitchFamily="18" charset="0"/>
                              </a:rPr>
                            </m:ctrlPr>
                          </m:sSubPr>
                          <m:e>
                            <m:r>
                              <a:rPr lang="en-US" sz="3600" i="1" spc="-25">
                                <a:solidFill>
                                  <a:srgbClr val="0070C0"/>
                                </a:solidFill>
                                <a:latin typeface="Cambria Math" panose="02040503050406030204" pitchFamily="18" charset="0"/>
                                <a:ea typeface="Cambria Math" panose="02040503050406030204" pitchFamily="18" charset="0"/>
                              </a:rPr>
                              <m:t>𝑎</m:t>
                            </m:r>
                          </m:e>
                          <m:sub>
                            <m:r>
                              <a:rPr lang="en-US" sz="3600" i="1" spc="-25">
                                <a:solidFill>
                                  <a:srgbClr val="0070C0"/>
                                </a:solidFill>
                                <a:latin typeface="Cambria Math" panose="02040503050406030204" pitchFamily="18" charset="0"/>
                                <a:ea typeface="Cambria Math" panose="02040503050406030204" pitchFamily="18" charset="0"/>
                              </a:rPr>
                              <m:t>𝑡</m:t>
                            </m:r>
                          </m:sub>
                        </m:sSub>
                        <m:r>
                          <a:rPr lang="en-US" sz="3600" i="1" spc="-25">
                            <a:solidFill>
                              <a:srgbClr val="0070C0"/>
                            </a:solidFill>
                            <a:latin typeface="Cambria Math" panose="02040503050406030204" pitchFamily="18" charset="0"/>
                            <a:ea typeface="Cambria Math" panose="02040503050406030204" pitchFamily="18" charset="0"/>
                          </a:rPr>
                          <m:t>|</m:t>
                        </m:r>
                        <m:sSub>
                          <m:sSubPr>
                            <m:ctrlPr>
                              <a:rPr lang="en-US" sz="3600" i="1" spc="-25">
                                <a:solidFill>
                                  <a:srgbClr val="0070C0"/>
                                </a:solidFill>
                                <a:latin typeface="Cambria Math" panose="02040503050406030204" pitchFamily="18" charset="0"/>
                                <a:ea typeface="Cambria Math" panose="02040503050406030204" pitchFamily="18" charset="0"/>
                              </a:rPr>
                            </m:ctrlPr>
                          </m:sSubPr>
                          <m:e>
                            <m:r>
                              <a:rPr lang="en-US" sz="3600" i="1" spc="-25">
                                <a:solidFill>
                                  <a:srgbClr val="0070C0"/>
                                </a:solidFill>
                                <a:latin typeface="Cambria Math" panose="02040503050406030204" pitchFamily="18" charset="0"/>
                                <a:ea typeface="Cambria Math" panose="02040503050406030204" pitchFamily="18" charset="0"/>
                              </a:rPr>
                              <m:t>𝑜</m:t>
                            </m:r>
                          </m:e>
                          <m:sub>
                            <m:r>
                              <a:rPr lang="en-US" sz="3600" i="1" spc="-25">
                                <a:solidFill>
                                  <a:srgbClr val="0070C0"/>
                                </a:solidFill>
                                <a:latin typeface="Cambria Math" panose="02040503050406030204" pitchFamily="18" charset="0"/>
                                <a:ea typeface="Cambria Math" panose="02040503050406030204" pitchFamily="18" charset="0"/>
                              </a:rPr>
                              <m:t>𝑡</m:t>
                            </m:r>
                          </m:sub>
                        </m:sSub>
                      </m:e>
                    </m:d>
                  </m:oMath>
                </a14:m>
                <a:r>
                  <a:rPr lang="en-US" sz="3600" spc="-25" dirty="0">
                    <a:solidFill>
                      <a:srgbClr val="000000"/>
                    </a:solidFill>
                    <a:latin typeface="Goudy Old Style" panose="02020502050305020303" pitchFamily="18" charset="0"/>
                  </a:rPr>
                  <a:t>?</a:t>
                </a:r>
              </a:p>
              <a:p>
                <a:pP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b="1" spc="-25" dirty="0">
                    <a:solidFill>
                      <a:srgbClr val="000000"/>
                    </a:solidFill>
                    <a:latin typeface="Goudy Old Style" panose="02020502050305020303" pitchFamily="18" charset="0"/>
                  </a:rPr>
                  <a:t>Answer: </a:t>
                </a:r>
                <a:r>
                  <a:rPr lang="en-US" sz="3600" spc="-25" dirty="0">
                    <a:solidFill>
                      <a:srgbClr val="000000"/>
                    </a:solidFill>
                    <a:latin typeface="Goudy Old Style" panose="02020502050305020303" pitchFamily="18" charset="0"/>
                  </a:rPr>
                  <a:t>decisions.</a:t>
                </a:r>
                <a:r>
                  <a:rPr lang="en-US" sz="3600" b="1" spc="-25" dirty="0">
                    <a:solidFill>
                      <a:srgbClr val="000000"/>
                    </a:solidFill>
                    <a:latin typeface="Goudy Old Style" panose="02020502050305020303" pitchFamily="18" charset="0"/>
                  </a:rPr>
                  <a:t> </a:t>
                </a:r>
                <a:r>
                  <a:rPr lang="en-US" sz="3600" spc="-25" dirty="0">
                    <a:solidFill>
                      <a:srgbClr val="000000"/>
                    </a:solidFill>
                    <a:latin typeface="Goudy Old Style" panose="02020502050305020303" pitchFamily="18" charset="0"/>
                  </a:rPr>
                  <a:t>However, if only the position of the vehicles are available, then we will need both current and  </a:t>
                </a:r>
                <a:r>
                  <a:rPr lang="en-US" sz="3600" b="1" spc="-25" dirty="0">
                    <a:solidFill>
                      <a:srgbClr val="0070C0"/>
                    </a:solidFill>
                    <a:latin typeface="Goudy Old Style" panose="02020502050305020303" pitchFamily="18" charset="0"/>
                  </a:rPr>
                  <a:t>previous position </a:t>
                </a:r>
                <a:r>
                  <a:rPr lang="en-US" sz="3600" spc="-25" dirty="0">
                    <a:solidFill>
                      <a:srgbClr val="000000"/>
                    </a:solidFill>
                    <a:latin typeface="Goudy Old Style" panose="02020502050305020303" pitchFamily="18" charset="0"/>
                  </a:rPr>
                  <a:t>to estimate the velocity of the vehicle.</a:t>
                </a:r>
              </a:p>
              <a:p>
                <a:pPr>
                  <a:lnSpc>
                    <a:spcPts val="3616"/>
                  </a:lnSpc>
                  <a:spcBef>
                    <a:spcPct val="0"/>
                  </a:spcBef>
                </a:pPr>
                <a:endParaRPr lang="en-US" sz="2500" spc="-25" dirty="0">
                  <a:solidFill>
                    <a:srgbClr val="FF0000"/>
                  </a:solidFill>
                  <a:latin typeface="Goudy Old Style" panose="02020502050305020303" pitchFamily="18" charset="0"/>
                </a:endParaRPr>
              </a:p>
            </p:txBody>
          </p:sp>
        </mc:Choice>
        <mc:Fallback xmlns="">
          <p:sp>
            <p:nvSpPr>
              <p:cNvPr id="20" name="TextBox 8">
                <a:extLst>
                  <a:ext uri="{FF2B5EF4-FFF2-40B4-BE49-F238E27FC236}">
                    <a16:creationId xmlns:a16="http://schemas.microsoft.com/office/drawing/2014/main" id="{6E642AF1-C161-49FD-89A9-FDAA29CDFFF7}"/>
                  </a:ext>
                </a:extLst>
              </p:cNvPr>
              <p:cNvSpPr txBox="1">
                <a:spLocks noRot="1" noChangeAspect="1" noMove="1" noResize="1" noEditPoints="1" noAdjustHandles="1" noChangeArrowheads="1" noChangeShapeType="1" noTextEdit="1"/>
              </p:cNvSpPr>
              <p:nvPr/>
            </p:nvSpPr>
            <p:spPr>
              <a:xfrm>
                <a:off x="8685652" y="1617619"/>
                <a:ext cx="9221348" cy="7814960"/>
              </a:xfrm>
              <a:prstGeom prst="rect">
                <a:avLst/>
              </a:prstGeom>
              <a:blipFill>
                <a:blip r:embed="rId3"/>
                <a:stretch>
                  <a:fillRect l="-3040" t="-2964" r="-2115"/>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34746D8A-8872-46EA-8CDD-589CFF98FE32}"/>
              </a:ext>
            </a:extLst>
          </p:cNvPr>
          <p:cNvSpPr/>
          <p:nvPr/>
        </p:nvSpPr>
        <p:spPr>
          <a:xfrm>
            <a:off x="1071194" y="72009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a:extLst>
              <a:ext uri="{FF2B5EF4-FFF2-40B4-BE49-F238E27FC236}">
                <a16:creationId xmlns:a16="http://schemas.microsoft.com/office/drawing/2014/main" id="{6B990247-439A-4CC8-B1D7-72501696F4AA}"/>
              </a:ext>
            </a:extLst>
          </p:cNvPr>
          <p:cNvCxnSpPr>
            <a:cxnSpLocks/>
          </p:cNvCxnSpPr>
          <p:nvPr/>
        </p:nvCxnSpPr>
        <p:spPr>
          <a:xfrm>
            <a:off x="1985594" y="7628897"/>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E034BE8C-4682-4ADF-B205-B538687764C4}"/>
              </a:ext>
            </a:extLst>
          </p:cNvPr>
          <p:cNvSpPr/>
          <p:nvPr/>
        </p:nvSpPr>
        <p:spPr>
          <a:xfrm>
            <a:off x="3128594"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Arrow Connector 92">
            <a:extLst>
              <a:ext uri="{FF2B5EF4-FFF2-40B4-BE49-F238E27FC236}">
                <a16:creationId xmlns:a16="http://schemas.microsoft.com/office/drawing/2014/main" id="{ED90ED1E-C5BD-43B8-A6F3-14862B0F5C3F}"/>
              </a:ext>
            </a:extLst>
          </p:cNvPr>
          <p:cNvCxnSpPr>
            <a:cxnSpLocks/>
          </p:cNvCxnSpPr>
          <p:nvPr/>
        </p:nvCxnSpPr>
        <p:spPr>
          <a:xfrm>
            <a:off x="4042994"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6D503AED-2AD6-4187-A479-22982CD22374}"/>
              </a:ext>
            </a:extLst>
          </p:cNvPr>
          <p:cNvSpPr/>
          <p:nvPr/>
        </p:nvSpPr>
        <p:spPr>
          <a:xfrm>
            <a:off x="5181600"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4AC42B22-A1F1-45BB-AB8D-5B12BDDB9067}"/>
              </a:ext>
            </a:extLst>
          </p:cNvPr>
          <p:cNvCxnSpPr>
            <a:cxnSpLocks/>
          </p:cNvCxnSpPr>
          <p:nvPr/>
        </p:nvCxnSpPr>
        <p:spPr>
          <a:xfrm>
            <a:off x="6096000"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4C9E6AE8-34B3-4FF0-8055-871FB3D77383}"/>
              </a:ext>
            </a:extLst>
          </p:cNvPr>
          <p:cNvSpPr/>
          <p:nvPr/>
        </p:nvSpPr>
        <p:spPr>
          <a:xfrm>
            <a:off x="7239000" y="71641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731BFCCC-5AC3-434D-BA5B-9DC6C0CD0932}"/>
              </a:ext>
            </a:extLst>
          </p:cNvPr>
          <p:cNvSpPr/>
          <p:nvPr/>
        </p:nvSpPr>
        <p:spPr>
          <a:xfrm>
            <a:off x="1071194" y="3730323"/>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40DF35BE-DEB2-4C66-9FB7-D4148D6CAF70}"/>
                  </a:ext>
                </a:extLst>
              </p:cNvPr>
              <p:cNvSpPr txBox="1"/>
              <p:nvPr/>
            </p:nvSpPr>
            <p:spPr>
              <a:xfrm>
                <a:off x="1169086" y="3853520"/>
                <a:ext cx="74937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00" name="TextBox 99">
                <a:extLst>
                  <a:ext uri="{FF2B5EF4-FFF2-40B4-BE49-F238E27FC236}">
                    <a16:creationId xmlns:a16="http://schemas.microsoft.com/office/drawing/2014/main" id="{40DF35BE-DEB2-4C66-9FB7-D4148D6CAF70}"/>
                  </a:ext>
                </a:extLst>
              </p:cNvPr>
              <p:cNvSpPr txBox="1">
                <a:spLocks noRot="1" noChangeAspect="1" noMove="1" noResize="1" noEditPoints="1" noAdjustHandles="1" noChangeArrowheads="1" noChangeShapeType="1" noTextEdit="1"/>
              </p:cNvSpPr>
              <p:nvPr/>
            </p:nvSpPr>
            <p:spPr>
              <a:xfrm>
                <a:off x="1169086" y="3853520"/>
                <a:ext cx="749372" cy="646331"/>
              </a:xfrm>
              <a:prstGeom prst="rect">
                <a:avLst/>
              </a:prstGeom>
              <a:blipFill>
                <a:blip r:embed="rId8"/>
                <a:stretch>
                  <a:fillRect/>
                </a:stretch>
              </a:blipFill>
              <a:ln>
                <a:noFill/>
              </a:ln>
            </p:spPr>
            <p:txBody>
              <a:bodyPr/>
              <a:lstStyle/>
              <a:p>
                <a:r>
                  <a:rPr lang="en-US">
                    <a:noFill/>
                  </a:rPr>
                  <a:t> </a:t>
                </a:r>
              </a:p>
            </p:txBody>
          </p:sp>
        </mc:Fallback>
      </mc:AlternateContent>
      <p:sp>
        <p:nvSpPr>
          <p:cNvPr id="101" name="Oval 100">
            <a:extLst>
              <a:ext uri="{FF2B5EF4-FFF2-40B4-BE49-F238E27FC236}">
                <a16:creationId xmlns:a16="http://schemas.microsoft.com/office/drawing/2014/main" id="{4804F738-21EA-4C8D-A1DF-7E41E64593F5}"/>
              </a:ext>
            </a:extLst>
          </p:cNvPr>
          <p:cNvSpPr/>
          <p:nvPr/>
        </p:nvSpPr>
        <p:spPr>
          <a:xfrm>
            <a:off x="3032839" y="364523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33D4ECF9-25B3-4DE4-BC7F-562AD98E3F31}"/>
                  </a:ext>
                </a:extLst>
              </p:cNvPr>
              <p:cNvSpPr txBox="1"/>
              <p:nvPr/>
            </p:nvSpPr>
            <p:spPr>
              <a:xfrm>
                <a:off x="3130731" y="3768434"/>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02" name="TextBox 101">
                <a:extLst>
                  <a:ext uri="{FF2B5EF4-FFF2-40B4-BE49-F238E27FC236}">
                    <a16:creationId xmlns:a16="http://schemas.microsoft.com/office/drawing/2014/main" id="{33D4ECF9-25B3-4DE4-BC7F-562AD98E3F31}"/>
                  </a:ext>
                </a:extLst>
              </p:cNvPr>
              <p:cNvSpPr txBox="1">
                <a:spLocks noRot="1" noChangeAspect="1" noMove="1" noResize="1" noEditPoints="1" noAdjustHandles="1" noChangeArrowheads="1" noChangeShapeType="1" noTextEdit="1"/>
              </p:cNvSpPr>
              <p:nvPr/>
            </p:nvSpPr>
            <p:spPr>
              <a:xfrm>
                <a:off x="3130731" y="3768434"/>
                <a:ext cx="760080" cy="646331"/>
              </a:xfrm>
              <a:prstGeom prst="rect">
                <a:avLst/>
              </a:prstGeom>
              <a:blipFill>
                <a:blip r:embed="rId9"/>
                <a:stretch>
                  <a:fillRect/>
                </a:stretch>
              </a:blipFill>
              <a:ln>
                <a:noFill/>
              </a:ln>
            </p:spPr>
            <p:txBody>
              <a:bodyPr/>
              <a:lstStyle/>
              <a:p>
                <a:r>
                  <a:rPr lang="en-US">
                    <a:noFill/>
                  </a:rPr>
                  <a:t> </a:t>
                </a:r>
              </a:p>
            </p:txBody>
          </p:sp>
        </mc:Fallback>
      </mc:AlternateContent>
      <p:sp>
        <p:nvSpPr>
          <p:cNvPr id="103" name="Oval 102">
            <a:extLst>
              <a:ext uri="{FF2B5EF4-FFF2-40B4-BE49-F238E27FC236}">
                <a16:creationId xmlns:a16="http://schemas.microsoft.com/office/drawing/2014/main" id="{BF7EE281-D410-4F00-9437-C35F8492B114}"/>
              </a:ext>
            </a:extLst>
          </p:cNvPr>
          <p:cNvSpPr/>
          <p:nvPr/>
        </p:nvSpPr>
        <p:spPr>
          <a:xfrm>
            <a:off x="5127033"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8913F4A2-1493-48B0-B0DB-B19996D1B72C}"/>
                  </a:ext>
                </a:extLst>
              </p:cNvPr>
              <p:cNvSpPr txBox="1"/>
              <p:nvPr/>
            </p:nvSpPr>
            <p:spPr>
              <a:xfrm>
                <a:off x="5224925"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04" name="TextBox 103">
                <a:extLst>
                  <a:ext uri="{FF2B5EF4-FFF2-40B4-BE49-F238E27FC236}">
                    <a16:creationId xmlns:a16="http://schemas.microsoft.com/office/drawing/2014/main" id="{8913F4A2-1493-48B0-B0DB-B19996D1B72C}"/>
                  </a:ext>
                </a:extLst>
              </p:cNvPr>
              <p:cNvSpPr txBox="1">
                <a:spLocks noRot="1" noChangeAspect="1" noMove="1" noResize="1" noEditPoints="1" noAdjustHandles="1" noChangeArrowheads="1" noChangeShapeType="1" noTextEdit="1"/>
              </p:cNvSpPr>
              <p:nvPr/>
            </p:nvSpPr>
            <p:spPr>
              <a:xfrm>
                <a:off x="5224925" y="3667617"/>
                <a:ext cx="760080" cy="646331"/>
              </a:xfrm>
              <a:prstGeom prst="rect">
                <a:avLst/>
              </a:prstGeom>
              <a:blipFill>
                <a:blip r:embed="rId10"/>
                <a:stretch>
                  <a:fillRect/>
                </a:stretch>
              </a:blipFill>
              <a:ln>
                <a:noFill/>
              </a:ln>
            </p:spPr>
            <p:txBody>
              <a:bodyPr/>
              <a:lstStyle/>
              <a:p>
                <a:r>
                  <a:rPr lang="en-US">
                    <a:noFill/>
                  </a:rPr>
                  <a:t> </a:t>
                </a:r>
              </a:p>
            </p:txBody>
          </p:sp>
        </mc:Fallback>
      </mc:AlternateContent>
      <p:sp>
        <p:nvSpPr>
          <p:cNvPr id="105" name="Oval 104">
            <a:extLst>
              <a:ext uri="{FF2B5EF4-FFF2-40B4-BE49-F238E27FC236}">
                <a16:creationId xmlns:a16="http://schemas.microsoft.com/office/drawing/2014/main" id="{9DB78C63-9FB6-4DB3-B359-A1361436202F}"/>
              </a:ext>
            </a:extLst>
          </p:cNvPr>
          <p:cNvSpPr/>
          <p:nvPr/>
        </p:nvSpPr>
        <p:spPr>
          <a:xfrm>
            <a:off x="7141881"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6ABE80AF-A699-44DB-9017-B9310E73BC7E}"/>
                  </a:ext>
                </a:extLst>
              </p:cNvPr>
              <p:cNvSpPr txBox="1"/>
              <p:nvPr/>
            </p:nvSpPr>
            <p:spPr>
              <a:xfrm>
                <a:off x="7239773"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06" name="TextBox 105">
                <a:extLst>
                  <a:ext uri="{FF2B5EF4-FFF2-40B4-BE49-F238E27FC236}">
                    <a16:creationId xmlns:a16="http://schemas.microsoft.com/office/drawing/2014/main" id="{6ABE80AF-A699-44DB-9017-B9310E73BC7E}"/>
                  </a:ext>
                </a:extLst>
              </p:cNvPr>
              <p:cNvSpPr txBox="1">
                <a:spLocks noRot="1" noChangeAspect="1" noMove="1" noResize="1" noEditPoints="1" noAdjustHandles="1" noChangeArrowheads="1" noChangeShapeType="1" noTextEdit="1"/>
              </p:cNvSpPr>
              <p:nvPr/>
            </p:nvSpPr>
            <p:spPr>
              <a:xfrm>
                <a:off x="7239773" y="3667617"/>
                <a:ext cx="760080" cy="646331"/>
              </a:xfrm>
              <a:prstGeom prst="rect">
                <a:avLst/>
              </a:prstGeom>
              <a:blipFill>
                <a:blip r:embed="rId11"/>
                <a:stretch>
                  <a:fillRect/>
                </a:stretch>
              </a:blipFill>
              <a:ln>
                <a:noFill/>
              </a:ln>
            </p:spPr>
            <p:txBody>
              <a:bodyPr/>
              <a:lstStyle/>
              <a:p>
                <a:r>
                  <a:rPr lang="en-US">
                    <a:noFill/>
                  </a:rPr>
                  <a:t> </a:t>
                </a:r>
              </a:p>
            </p:txBody>
          </p:sp>
        </mc:Fallback>
      </mc:AlternateContent>
      <p:cxnSp>
        <p:nvCxnSpPr>
          <p:cNvPr id="107" name="Straight Arrow Connector 106">
            <a:extLst>
              <a:ext uri="{FF2B5EF4-FFF2-40B4-BE49-F238E27FC236}">
                <a16:creationId xmlns:a16="http://schemas.microsoft.com/office/drawing/2014/main" id="{27FE2D92-C54F-4037-9F87-94567B132AAC}"/>
              </a:ext>
            </a:extLst>
          </p:cNvPr>
          <p:cNvCxnSpPr>
            <a:cxnSpLocks/>
            <a:endCxn id="91" idx="1"/>
          </p:cNvCxnSpPr>
          <p:nvPr/>
        </p:nvCxnSpPr>
        <p:spPr>
          <a:xfrm>
            <a:off x="1674396" y="4578003"/>
            <a:ext cx="1588109" cy="273844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FB321103-7068-4F80-8FF3-D432B07D5736}"/>
              </a:ext>
            </a:extLst>
          </p:cNvPr>
          <p:cNvCxnSpPr>
            <a:cxnSpLocks/>
          </p:cNvCxnSpPr>
          <p:nvPr/>
        </p:nvCxnSpPr>
        <p:spPr>
          <a:xfrm>
            <a:off x="5809736" y="4414765"/>
            <a:ext cx="1668681" cy="28726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BD81D16C-310A-4CD0-B890-27D78194288F}"/>
              </a:ext>
            </a:extLst>
          </p:cNvPr>
          <p:cNvSpPr/>
          <p:nvPr/>
        </p:nvSpPr>
        <p:spPr>
          <a:xfrm>
            <a:off x="1078821" y="2171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E8588468-A0B2-4991-AE25-CBCA93276665}"/>
                  </a:ext>
                </a:extLst>
              </p:cNvPr>
              <p:cNvSpPr txBox="1"/>
              <p:nvPr/>
            </p:nvSpPr>
            <p:spPr>
              <a:xfrm>
                <a:off x="1176713" y="2294897"/>
                <a:ext cx="66178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10" name="TextBox 109">
                <a:extLst>
                  <a:ext uri="{FF2B5EF4-FFF2-40B4-BE49-F238E27FC236}">
                    <a16:creationId xmlns:a16="http://schemas.microsoft.com/office/drawing/2014/main" id="{E8588468-A0B2-4991-AE25-CBCA93276665}"/>
                  </a:ext>
                </a:extLst>
              </p:cNvPr>
              <p:cNvSpPr txBox="1">
                <a:spLocks noRot="1" noChangeAspect="1" noMove="1" noResize="1" noEditPoints="1" noAdjustHandles="1" noChangeArrowheads="1" noChangeShapeType="1" noTextEdit="1"/>
              </p:cNvSpPr>
              <p:nvPr/>
            </p:nvSpPr>
            <p:spPr>
              <a:xfrm>
                <a:off x="1176713" y="2294897"/>
                <a:ext cx="661783" cy="646331"/>
              </a:xfrm>
              <a:prstGeom prst="rect">
                <a:avLst/>
              </a:prstGeom>
              <a:blipFill>
                <a:blip r:embed="rId12"/>
                <a:stretch>
                  <a:fillRect/>
                </a:stretch>
              </a:blipFill>
              <a:ln>
                <a:noFill/>
              </a:ln>
            </p:spPr>
            <p:txBody>
              <a:bodyPr/>
              <a:lstStyle/>
              <a:p>
                <a:r>
                  <a:rPr lang="en-US">
                    <a:noFill/>
                  </a:rPr>
                  <a:t> </a:t>
                </a:r>
              </a:p>
            </p:txBody>
          </p:sp>
        </mc:Fallback>
      </mc:AlternateContent>
      <p:sp>
        <p:nvSpPr>
          <p:cNvPr id="111" name="Oval 110">
            <a:extLst>
              <a:ext uri="{FF2B5EF4-FFF2-40B4-BE49-F238E27FC236}">
                <a16:creationId xmlns:a16="http://schemas.microsoft.com/office/drawing/2014/main" id="{DDC7A9BD-082E-4D6C-B69F-CC63BFB226F5}"/>
              </a:ext>
            </a:extLst>
          </p:cNvPr>
          <p:cNvSpPr/>
          <p:nvPr/>
        </p:nvSpPr>
        <p:spPr>
          <a:xfrm>
            <a:off x="3040466" y="208661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E8AC3E76-D457-4DD8-96DC-59B04D048602}"/>
                  </a:ext>
                </a:extLst>
              </p:cNvPr>
              <p:cNvSpPr txBox="1"/>
              <p:nvPr/>
            </p:nvSpPr>
            <p:spPr>
              <a:xfrm>
                <a:off x="3138358" y="2209811"/>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12" name="TextBox 111">
                <a:extLst>
                  <a:ext uri="{FF2B5EF4-FFF2-40B4-BE49-F238E27FC236}">
                    <a16:creationId xmlns:a16="http://schemas.microsoft.com/office/drawing/2014/main" id="{E8AC3E76-D457-4DD8-96DC-59B04D048602}"/>
                  </a:ext>
                </a:extLst>
              </p:cNvPr>
              <p:cNvSpPr txBox="1">
                <a:spLocks noRot="1" noChangeAspect="1" noMove="1" noResize="1" noEditPoints="1" noAdjustHandles="1" noChangeArrowheads="1" noChangeShapeType="1" noTextEdit="1"/>
              </p:cNvSpPr>
              <p:nvPr/>
            </p:nvSpPr>
            <p:spPr>
              <a:xfrm>
                <a:off x="3138358" y="2209811"/>
                <a:ext cx="672492" cy="646331"/>
              </a:xfrm>
              <a:prstGeom prst="rect">
                <a:avLst/>
              </a:prstGeom>
              <a:blipFill>
                <a:blip r:embed="rId13"/>
                <a:stretch>
                  <a:fillRect/>
                </a:stretch>
              </a:blipFill>
              <a:ln>
                <a:noFill/>
              </a:ln>
            </p:spPr>
            <p:txBody>
              <a:bodyPr/>
              <a:lstStyle/>
              <a:p>
                <a:r>
                  <a:rPr lang="en-US">
                    <a:noFill/>
                  </a:rPr>
                  <a:t> </a:t>
                </a:r>
              </a:p>
            </p:txBody>
          </p:sp>
        </mc:Fallback>
      </mc:AlternateContent>
      <p:sp>
        <p:nvSpPr>
          <p:cNvPr id="113" name="Oval 112">
            <a:extLst>
              <a:ext uri="{FF2B5EF4-FFF2-40B4-BE49-F238E27FC236}">
                <a16:creationId xmlns:a16="http://schemas.microsoft.com/office/drawing/2014/main" id="{78B5A9CD-6DE7-4F4B-A14F-8E117A650421}"/>
              </a:ext>
            </a:extLst>
          </p:cNvPr>
          <p:cNvSpPr/>
          <p:nvPr/>
        </p:nvSpPr>
        <p:spPr>
          <a:xfrm>
            <a:off x="5134660"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0B6290F1-5809-4C2B-94E4-58D3D51329F7}"/>
                  </a:ext>
                </a:extLst>
              </p:cNvPr>
              <p:cNvSpPr txBox="1"/>
              <p:nvPr/>
            </p:nvSpPr>
            <p:spPr>
              <a:xfrm>
                <a:off x="5232552" y="2108994"/>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14" name="TextBox 113">
                <a:extLst>
                  <a:ext uri="{FF2B5EF4-FFF2-40B4-BE49-F238E27FC236}">
                    <a16:creationId xmlns:a16="http://schemas.microsoft.com/office/drawing/2014/main" id="{0B6290F1-5809-4C2B-94E4-58D3D51329F7}"/>
                  </a:ext>
                </a:extLst>
              </p:cNvPr>
              <p:cNvSpPr txBox="1">
                <a:spLocks noRot="1" noChangeAspect="1" noMove="1" noResize="1" noEditPoints="1" noAdjustHandles="1" noChangeArrowheads="1" noChangeShapeType="1" noTextEdit="1"/>
              </p:cNvSpPr>
              <p:nvPr/>
            </p:nvSpPr>
            <p:spPr>
              <a:xfrm>
                <a:off x="5232552" y="2108994"/>
                <a:ext cx="672492" cy="646331"/>
              </a:xfrm>
              <a:prstGeom prst="rect">
                <a:avLst/>
              </a:prstGeom>
              <a:blipFill>
                <a:blip r:embed="rId14"/>
                <a:stretch>
                  <a:fillRect/>
                </a:stretch>
              </a:blipFill>
              <a:ln>
                <a:noFill/>
              </a:ln>
            </p:spPr>
            <p:txBody>
              <a:bodyPr/>
              <a:lstStyle/>
              <a:p>
                <a:r>
                  <a:rPr lang="en-US">
                    <a:noFill/>
                  </a:rPr>
                  <a:t> </a:t>
                </a:r>
              </a:p>
            </p:txBody>
          </p:sp>
        </mc:Fallback>
      </mc:AlternateContent>
      <p:sp>
        <p:nvSpPr>
          <p:cNvPr id="115" name="Oval 114">
            <a:extLst>
              <a:ext uri="{FF2B5EF4-FFF2-40B4-BE49-F238E27FC236}">
                <a16:creationId xmlns:a16="http://schemas.microsoft.com/office/drawing/2014/main" id="{047A6FF4-A62D-4243-BEDC-0CD301A3F4EC}"/>
              </a:ext>
            </a:extLst>
          </p:cNvPr>
          <p:cNvSpPr/>
          <p:nvPr/>
        </p:nvSpPr>
        <p:spPr>
          <a:xfrm>
            <a:off x="7149508"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538E9D39-0AAC-4CCE-8748-8014A3A5101B}"/>
                  </a:ext>
                </a:extLst>
              </p:cNvPr>
              <p:cNvSpPr txBox="1"/>
              <p:nvPr/>
            </p:nvSpPr>
            <p:spPr>
              <a:xfrm>
                <a:off x="7247400" y="2108994"/>
                <a:ext cx="65274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16" name="TextBox 115">
                <a:extLst>
                  <a:ext uri="{FF2B5EF4-FFF2-40B4-BE49-F238E27FC236}">
                    <a16:creationId xmlns:a16="http://schemas.microsoft.com/office/drawing/2014/main" id="{538E9D39-0AAC-4CCE-8748-8014A3A5101B}"/>
                  </a:ext>
                </a:extLst>
              </p:cNvPr>
              <p:cNvSpPr txBox="1">
                <a:spLocks noRot="1" noChangeAspect="1" noMove="1" noResize="1" noEditPoints="1" noAdjustHandles="1" noChangeArrowheads="1" noChangeShapeType="1" noTextEdit="1"/>
              </p:cNvSpPr>
              <p:nvPr/>
            </p:nvSpPr>
            <p:spPr>
              <a:xfrm>
                <a:off x="7247400" y="2108994"/>
                <a:ext cx="652743" cy="646331"/>
              </a:xfrm>
              <a:prstGeom prst="rect">
                <a:avLst/>
              </a:prstGeom>
              <a:blipFill>
                <a:blip r:embed="rId15"/>
                <a:stretch>
                  <a:fillRect/>
                </a:stretch>
              </a:blipFill>
              <a:ln>
                <a:noFill/>
              </a:ln>
            </p:spPr>
            <p:txBody>
              <a:bodyPr/>
              <a:lstStyle/>
              <a:p>
                <a:r>
                  <a:rPr lang="en-US">
                    <a:noFill/>
                  </a:rPr>
                  <a:t> </a:t>
                </a:r>
              </a:p>
            </p:txBody>
          </p:sp>
        </mc:Fallback>
      </mc:AlternateContent>
      <p:sp>
        <p:nvSpPr>
          <p:cNvPr id="117" name="Oval 116">
            <a:extLst>
              <a:ext uri="{FF2B5EF4-FFF2-40B4-BE49-F238E27FC236}">
                <a16:creationId xmlns:a16="http://schemas.microsoft.com/office/drawing/2014/main" id="{9FD430A9-1E92-448A-A751-DB006655E003}"/>
              </a:ext>
            </a:extLst>
          </p:cNvPr>
          <p:cNvSpPr/>
          <p:nvPr/>
        </p:nvSpPr>
        <p:spPr>
          <a:xfrm>
            <a:off x="1071194" y="5600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5EF16743-4AC6-4D3A-AECF-151CE8D51131}"/>
                  </a:ext>
                </a:extLst>
              </p:cNvPr>
              <p:cNvSpPr txBox="1"/>
              <p:nvPr/>
            </p:nvSpPr>
            <p:spPr>
              <a:xfrm>
                <a:off x="1169086" y="5723897"/>
                <a:ext cx="723468"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18" name="TextBox 117">
                <a:extLst>
                  <a:ext uri="{FF2B5EF4-FFF2-40B4-BE49-F238E27FC236}">
                    <a16:creationId xmlns:a16="http://schemas.microsoft.com/office/drawing/2014/main" id="{5EF16743-4AC6-4D3A-AECF-151CE8D51131}"/>
                  </a:ext>
                </a:extLst>
              </p:cNvPr>
              <p:cNvSpPr txBox="1">
                <a:spLocks noRot="1" noChangeAspect="1" noMove="1" noResize="1" noEditPoints="1" noAdjustHandles="1" noChangeArrowheads="1" noChangeShapeType="1" noTextEdit="1"/>
              </p:cNvSpPr>
              <p:nvPr/>
            </p:nvSpPr>
            <p:spPr>
              <a:xfrm>
                <a:off x="1169086" y="5723897"/>
                <a:ext cx="723468" cy="646331"/>
              </a:xfrm>
              <a:prstGeom prst="rect">
                <a:avLst/>
              </a:prstGeom>
              <a:blipFill>
                <a:blip r:embed="rId16"/>
                <a:stretch>
                  <a:fillRect/>
                </a:stretch>
              </a:blipFill>
              <a:ln>
                <a:noFill/>
              </a:ln>
            </p:spPr>
            <p:txBody>
              <a:bodyPr/>
              <a:lstStyle/>
              <a:p>
                <a:r>
                  <a:rPr lang="en-US">
                    <a:noFill/>
                  </a:rPr>
                  <a:t> </a:t>
                </a:r>
              </a:p>
            </p:txBody>
          </p:sp>
        </mc:Fallback>
      </mc:AlternateContent>
      <p:sp>
        <p:nvSpPr>
          <p:cNvPr id="119" name="Oval 118">
            <a:extLst>
              <a:ext uri="{FF2B5EF4-FFF2-40B4-BE49-F238E27FC236}">
                <a16:creationId xmlns:a16="http://schemas.microsoft.com/office/drawing/2014/main" id="{C7AD5693-6B05-49FA-84C8-0D2ED447A9C7}"/>
              </a:ext>
            </a:extLst>
          </p:cNvPr>
          <p:cNvSpPr/>
          <p:nvPr/>
        </p:nvSpPr>
        <p:spPr>
          <a:xfrm>
            <a:off x="3128594" y="55823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D287FEC8-7AAC-4B21-A828-AACD77640A28}"/>
                  </a:ext>
                </a:extLst>
              </p:cNvPr>
              <p:cNvSpPr txBox="1"/>
              <p:nvPr/>
            </p:nvSpPr>
            <p:spPr>
              <a:xfrm>
                <a:off x="3226486" y="5705531"/>
                <a:ext cx="73417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20" name="TextBox 119">
                <a:extLst>
                  <a:ext uri="{FF2B5EF4-FFF2-40B4-BE49-F238E27FC236}">
                    <a16:creationId xmlns:a16="http://schemas.microsoft.com/office/drawing/2014/main" id="{D287FEC8-7AAC-4B21-A828-AACD77640A28}"/>
                  </a:ext>
                </a:extLst>
              </p:cNvPr>
              <p:cNvSpPr txBox="1">
                <a:spLocks noRot="1" noChangeAspect="1" noMove="1" noResize="1" noEditPoints="1" noAdjustHandles="1" noChangeArrowheads="1" noChangeShapeType="1" noTextEdit="1"/>
              </p:cNvSpPr>
              <p:nvPr/>
            </p:nvSpPr>
            <p:spPr>
              <a:xfrm>
                <a:off x="3226486" y="5705531"/>
                <a:ext cx="734175" cy="646331"/>
              </a:xfrm>
              <a:prstGeom prst="rect">
                <a:avLst/>
              </a:prstGeom>
              <a:blipFill>
                <a:blip r:embed="rId17"/>
                <a:stretch>
                  <a:fillRect/>
                </a:stretch>
              </a:blipFill>
              <a:ln>
                <a:noFill/>
              </a:ln>
            </p:spPr>
            <p:txBody>
              <a:bodyPr/>
              <a:lstStyle/>
              <a:p>
                <a:r>
                  <a:rPr lang="en-US">
                    <a:noFill/>
                  </a:rPr>
                  <a:t> </a:t>
                </a:r>
              </a:p>
            </p:txBody>
          </p:sp>
        </mc:Fallback>
      </mc:AlternateContent>
      <p:sp>
        <p:nvSpPr>
          <p:cNvPr id="121" name="Oval 120">
            <a:extLst>
              <a:ext uri="{FF2B5EF4-FFF2-40B4-BE49-F238E27FC236}">
                <a16:creationId xmlns:a16="http://schemas.microsoft.com/office/drawing/2014/main" id="{1D18AB11-E4A4-49CC-A0E4-DD68A4DAEDCE}"/>
              </a:ext>
            </a:extLst>
          </p:cNvPr>
          <p:cNvSpPr/>
          <p:nvPr/>
        </p:nvSpPr>
        <p:spPr>
          <a:xfrm>
            <a:off x="5181600" y="55823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AF7F7FD4-49E0-4BE9-B2B8-6F3E697C5481}"/>
                  </a:ext>
                </a:extLst>
              </p:cNvPr>
              <p:cNvSpPr txBox="1"/>
              <p:nvPr/>
            </p:nvSpPr>
            <p:spPr>
              <a:xfrm>
                <a:off x="5279492" y="5705531"/>
                <a:ext cx="73417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22" name="TextBox 121">
                <a:extLst>
                  <a:ext uri="{FF2B5EF4-FFF2-40B4-BE49-F238E27FC236}">
                    <a16:creationId xmlns:a16="http://schemas.microsoft.com/office/drawing/2014/main" id="{AF7F7FD4-49E0-4BE9-B2B8-6F3E697C5481}"/>
                  </a:ext>
                </a:extLst>
              </p:cNvPr>
              <p:cNvSpPr txBox="1">
                <a:spLocks noRot="1" noChangeAspect="1" noMove="1" noResize="1" noEditPoints="1" noAdjustHandles="1" noChangeArrowheads="1" noChangeShapeType="1" noTextEdit="1"/>
              </p:cNvSpPr>
              <p:nvPr/>
            </p:nvSpPr>
            <p:spPr>
              <a:xfrm>
                <a:off x="5279492" y="5705531"/>
                <a:ext cx="734175" cy="646331"/>
              </a:xfrm>
              <a:prstGeom prst="rect">
                <a:avLst/>
              </a:prstGeom>
              <a:blipFill>
                <a:blip r:embed="rId18"/>
                <a:stretch>
                  <a:fillRect/>
                </a:stretch>
              </a:blipFill>
              <a:ln>
                <a:noFill/>
              </a:ln>
            </p:spPr>
            <p:txBody>
              <a:bodyPr/>
              <a:lstStyle/>
              <a:p>
                <a:r>
                  <a:rPr lang="en-US">
                    <a:noFill/>
                  </a:rPr>
                  <a:t> </a:t>
                </a:r>
              </a:p>
            </p:txBody>
          </p:sp>
        </mc:Fallback>
      </mc:AlternateContent>
      <p:sp>
        <p:nvSpPr>
          <p:cNvPr id="123" name="Oval 122">
            <a:extLst>
              <a:ext uri="{FF2B5EF4-FFF2-40B4-BE49-F238E27FC236}">
                <a16:creationId xmlns:a16="http://schemas.microsoft.com/office/drawing/2014/main" id="{7E411D38-92E8-4F0B-8F0C-FEAD9B4CDBB9}"/>
              </a:ext>
            </a:extLst>
          </p:cNvPr>
          <p:cNvSpPr/>
          <p:nvPr/>
        </p:nvSpPr>
        <p:spPr>
          <a:xfrm>
            <a:off x="7239000" y="55639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EC050350-7E68-4978-8672-D0FEB5F40C36}"/>
                  </a:ext>
                </a:extLst>
              </p:cNvPr>
              <p:cNvSpPr txBox="1"/>
              <p:nvPr/>
            </p:nvSpPr>
            <p:spPr>
              <a:xfrm>
                <a:off x="7336892" y="5687165"/>
                <a:ext cx="73084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24" name="TextBox 123">
                <a:extLst>
                  <a:ext uri="{FF2B5EF4-FFF2-40B4-BE49-F238E27FC236}">
                    <a16:creationId xmlns:a16="http://schemas.microsoft.com/office/drawing/2014/main" id="{EC050350-7E68-4978-8672-D0FEB5F40C36}"/>
                  </a:ext>
                </a:extLst>
              </p:cNvPr>
              <p:cNvSpPr txBox="1">
                <a:spLocks noRot="1" noChangeAspect="1" noMove="1" noResize="1" noEditPoints="1" noAdjustHandles="1" noChangeArrowheads="1" noChangeShapeType="1" noTextEdit="1"/>
              </p:cNvSpPr>
              <p:nvPr/>
            </p:nvSpPr>
            <p:spPr>
              <a:xfrm>
                <a:off x="7336892" y="5687165"/>
                <a:ext cx="730841" cy="646331"/>
              </a:xfrm>
              <a:prstGeom prst="rect">
                <a:avLst/>
              </a:prstGeom>
              <a:blipFill>
                <a:blip r:embed="rId19"/>
                <a:stretch>
                  <a:fillRect/>
                </a:stretch>
              </a:blipFill>
              <a:ln>
                <a:noFill/>
              </a:ln>
            </p:spPr>
            <p:txBody>
              <a:bodyPr/>
              <a:lstStyle/>
              <a:p>
                <a:r>
                  <a:rPr lang="en-US">
                    <a:noFill/>
                  </a:rPr>
                  <a:t> </a:t>
                </a:r>
              </a:p>
            </p:txBody>
          </p:sp>
        </mc:Fallback>
      </mc:AlternateContent>
      <p:cxnSp>
        <p:nvCxnSpPr>
          <p:cNvPr id="125" name="Straight Arrow Connector 124">
            <a:extLst>
              <a:ext uri="{FF2B5EF4-FFF2-40B4-BE49-F238E27FC236}">
                <a16:creationId xmlns:a16="http://schemas.microsoft.com/office/drawing/2014/main" id="{3DEA20EA-08E3-43E8-88A0-277E7EE8683D}"/>
              </a:ext>
            </a:extLst>
          </p:cNvPr>
          <p:cNvCxnSpPr>
            <a:cxnSpLocks/>
          </p:cNvCxnSpPr>
          <p:nvPr/>
        </p:nvCxnSpPr>
        <p:spPr>
          <a:xfrm flipV="1">
            <a:off x="1524000" y="6515100"/>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652797-6121-4BEE-94EE-2F5F165A2209}"/>
              </a:ext>
            </a:extLst>
          </p:cNvPr>
          <p:cNvCxnSpPr>
            <a:cxnSpLocks/>
          </p:cNvCxnSpPr>
          <p:nvPr/>
        </p:nvCxnSpPr>
        <p:spPr>
          <a:xfrm flipV="1">
            <a:off x="3581400" y="6478368"/>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649502D-9669-4841-9AC8-077CE1DA9A81}"/>
              </a:ext>
            </a:extLst>
          </p:cNvPr>
          <p:cNvCxnSpPr>
            <a:cxnSpLocks/>
          </p:cNvCxnSpPr>
          <p:nvPr/>
        </p:nvCxnSpPr>
        <p:spPr>
          <a:xfrm flipV="1">
            <a:off x="5638800" y="6496734"/>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4E64430-9EB4-4875-9F96-30319847D799}"/>
              </a:ext>
            </a:extLst>
          </p:cNvPr>
          <p:cNvCxnSpPr>
            <a:cxnSpLocks/>
          </p:cNvCxnSpPr>
          <p:nvPr/>
        </p:nvCxnSpPr>
        <p:spPr>
          <a:xfrm flipV="1">
            <a:off x="7772400" y="6478368"/>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C9A234AE-F39A-4A0C-BE05-94FE6ADA9BEC}"/>
              </a:ext>
            </a:extLst>
          </p:cNvPr>
          <p:cNvCxnSpPr>
            <a:cxnSpLocks/>
            <a:stCxn id="101" idx="5"/>
            <a:endCxn id="94" idx="1"/>
          </p:cNvCxnSpPr>
          <p:nvPr/>
        </p:nvCxnSpPr>
        <p:spPr>
          <a:xfrm>
            <a:off x="3813328" y="4425726"/>
            <a:ext cx="1502183" cy="289071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6AE0F3A4-74E4-4C11-A9AB-0961AA3F2566}"/>
              </a:ext>
            </a:extLst>
          </p:cNvPr>
          <p:cNvCxnSpPr>
            <a:cxnSpLocks/>
            <a:endCxn id="109" idx="4"/>
          </p:cNvCxnSpPr>
          <p:nvPr/>
        </p:nvCxnSpPr>
        <p:spPr>
          <a:xfrm flipV="1">
            <a:off x="1524000" y="3086100"/>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E450BBAE-89C2-4782-A5D7-BCDE346C1B28}"/>
              </a:ext>
            </a:extLst>
          </p:cNvPr>
          <p:cNvCxnSpPr>
            <a:cxnSpLocks/>
          </p:cNvCxnSpPr>
          <p:nvPr/>
        </p:nvCxnSpPr>
        <p:spPr>
          <a:xfrm flipV="1">
            <a:off x="3510771" y="3011167"/>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8DFAFEB-D1B2-4DFC-9D62-6F126BE477BD}"/>
              </a:ext>
            </a:extLst>
          </p:cNvPr>
          <p:cNvCxnSpPr>
            <a:cxnSpLocks/>
          </p:cNvCxnSpPr>
          <p:nvPr/>
        </p:nvCxnSpPr>
        <p:spPr>
          <a:xfrm flipV="1">
            <a:off x="5614223" y="2904701"/>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1EA5495-EFA8-46EB-849F-FA2CB9D29665}"/>
              </a:ext>
            </a:extLst>
          </p:cNvPr>
          <p:cNvCxnSpPr>
            <a:cxnSpLocks/>
          </p:cNvCxnSpPr>
          <p:nvPr/>
        </p:nvCxnSpPr>
        <p:spPr>
          <a:xfrm flipV="1">
            <a:off x="7624561" y="2894648"/>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4" name="Freeform: Shape 133">
            <a:extLst>
              <a:ext uri="{FF2B5EF4-FFF2-40B4-BE49-F238E27FC236}">
                <a16:creationId xmlns:a16="http://schemas.microsoft.com/office/drawing/2014/main" id="{725B2101-84F7-46A7-AFBE-8CB1C2D434E6}"/>
              </a:ext>
            </a:extLst>
          </p:cNvPr>
          <p:cNvSpPr/>
          <p:nvPr/>
        </p:nvSpPr>
        <p:spPr>
          <a:xfrm>
            <a:off x="486426" y="2971800"/>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a:extLst>
              <a:ext uri="{FF2B5EF4-FFF2-40B4-BE49-F238E27FC236}">
                <a16:creationId xmlns:a16="http://schemas.microsoft.com/office/drawing/2014/main" id="{E5327592-3974-4BCB-B24A-CC14E109F9DE}"/>
              </a:ext>
            </a:extLst>
          </p:cNvPr>
          <p:cNvSpPr/>
          <p:nvPr/>
        </p:nvSpPr>
        <p:spPr>
          <a:xfrm>
            <a:off x="2557441" y="297043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a:extLst>
              <a:ext uri="{FF2B5EF4-FFF2-40B4-BE49-F238E27FC236}">
                <a16:creationId xmlns:a16="http://schemas.microsoft.com/office/drawing/2014/main" id="{DBB94272-CB9A-4FAF-AD14-41947382A7D5}"/>
              </a:ext>
            </a:extLst>
          </p:cNvPr>
          <p:cNvSpPr/>
          <p:nvPr/>
        </p:nvSpPr>
        <p:spPr>
          <a:xfrm>
            <a:off x="4615088"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a:extLst>
              <a:ext uri="{FF2B5EF4-FFF2-40B4-BE49-F238E27FC236}">
                <a16:creationId xmlns:a16="http://schemas.microsoft.com/office/drawing/2014/main" id="{98A3DF32-D534-4E31-BA43-20BA641696B4}"/>
              </a:ext>
            </a:extLst>
          </p:cNvPr>
          <p:cNvSpPr/>
          <p:nvPr/>
        </p:nvSpPr>
        <p:spPr>
          <a:xfrm>
            <a:off x="6687409"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2D02062D-CDE9-4EA9-8873-67985FD194C6}"/>
              </a:ext>
            </a:extLst>
          </p:cNvPr>
          <p:cNvSpPr/>
          <p:nvPr/>
        </p:nvSpPr>
        <p:spPr>
          <a:xfrm>
            <a:off x="1366866" y="4636785"/>
            <a:ext cx="287432" cy="960089"/>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16FEB39E-EB62-443E-9E53-1B0FBD3B4E4D}"/>
              </a:ext>
            </a:extLst>
          </p:cNvPr>
          <p:cNvSpPr/>
          <p:nvPr/>
        </p:nvSpPr>
        <p:spPr>
          <a:xfrm>
            <a:off x="3440676" y="4559637"/>
            <a:ext cx="293124" cy="1001022"/>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51BBD366-D799-4069-8416-6762F90E33EF}"/>
              </a:ext>
            </a:extLst>
          </p:cNvPr>
          <p:cNvSpPr/>
          <p:nvPr/>
        </p:nvSpPr>
        <p:spPr>
          <a:xfrm>
            <a:off x="5449363" y="4468993"/>
            <a:ext cx="358502" cy="1091665"/>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E0BEB362-09D9-44BC-A88F-11D296BF0673}"/>
              </a:ext>
            </a:extLst>
          </p:cNvPr>
          <p:cNvSpPr/>
          <p:nvPr/>
        </p:nvSpPr>
        <p:spPr>
          <a:xfrm>
            <a:off x="7446158" y="4468993"/>
            <a:ext cx="358502" cy="1091665"/>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A1D7AD87-0D55-4DFF-B54C-9D25D60F85FC}"/>
              </a:ext>
            </a:extLst>
          </p:cNvPr>
          <p:cNvSpPr txBox="1"/>
          <p:nvPr/>
        </p:nvSpPr>
        <p:spPr>
          <a:xfrm>
            <a:off x="11568125" y="9715500"/>
            <a:ext cx="3457550" cy="477054"/>
          </a:xfrm>
          <a:prstGeom prst="rect">
            <a:avLst/>
          </a:prstGeom>
          <a:noFill/>
        </p:spPr>
        <p:txBody>
          <a:bodyPr wrap="none" rtlCol="0">
            <a:spAutoFit/>
          </a:bodyPr>
          <a:lstStyle/>
          <a:p>
            <a:r>
              <a:rPr lang="en-US" sz="2500" dirty="0">
                <a:solidFill>
                  <a:srgbClr val="FF0000"/>
                </a:solidFill>
              </a:rPr>
              <a:t>(Continued on next slide)</a:t>
            </a:r>
          </a:p>
        </p:txBody>
      </p:sp>
      <p:sp>
        <p:nvSpPr>
          <p:cNvPr id="64" name="Arrow: Right 63">
            <a:extLst>
              <a:ext uri="{FF2B5EF4-FFF2-40B4-BE49-F238E27FC236}">
                <a16:creationId xmlns:a16="http://schemas.microsoft.com/office/drawing/2014/main" id="{A320F340-8280-4207-8E42-8F4C69BB42AA}"/>
              </a:ext>
            </a:extLst>
          </p:cNvPr>
          <p:cNvSpPr/>
          <p:nvPr/>
        </p:nvSpPr>
        <p:spPr>
          <a:xfrm>
            <a:off x="952501" y="9064232"/>
            <a:ext cx="7162800" cy="755995"/>
          </a:xfrm>
          <a:prstGeom prst="rightArrow">
            <a:avLst>
              <a:gd name="adj1" fmla="val 21579"/>
              <a:gd name="adj2" fmla="val 84210"/>
            </a:avLst>
          </a:prstGeom>
          <a:solidFill>
            <a:schemeClr val="tx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69B55557-AF7D-4BF5-835E-7C9396FFC35D}"/>
              </a:ext>
            </a:extLst>
          </p:cNvPr>
          <p:cNvSpPr txBox="1"/>
          <p:nvPr/>
        </p:nvSpPr>
        <p:spPr>
          <a:xfrm>
            <a:off x="3483138" y="9504756"/>
            <a:ext cx="1165063" cy="630942"/>
          </a:xfrm>
          <a:prstGeom prst="rect">
            <a:avLst/>
          </a:prstGeom>
          <a:noFill/>
        </p:spPr>
        <p:txBody>
          <a:bodyPr wrap="none" rtlCol="0">
            <a:spAutoFit/>
          </a:bodyPr>
          <a:lstStyle/>
          <a:p>
            <a:r>
              <a:rPr lang="en-US" sz="3500" dirty="0">
                <a:latin typeface="Arial" panose="020B0604020202020204" pitchFamily="34" charset="0"/>
                <a:cs typeface="Arial" panose="020B0604020202020204" pitchFamily="34" charset="0"/>
              </a:rPr>
              <a:t>Time</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11F983-EF6B-44FC-9E86-10C1E0725655}"/>
                  </a:ext>
                </a:extLst>
              </p:cNvPr>
              <p:cNvSpPr txBox="1"/>
              <p:nvPr/>
            </p:nvSpPr>
            <p:spPr>
              <a:xfrm>
                <a:off x="1169086" y="7324097"/>
                <a:ext cx="73366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66" name="TextBox 65">
                <a:extLst>
                  <a:ext uri="{FF2B5EF4-FFF2-40B4-BE49-F238E27FC236}">
                    <a16:creationId xmlns:a16="http://schemas.microsoft.com/office/drawing/2014/main" id="{3511F983-EF6B-44FC-9E86-10C1E0725655}"/>
                  </a:ext>
                </a:extLst>
              </p:cNvPr>
              <p:cNvSpPr txBox="1">
                <a:spLocks noRot="1" noChangeAspect="1" noMove="1" noResize="1" noEditPoints="1" noAdjustHandles="1" noChangeArrowheads="1" noChangeShapeType="1" noTextEdit="1"/>
              </p:cNvSpPr>
              <p:nvPr/>
            </p:nvSpPr>
            <p:spPr>
              <a:xfrm>
                <a:off x="1169086" y="7324097"/>
                <a:ext cx="733662" cy="646331"/>
              </a:xfrm>
              <a:prstGeom prst="rect">
                <a:avLst/>
              </a:prstGeom>
              <a:blipFill>
                <a:blip r:embed="rId2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B12764A5-61C2-4867-A310-72D8D77DAF1C}"/>
                  </a:ext>
                </a:extLst>
              </p:cNvPr>
              <p:cNvSpPr txBox="1"/>
              <p:nvPr/>
            </p:nvSpPr>
            <p:spPr>
              <a:xfrm>
                <a:off x="3226486"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67" name="TextBox 66">
                <a:extLst>
                  <a:ext uri="{FF2B5EF4-FFF2-40B4-BE49-F238E27FC236}">
                    <a16:creationId xmlns:a16="http://schemas.microsoft.com/office/drawing/2014/main" id="{B12764A5-61C2-4867-A310-72D8D77DAF1C}"/>
                  </a:ext>
                </a:extLst>
              </p:cNvPr>
              <p:cNvSpPr txBox="1">
                <a:spLocks noRot="1" noChangeAspect="1" noMove="1" noResize="1" noEditPoints="1" noAdjustHandles="1" noChangeArrowheads="1" noChangeShapeType="1" noTextEdit="1"/>
              </p:cNvSpPr>
              <p:nvPr/>
            </p:nvSpPr>
            <p:spPr>
              <a:xfrm>
                <a:off x="3226486" y="7305731"/>
                <a:ext cx="744371" cy="646331"/>
              </a:xfrm>
              <a:prstGeom prst="rect">
                <a:avLst/>
              </a:prstGeom>
              <a:blipFill>
                <a:blip r:embed="rId2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06CDD6B-36E0-4354-8BF5-F3675D9D2CAB}"/>
                  </a:ext>
                </a:extLst>
              </p:cNvPr>
              <p:cNvSpPr txBox="1"/>
              <p:nvPr/>
            </p:nvSpPr>
            <p:spPr>
              <a:xfrm>
                <a:off x="5279492"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68" name="TextBox 67">
                <a:extLst>
                  <a:ext uri="{FF2B5EF4-FFF2-40B4-BE49-F238E27FC236}">
                    <a16:creationId xmlns:a16="http://schemas.microsoft.com/office/drawing/2014/main" id="{D06CDD6B-36E0-4354-8BF5-F3675D9D2CAB}"/>
                  </a:ext>
                </a:extLst>
              </p:cNvPr>
              <p:cNvSpPr txBox="1">
                <a:spLocks noRot="1" noChangeAspect="1" noMove="1" noResize="1" noEditPoints="1" noAdjustHandles="1" noChangeArrowheads="1" noChangeShapeType="1" noTextEdit="1"/>
              </p:cNvSpPr>
              <p:nvPr/>
            </p:nvSpPr>
            <p:spPr>
              <a:xfrm>
                <a:off x="5279492" y="7305731"/>
                <a:ext cx="744371" cy="646331"/>
              </a:xfrm>
              <a:prstGeom prst="rect">
                <a:avLst/>
              </a:prstGeom>
              <a:blipFill>
                <a:blip r:embed="rId2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988E4FF-0951-4BED-A0D9-659B961FAE43}"/>
                  </a:ext>
                </a:extLst>
              </p:cNvPr>
              <p:cNvSpPr txBox="1"/>
              <p:nvPr/>
            </p:nvSpPr>
            <p:spPr>
              <a:xfrm>
                <a:off x="7336892" y="7287365"/>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69" name="TextBox 68">
                <a:extLst>
                  <a:ext uri="{FF2B5EF4-FFF2-40B4-BE49-F238E27FC236}">
                    <a16:creationId xmlns:a16="http://schemas.microsoft.com/office/drawing/2014/main" id="{8988E4FF-0951-4BED-A0D9-659B961FAE43}"/>
                  </a:ext>
                </a:extLst>
              </p:cNvPr>
              <p:cNvSpPr txBox="1">
                <a:spLocks noRot="1" noChangeAspect="1" noMove="1" noResize="1" noEditPoints="1" noAdjustHandles="1" noChangeArrowheads="1" noChangeShapeType="1" noTextEdit="1"/>
              </p:cNvSpPr>
              <p:nvPr/>
            </p:nvSpPr>
            <p:spPr>
              <a:xfrm>
                <a:off x="7336892" y="7287365"/>
                <a:ext cx="744371" cy="646331"/>
              </a:xfrm>
              <a:prstGeom prst="rect">
                <a:avLst/>
              </a:prstGeom>
              <a:blipFill>
                <a:blip r:embed="rId8"/>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58004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Markov Decision Process and Reinforcement Learning</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8458200" y="1344846"/>
            <a:ext cx="9677400" cy="8942154"/>
          </a:xfrm>
          <a:prstGeom prst="rect">
            <a:avLst/>
          </a:prstGeom>
        </p:spPr>
      </p:pic>
      <mc:AlternateContent xmlns:mc="http://schemas.openxmlformats.org/markup-compatibility/2006" xmlns:a14="http://schemas.microsoft.com/office/drawing/2010/main">
        <mc:Choice Requires="a14">
          <p:sp>
            <p:nvSpPr>
              <p:cNvPr id="20" name="TextBox 8">
                <a:extLst>
                  <a:ext uri="{FF2B5EF4-FFF2-40B4-BE49-F238E27FC236}">
                    <a16:creationId xmlns:a16="http://schemas.microsoft.com/office/drawing/2014/main" id="{6E642AF1-C161-49FD-89A9-FDAA29CDFFF7}"/>
                  </a:ext>
                </a:extLst>
              </p:cNvPr>
              <p:cNvSpPr txBox="1"/>
              <p:nvPr/>
            </p:nvSpPr>
            <p:spPr>
              <a:xfrm>
                <a:off x="8685652" y="1617619"/>
                <a:ext cx="9221348" cy="7389459"/>
              </a:xfrm>
              <a:prstGeom prst="rect">
                <a:avLst/>
              </a:prstGeom>
            </p:spPr>
            <p:txBody>
              <a:bodyPr wrap="square" lIns="0" tIns="0" rIns="0" bIns="0" rtlCol="0" anchor="t">
                <a:spAutoFit/>
              </a:bodyPr>
              <a:lstStyle/>
              <a:p>
                <a:pPr algn="ctr">
                  <a:lnSpc>
                    <a:spcPts val="3616"/>
                  </a:lnSpc>
                  <a:spcBef>
                    <a:spcPct val="0"/>
                  </a:spcBef>
                </a:pPr>
                <a:r>
                  <a:rPr lang="en-US" sz="3600" b="1" u="sng" spc="-25" dirty="0">
                    <a:solidFill>
                      <a:srgbClr val="000000"/>
                    </a:solidFill>
                    <a:latin typeface="Goudy Old Style" panose="02020502050305020303" pitchFamily="18" charset="0"/>
                  </a:rPr>
                  <a:t>Policies</a:t>
                </a:r>
              </a:p>
              <a:p>
                <a:pPr>
                  <a:lnSpc>
                    <a:spcPts val="3616"/>
                  </a:lnSpc>
                  <a:spcBef>
                    <a:spcPct val="0"/>
                  </a:spcBef>
                </a:pPr>
                <a:endParaRPr lang="en-US" sz="3600" b="1" spc="-25" dirty="0">
                  <a:solidFill>
                    <a:srgbClr val="000000"/>
                  </a:solidFill>
                  <a:latin typeface="Goudy Old Style" panose="02020502050305020303" pitchFamily="18" charset="0"/>
                </a:endParaRPr>
              </a:p>
              <a:p>
                <a:pPr>
                  <a:lnSpc>
                    <a:spcPts val="3616"/>
                  </a:lnSpc>
                  <a:spcBef>
                    <a:spcPct val="0"/>
                  </a:spcBef>
                </a:pPr>
                <a:r>
                  <a:rPr lang="en-US" sz="3600" b="1" spc="-25" dirty="0">
                    <a:solidFill>
                      <a:srgbClr val="000000"/>
                    </a:solidFill>
                    <a:latin typeface="Goudy Old Style" panose="02020502050305020303" pitchFamily="18" charset="0"/>
                  </a:rPr>
                  <a:t>Case 2 (</a:t>
                </a:r>
                <a14:m>
                  <m:oMath xmlns:m="http://schemas.openxmlformats.org/officeDocument/2006/math">
                    <m:sSub>
                      <m:sSubPr>
                        <m:ctrlPr>
                          <a:rPr lang="en-US" sz="3600" b="1" i="1" spc="-25">
                            <a:solidFill>
                              <a:srgbClr val="000000"/>
                            </a:solidFill>
                            <a:latin typeface="Cambria Math" panose="02040503050406030204" pitchFamily="18" charset="0"/>
                          </a:rPr>
                        </m:ctrlPr>
                      </m:sSubPr>
                      <m:e>
                        <m:r>
                          <a:rPr lang="en-US" sz="3600" b="1" i="1" spc="-25">
                            <a:solidFill>
                              <a:srgbClr val="000000"/>
                            </a:solidFill>
                            <a:latin typeface="Cambria Math" panose="02040503050406030204" pitchFamily="18" charset="0"/>
                          </a:rPr>
                          <m:t>𝒐</m:t>
                        </m:r>
                      </m:e>
                      <m:sub>
                        <m:r>
                          <a:rPr lang="en-US" sz="3600" b="1" i="1" spc="-25">
                            <a:solidFill>
                              <a:srgbClr val="000000"/>
                            </a:solidFill>
                            <a:latin typeface="Cambria Math" panose="02040503050406030204" pitchFamily="18" charset="0"/>
                          </a:rPr>
                          <m:t>𝒕</m:t>
                        </m:r>
                      </m:sub>
                    </m:sSub>
                    <m:r>
                      <a:rPr lang="en-US" sz="3600" b="1" i="1" spc="-25" smtClean="0">
                        <a:solidFill>
                          <a:srgbClr val="000000"/>
                        </a:solidFill>
                        <a:latin typeface="Cambria Math" panose="02040503050406030204" pitchFamily="18" charset="0"/>
                        <a:ea typeface="Cambria Math" panose="02040503050406030204" pitchFamily="18" charset="0"/>
                      </a:rPr>
                      <m:t>≠</m:t>
                    </m:r>
                    <m:sSub>
                      <m:sSubPr>
                        <m:ctrlPr>
                          <a:rPr lang="en-US" sz="3600" b="1" i="1" spc="-25">
                            <a:solidFill>
                              <a:srgbClr val="000000"/>
                            </a:solidFill>
                            <a:latin typeface="Cambria Math" panose="02040503050406030204" pitchFamily="18" charset="0"/>
                          </a:rPr>
                        </m:ctrlPr>
                      </m:sSubPr>
                      <m:e>
                        <m:r>
                          <a:rPr lang="en-US" sz="3600" b="1" i="1" spc="-25" smtClean="0">
                            <a:solidFill>
                              <a:srgbClr val="000000"/>
                            </a:solidFill>
                            <a:latin typeface="Cambria Math" panose="02040503050406030204" pitchFamily="18" charset="0"/>
                          </a:rPr>
                          <m:t>𝒙</m:t>
                        </m:r>
                      </m:e>
                      <m:sub>
                        <m:r>
                          <a:rPr lang="en-US" sz="3600" b="1" i="1" spc="-25">
                            <a:solidFill>
                              <a:srgbClr val="000000"/>
                            </a:solidFill>
                            <a:latin typeface="Cambria Math" panose="02040503050406030204" pitchFamily="18" charset="0"/>
                          </a:rPr>
                          <m:t>𝒕</m:t>
                        </m:r>
                      </m:sub>
                    </m:sSub>
                  </m:oMath>
                </a14:m>
                <a:r>
                  <a:rPr lang="en-US" sz="3600" b="1" spc="-25" dirty="0">
                    <a:solidFill>
                      <a:srgbClr val="000000"/>
                    </a:solidFill>
                    <a:latin typeface="Goudy Old Style" panose="02020502050305020303" pitchFamily="18" charset="0"/>
                  </a:rPr>
                  <a:t>):</a:t>
                </a:r>
              </a:p>
              <a:p>
                <a:pPr>
                  <a:lnSpc>
                    <a:spcPts val="3616"/>
                  </a:lnSpc>
                  <a:spcBef>
                    <a:spcPct val="0"/>
                  </a:spcBef>
                </a:pPr>
                <a:endParaRPr lang="en-US" sz="3600" b="1"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In general, a policy should consider the </a:t>
                </a:r>
                <a:r>
                  <a:rPr lang="en-US" sz="3600" b="1" spc="-25" dirty="0">
                    <a:solidFill>
                      <a:srgbClr val="0070C0"/>
                    </a:solidFill>
                    <a:latin typeface="Goudy Old Style" panose="02020502050305020303" pitchFamily="18" charset="0"/>
                  </a:rPr>
                  <a:t>history of observations </a:t>
                </a:r>
                <a:r>
                  <a:rPr lang="en-US" sz="3600" spc="-25" dirty="0">
                    <a:solidFill>
                      <a:srgbClr val="000000"/>
                    </a:solidFill>
                    <a:latin typeface="Goudy Old Style" panose="02020502050305020303" pitchFamily="18" charset="0"/>
                  </a:rPr>
                  <a:t>to design an optimal policy. Such a policy can be written as,</a:t>
                </a:r>
              </a:p>
              <a:p>
                <a:pPr>
                  <a:lnSpc>
                    <a:spcPts val="3616"/>
                  </a:lnSpc>
                  <a:spcBef>
                    <a:spcPct val="0"/>
                  </a:spcBef>
                </a:pPr>
                <a14:m>
                  <m:oMathPara xmlns:m="http://schemas.openxmlformats.org/officeDocument/2006/math">
                    <m:oMathParaPr>
                      <m:jc m:val="centerGroup"/>
                    </m:oMathParaPr>
                    <m:oMath xmlns:m="http://schemas.openxmlformats.org/officeDocument/2006/math">
                      <m:r>
                        <a:rPr lang="en-US" sz="3600" i="1" spc="-25">
                          <a:solidFill>
                            <a:srgbClr val="0070C0"/>
                          </a:solidFill>
                          <a:latin typeface="Cambria Math" panose="02040503050406030204" pitchFamily="18" charset="0"/>
                          <a:ea typeface="Cambria Math" panose="02040503050406030204" pitchFamily="18" charset="0"/>
                        </a:rPr>
                        <m:t>𝜋</m:t>
                      </m:r>
                      <m:d>
                        <m:dPr>
                          <m:ctrlPr>
                            <a:rPr lang="en-US" sz="3600" i="1" spc="-25">
                              <a:solidFill>
                                <a:srgbClr val="0070C0"/>
                              </a:solidFill>
                              <a:latin typeface="Cambria Math" panose="02040503050406030204" pitchFamily="18" charset="0"/>
                              <a:ea typeface="Cambria Math" panose="02040503050406030204" pitchFamily="18" charset="0"/>
                            </a:rPr>
                          </m:ctrlPr>
                        </m:dPr>
                        <m:e>
                          <m:sSub>
                            <m:sSubPr>
                              <m:ctrlPr>
                                <a:rPr lang="en-US" sz="3600" i="1" spc="-25">
                                  <a:solidFill>
                                    <a:srgbClr val="0070C0"/>
                                  </a:solidFill>
                                  <a:latin typeface="Cambria Math" panose="02040503050406030204" pitchFamily="18" charset="0"/>
                                  <a:ea typeface="Cambria Math" panose="02040503050406030204" pitchFamily="18" charset="0"/>
                                </a:rPr>
                              </m:ctrlPr>
                            </m:sSubPr>
                            <m:e>
                              <m:r>
                                <a:rPr lang="en-US" sz="3600" i="1" spc="-25">
                                  <a:solidFill>
                                    <a:srgbClr val="0070C0"/>
                                  </a:solidFill>
                                  <a:latin typeface="Cambria Math" panose="02040503050406030204" pitchFamily="18" charset="0"/>
                                  <a:ea typeface="Cambria Math" panose="02040503050406030204" pitchFamily="18" charset="0"/>
                                </a:rPr>
                                <m:t>𝑎</m:t>
                              </m:r>
                            </m:e>
                            <m:sub>
                              <m:r>
                                <a:rPr lang="en-US" sz="3600" i="1" spc="-25">
                                  <a:solidFill>
                                    <a:srgbClr val="0070C0"/>
                                  </a:solidFill>
                                  <a:latin typeface="Cambria Math" panose="02040503050406030204" pitchFamily="18" charset="0"/>
                                  <a:ea typeface="Cambria Math" panose="02040503050406030204" pitchFamily="18" charset="0"/>
                                </a:rPr>
                                <m:t>𝑡</m:t>
                              </m:r>
                            </m:sub>
                          </m:sSub>
                          <m:r>
                            <a:rPr lang="en-US" sz="3600" i="1" spc="-25">
                              <a:solidFill>
                                <a:srgbClr val="0070C0"/>
                              </a:solidFill>
                              <a:latin typeface="Cambria Math" panose="02040503050406030204" pitchFamily="18" charset="0"/>
                              <a:ea typeface="Cambria Math" panose="02040503050406030204" pitchFamily="18" charset="0"/>
                            </a:rPr>
                            <m:t>|</m:t>
                          </m:r>
                          <m:sSub>
                            <m:sSubPr>
                              <m:ctrlPr>
                                <a:rPr lang="en-US" sz="3600" i="1" spc="-25">
                                  <a:solidFill>
                                    <a:srgbClr val="0070C0"/>
                                  </a:solidFill>
                                  <a:latin typeface="Cambria Math" panose="02040503050406030204" pitchFamily="18" charset="0"/>
                                  <a:ea typeface="Cambria Math" panose="02040503050406030204" pitchFamily="18" charset="0"/>
                                </a:rPr>
                              </m:ctrlPr>
                            </m:sSubPr>
                            <m:e>
                              <m:r>
                                <a:rPr lang="en-US" sz="3600" i="1" spc="-25">
                                  <a:solidFill>
                                    <a:srgbClr val="0070C0"/>
                                  </a:solidFill>
                                  <a:latin typeface="Cambria Math" panose="02040503050406030204" pitchFamily="18" charset="0"/>
                                  <a:ea typeface="Cambria Math" panose="02040503050406030204" pitchFamily="18" charset="0"/>
                                </a:rPr>
                                <m:t>𝑜</m:t>
                              </m:r>
                            </m:e>
                            <m:sub>
                              <m:r>
                                <a:rPr lang="en-US" sz="3600" i="1" spc="-25">
                                  <a:solidFill>
                                    <a:srgbClr val="0070C0"/>
                                  </a:solidFill>
                                  <a:latin typeface="Cambria Math" panose="02040503050406030204" pitchFamily="18" charset="0"/>
                                  <a:ea typeface="Cambria Math" panose="02040503050406030204" pitchFamily="18" charset="0"/>
                                </a:rPr>
                                <m:t>𝑡</m:t>
                              </m:r>
                            </m:sub>
                          </m:sSub>
                          <m:r>
                            <a:rPr lang="en-US" sz="3600" i="1" spc="-25">
                              <a:solidFill>
                                <a:srgbClr val="0070C0"/>
                              </a:solidFill>
                              <a:latin typeface="Cambria Math" panose="02040503050406030204" pitchFamily="18" charset="0"/>
                              <a:ea typeface="Cambria Math" panose="02040503050406030204" pitchFamily="18" charset="0"/>
                            </a:rPr>
                            <m:t>,</m:t>
                          </m:r>
                          <m:sSub>
                            <m:sSubPr>
                              <m:ctrlPr>
                                <a:rPr lang="en-US" sz="3600" i="1" spc="-25">
                                  <a:solidFill>
                                    <a:srgbClr val="0070C0"/>
                                  </a:solidFill>
                                  <a:latin typeface="Cambria Math" panose="02040503050406030204" pitchFamily="18" charset="0"/>
                                  <a:ea typeface="Cambria Math" panose="02040503050406030204" pitchFamily="18" charset="0"/>
                                </a:rPr>
                              </m:ctrlPr>
                            </m:sSubPr>
                            <m:e>
                              <m:r>
                                <a:rPr lang="en-US" sz="3600" i="1" spc="-25">
                                  <a:solidFill>
                                    <a:srgbClr val="0070C0"/>
                                  </a:solidFill>
                                  <a:latin typeface="Cambria Math" panose="02040503050406030204" pitchFamily="18" charset="0"/>
                                  <a:ea typeface="Cambria Math" panose="02040503050406030204" pitchFamily="18" charset="0"/>
                                </a:rPr>
                                <m:t>𝑜</m:t>
                              </m:r>
                            </m:e>
                            <m:sub>
                              <m:r>
                                <a:rPr lang="en-US" sz="3600" i="1" spc="-25">
                                  <a:solidFill>
                                    <a:srgbClr val="0070C0"/>
                                  </a:solidFill>
                                  <a:latin typeface="Cambria Math" panose="02040503050406030204" pitchFamily="18" charset="0"/>
                                  <a:ea typeface="Cambria Math" panose="02040503050406030204" pitchFamily="18" charset="0"/>
                                </a:rPr>
                                <m:t>𝑡</m:t>
                              </m:r>
                              <m:r>
                                <a:rPr lang="en-US" sz="3600" i="1" spc="-25">
                                  <a:solidFill>
                                    <a:srgbClr val="0070C0"/>
                                  </a:solidFill>
                                  <a:latin typeface="Cambria Math" panose="02040503050406030204" pitchFamily="18" charset="0"/>
                                  <a:ea typeface="Cambria Math" panose="02040503050406030204" pitchFamily="18" charset="0"/>
                                </a:rPr>
                                <m:t>−1</m:t>
                              </m:r>
                            </m:sub>
                          </m:sSub>
                          <m:r>
                            <a:rPr lang="en-US" sz="3600" i="1" spc="-25">
                              <a:solidFill>
                                <a:srgbClr val="0070C0"/>
                              </a:solidFill>
                              <a:latin typeface="Cambria Math" panose="02040503050406030204" pitchFamily="18" charset="0"/>
                              <a:ea typeface="Cambria Math" panose="02040503050406030204" pitchFamily="18" charset="0"/>
                            </a:rPr>
                            <m:t>,</m:t>
                          </m:r>
                          <m:sSub>
                            <m:sSubPr>
                              <m:ctrlPr>
                                <a:rPr lang="en-US" sz="3600" i="1" spc="-25">
                                  <a:solidFill>
                                    <a:srgbClr val="0070C0"/>
                                  </a:solidFill>
                                  <a:latin typeface="Cambria Math" panose="02040503050406030204" pitchFamily="18" charset="0"/>
                                  <a:ea typeface="Cambria Math" panose="02040503050406030204" pitchFamily="18" charset="0"/>
                                </a:rPr>
                              </m:ctrlPr>
                            </m:sSubPr>
                            <m:e>
                              <m:r>
                                <a:rPr lang="en-US" sz="3600" i="1" spc="-25">
                                  <a:solidFill>
                                    <a:srgbClr val="0070C0"/>
                                  </a:solidFill>
                                  <a:latin typeface="Cambria Math" panose="02040503050406030204" pitchFamily="18" charset="0"/>
                                  <a:ea typeface="Cambria Math" panose="02040503050406030204" pitchFamily="18" charset="0"/>
                                </a:rPr>
                                <m:t>𝑜</m:t>
                              </m:r>
                            </m:e>
                            <m:sub>
                              <m:r>
                                <a:rPr lang="en-US" sz="3600" i="1" spc="-25">
                                  <a:solidFill>
                                    <a:srgbClr val="0070C0"/>
                                  </a:solidFill>
                                  <a:latin typeface="Cambria Math" panose="02040503050406030204" pitchFamily="18" charset="0"/>
                                  <a:ea typeface="Cambria Math" panose="02040503050406030204" pitchFamily="18" charset="0"/>
                                </a:rPr>
                                <m:t>𝑡</m:t>
                              </m:r>
                              <m:r>
                                <a:rPr lang="en-US" sz="3600" i="1" spc="-25">
                                  <a:solidFill>
                                    <a:srgbClr val="0070C0"/>
                                  </a:solidFill>
                                  <a:latin typeface="Cambria Math" panose="02040503050406030204" pitchFamily="18" charset="0"/>
                                  <a:ea typeface="Cambria Math" panose="02040503050406030204" pitchFamily="18" charset="0"/>
                                </a:rPr>
                                <m:t>−2</m:t>
                              </m:r>
                            </m:sub>
                          </m:sSub>
                          <m:r>
                            <a:rPr lang="en-US" sz="3600" i="1" spc="-25">
                              <a:solidFill>
                                <a:srgbClr val="0070C0"/>
                              </a:solidFill>
                              <a:latin typeface="Cambria Math" panose="02040503050406030204" pitchFamily="18" charset="0"/>
                              <a:ea typeface="Cambria Math" panose="02040503050406030204" pitchFamily="18" charset="0"/>
                            </a:rPr>
                            <m:t>,…</m:t>
                          </m:r>
                        </m:e>
                      </m:d>
                    </m:oMath>
                  </m:oMathPara>
                </a14:m>
                <a:endParaRPr lang="en-US" sz="3600" b="1" spc="-25" dirty="0">
                  <a:solidFill>
                    <a:srgbClr val="000000"/>
                  </a:solidFill>
                  <a:latin typeface="Goudy Old Style" panose="02020502050305020303" pitchFamily="18" charset="0"/>
                </a:endParaRPr>
              </a:p>
              <a:p>
                <a:pP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b="1" spc="-25" dirty="0">
                    <a:solidFill>
                      <a:srgbClr val="000000"/>
                    </a:solidFill>
                    <a:latin typeface="Goudy Old Style" panose="02020502050305020303" pitchFamily="18" charset="0"/>
                  </a:rPr>
                  <a:t>Question: </a:t>
                </a:r>
                <a:r>
                  <a:rPr lang="en-US" sz="3600" spc="-25" dirty="0">
                    <a:solidFill>
                      <a:srgbClr val="000000"/>
                    </a:solidFill>
                    <a:latin typeface="Goudy Old Style" panose="02020502050305020303" pitchFamily="18" charset="0"/>
                  </a:rPr>
                  <a:t>Is there ALWAYS an OPTIMAL policy of the form </a:t>
                </a:r>
                <a14:m>
                  <m:oMath xmlns:m="http://schemas.openxmlformats.org/officeDocument/2006/math">
                    <m:r>
                      <a:rPr lang="en-US" sz="3600" i="1" spc="-25">
                        <a:solidFill>
                          <a:srgbClr val="0070C0"/>
                        </a:solidFill>
                        <a:latin typeface="Cambria Math" panose="02040503050406030204" pitchFamily="18" charset="0"/>
                        <a:ea typeface="Cambria Math" panose="02040503050406030204" pitchFamily="18" charset="0"/>
                      </a:rPr>
                      <m:t>𝜋</m:t>
                    </m:r>
                    <m:d>
                      <m:dPr>
                        <m:ctrlPr>
                          <a:rPr lang="en-US" sz="3600" i="1" spc="-25">
                            <a:solidFill>
                              <a:srgbClr val="0070C0"/>
                            </a:solidFill>
                            <a:latin typeface="Cambria Math" panose="02040503050406030204" pitchFamily="18" charset="0"/>
                            <a:ea typeface="Cambria Math" panose="02040503050406030204" pitchFamily="18" charset="0"/>
                          </a:rPr>
                        </m:ctrlPr>
                      </m:dPr>
                      <m:e>
                        <m:sSub>
                          <m:sSubPr>
                            <m:ctrlPr>
                              <a:rPr lang="en-US" sz="3600" i="1" spc="-25">
                                <a:solidFill>
                                  <a:srgbClr val="0070C0"/>
                                </a:solidFill>
                                <a:latin typeface="Cambria Math" panose="02040503050406030204" pitchFamily="18" charset="0"/>
                                <a:ea typeface="Cambria Math" panose="02040503050406030204" pitchFamily="18" charset="0"/>
                              </a:rPr>
                            </m:ctrlPr>
                          </m:sSubPr>
                          <m:e>
                            <m:r>
                              <a:rPr lang="en-US" sz="3600" i="1" spc="-25">
                                <a:solidFill>
                                  <a:srgbClr val="0070C0"/>
                                </a:solidFill>
                                <a:latin typeface="Cambria Math" panose="02040503050406030204" pitchFamily="18" charset="0"/>
                                <a:ea typeface="Cambria Math" panose="02040503050406030204" pitchFamily="18" charset="0"/>
                              </a:rPr>
                              <m:t>𝑎</m:t>
                            </m:r>
                          </m:e>
                          <m:sub>
                            <m:r>
                              <a:rPr lang="en-US" sz="3600" i="1" spc="-25">
                                <a:solidFill>
                                  <a:srgbClr val="0070C0"/>
                                </a:solidFill>
                                <a:latin typeface="Cambria Math" panose="02040503050406030204" pitchFamily="18" charset="0"/>
                                <a:ea typeface="Cambria Math" panose="02040503050406030204" pitchFamily="18" charset="0"/>
                              </a:rPr>
                              <m:t>𝑡</m:t>
                            </m:r>
                          </m:sub>
                        </m:sSub>
                        <m:r>
                          <a:rPr lang="en-US" sz="3600" i="1" spc="-25">
                            <a:solidFill>
                              <a:srgbClr val="0070C0"/>
                            </a:solidFill>
                            <a:latin typeface="Cambria Math" panose="02040503050406030204" pitchFamily="18" charset="0"/>
                            <a:ea typeface="Cambria Math" panose="02040503050406030204" pitchFamily="18" charset="0"/>
                          </a:rPr>
                          <m:t>|</m:t>
                        </m:r>
                        <m:sSub>
                          <m:sSubPr>
                            <m:ctrlPr>
                              <a:rPr lang="en-US" sz="3600" i="1" spc="-25">
                                <a:solidFill>
                                  <a:srgbClr val="0070C0"/>
                                </a:solidFill>
                                <a:latin typeface="Cambria Math" panose="02040503050406030204" pitchFamily="18" charset="0"/>
                                <a:ea typeface="Cambria Math" panose="02040503050406030204" pitchFamily="18" charset="0"/>
                              </a:rPr>
                            </m:ctrlPr>
                          </m:sSubPr>
                          <m:e>
                            <m:r>
                              <a:rPr lang="en-US" sz="3600" i="1" spc="-25">
                                <a:solidFill>
                                  <a:srgbClr val="0070C0"/>
                                </a:solidFill>
                                <a:latin typeface="Cambria Math" panose="02040503050406030204" pitchFamily="18" charset="0"/>
                                <a:ea typeface="Cambria Math" panose="02040503050406030204" pitchFamily="18" charset="0"/>
                              </a:rPr>
                              <m:t>𝑜</m:t>
                            </m:r>
                          </m:e>
                          <m:sub>
                            <m:r>
                              <a:rPr lang="en-US" sz="3600" i="1" spc="-25">
                                <a:solidFill>
                                  <a:srgbClr val="0070C0"/>
                                </a:solidFill>
                                <a:latin typeface="Cambria Math" panose="02040503050406030204" pitchFamily="18" charset="0"/>
                                <a:ea typeface="Cambria Math" panose="02040503050406030204" pitchFamily="18" charset="0"/>
                              </a:rPr>
                              <m:t>𝑡</m:t>
                            </m:r>
                          </m:sub>
                        </m:sSub>
                      </m:e>
                    </m:d>
                  </m:oMath>
                </a14:m>
                <a:r>
                  <a:rPr lang="en-US" sz="3600" spc="-25" dirty="0">
                    <a:solidFill>
                      <a:srgbClr val="000000"/>
                    </a:solidFill>
                    <a:latin typeface="Goudy Old Style" panose="02020502050305020303" pitchFamily="18" charset="0"/>
                  </a:rPr>
                  <a:t>?</a:t>
                </a:r>
              </a:p>
              <a:p>
                <a:pP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b="1" spc="-25" dirty="0">
                    <a:solidFill>
                      <a:srgbClr val="000000"/>
                    </a:solidFill>
                    <a:latin typeface="Goudy Old Style" panose="02020502050305020303" pitchFamily="18" charset="0"/>
                  </a:rPr>
                  <a:t>Side Note: </a:t>
                </a:r>
                <a:r>
                  <a:rPr lang="en-US" sz="3600" spc="-25" dirty="0">
                    <a:solidFill>
                      <a:srgbClr val="000000"/>
                    </a:solidFill>
                    <a:latin typeface="Goudy Old Style" panose="02020502050305020303" pitchFamily="18" charset="0"/>
                  </a:rPr>
                  <a:t>During exams, I may ask questions related to this issue for which logical thinking is enough. But, the knowledge of D-Separation may help you a little bit.</a:t>
                </a:r>
                <a:endParaRPr lang="en-US" sz="2500" spc="-25" dirty="0">
                  <a:solidFill>
                    <a:srgbClr val="FF0000"/>
                  </a:solidFill>
                  <a:latin typeface="Goudy Old Style" panose="02020502050305020303" pitchFamily="18" charset="0"/>
                </a:endParaRPr>
              </a:p>
            </p:txBody>
          </p:sp>
        </mc:Choice>
        <mc:Fallback xmlns="">
          <p:sp>
            <p:nvSpPr>
              <p:cNvPr id="20" name="TextBox 8">
                <a:extLst>
                  <a:ext uri="{FF2B5EF4-FFF2-40B4-BE49-F238E27FC236}">
                    <a16:creationId xmlns:a16="http://schemas.microsoft.com/office/drawing/2014/main" id="{6E642AF1-C161-49FD-89A9-FDAA29CDFFF7}"/>
                  </a:ext>
                </a:extLst>
              </p:cNvPr>
              <p:cNvSpPr txBox="1">
                <a:spLocks noRot="1" noChangeAspect="1" noMove="1" noResize="1" noEditPoints="1" noAdjustHandles="1" noChangeArrowheads="1" noChangeShapeType="1" noTextEdit="1"/>
              </p:cNvSpPr>
              <p:nvPr/>
            </p:nvSpPr>
            <p:spPr>
              <a:xfrm>
                <a:off x="8685652" y="1617619"/>
                <a:ext cx="9221348" cy="7389459"/>
              </a:xfrm>
              <a:prstGeom prst="rect">
                <a:avLst/>
              </a:prstGeom>
              <a:blipFill>
                <a:blip r:embed="rId3"/>
                <a:stretch>
                  <a:fillRect l="-3040" t="-3133" r="-793" b="-2721"/>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34746D8A-8872-46EA-8CDD-589CFF98FE32}"/>
              </a:ext>
            </a:extLst>
          </p:cNvPr>
          <p:cNvSpPr/>
          <p:nvPr/>
        </p:nvSpPr>
        <p:spPr>
          <a:xfrm>
            <a:off x="1071194" y="72009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a:extLst>
              <a:ext uri="{FF2B5EF4-FFF2-40B4-BE49-F238E27FC236}">
                <a16:creationId xmlns:a16="http://schemas.microsoft.com/office/drawing/2014/main" id="{6B990247-439A-4CC8-B1D7-72501696F4AA}"/>
              </a:ext>
            </a:extLst>
          </p:cNvPr>
          <p:cNvCxnSpPr>
            <a:cxnSpLocks/>
          </p:cNvCxnSpPr>
          <p:nvPr/>
        </p:nvCxnSpPr>
        <p:spPr>
          <a:xfrm>
            <a:off x="1985594" y="7628897"/>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E034BE8C-4682-4ADF-B205-B538687764C4}"/>
              </a:ext>
            </a:extLst>
          </p:cNvPr>
          <p:cNvSpPr/>
          <p:nvPr/>
        </p:nvSpPr>
        <p:spPr>
          <a:xfrm>
            <a:off x="3128594"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Arrow Connector 92">
            <a:extLst>
              <a:ext uri="{FF2B5EF4-FFF2-40B4-BE49-F238E27FC236}">
                <a16:creationId xmlns:a16="http://schemas.microsoft.com/office/drawing/2014/main" id="{ED90ED1E-C5BD-43B8-A6F3-14862B0F5C3F}"/>
              </a:ext>
            </a:extLst>
          </p:cNvPr>
          <p:cNvCxnSpPr>
            <a:cxnSpLocks/>
          </p:cNvCxnSpPr>
          <p:nvPr/>
        </p:nvCxnSpPr>
        <p:spPr>
          <a:xfrm>
            <a:off x="4042994"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6D503AED-2AD6-4187-A479-22982CD22374}"/>
              </a:ext>
            </a:extLst>
          </p:cNvPr>
          <p:cNvSpPr/>
          <p:nvPr/>
        </p:nvSpPr>
        <p:spPr>
          <a:xfrm>
            <a:off x="5181600"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4AC42B22-A1F1-45BB-AB8D-5B12BDDB9067}"/>
              </a:ext>
            </a:extLst>
          </p:cNvPr>
          <p:cNvCxnSpPr>
            <a:cxnSpLocks/>
          </p:cNvCxnSpPr>
          <p:nvPr/>
        </p:nvCxnSpPr>
        <p:spPr>
          <a:xfrm>
            <a:off x="6096000"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4C9E6AE8-34B3-4FF0-8055-871FB3D77383}"/>
              </a:ext>
            </a:extLst>
          </p:cNvPr>
          <p:cNvSpPr/>
          <p:nvPr/>
        </p:nvSpPr>
        <p:spPr>
          <a:xfrm>
            <a:off x="7239000" y="71641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731BFCCC-5AC3-434D-BA5B-9DC6C0CD0932}"/>
              </a:ext>
            </a:extLst>
          </p:cNvPr>
          <p:cNvSpPr/>
          <p:nvPr/>
        </p:nvSpPr>
        <p:spPr>
          <a:xfrm>
            <a:off x="1071194" y="3730323"/>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40DF35BE-DEB2-4C66-9FB7-D4148D6CAF70}"/>
                  </a:ext>
                </a:extLst>
              </p:cNvPr>
              <p:cNvSpPr txBox="1"/>
              <p:nvPr/>
            </p:nvSpPr>
            <p:spPr>
              <a:xfrm>
                <a:off x="1169086" y="3853520"/>
                <a:ext cx="74937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00" name="TextBox 99">
                <a:extLst>
                  <a:ext uri="{FF2B5EF4-FFF2-40B4-BE49-F238E27FC236}">
                    <a16:creationId xmlns:a16="http://schemas.microsoft.com/office/drawing/2014/main" id="{40DF35BE-DEB2-4C66-9FB7-D4148D6CAF70}"/>
                  </a:ext>
                </a:extLst>
              </p:cNvPr>
              <p:cNvSpPr txBox="1">
                <a:spLocks noRot="1" noChangeAspect="1" noMove="1" noResize="1" noEditPoints="1" noAdjustHandles="1" noChangeArrowheads="1" noChangeShapeType="1" noTextEdit="1"/>
              </p:cNvSpPr>
              <p:nvPr/>
            </p:nvSpPr>
            <p:spPr>
              <a:xfrm>
                <a:off x="1169086" y="3853520"/>
                <a:ext cx="749372" cy="646331"/>
              </a:xfrm>
              <a:prstGeom prst="rect">
                <a:avLst/>
              </a:prstGeom>
              <a:blipFill>
                <a:blip r:embed="rId8"/>
                <a:stretch>
                  <a:fillRect/>
                </a:stretch>
              </a:blipFill>
              <a:ln>
                <a:noFill/>
              </a:ln>
            </p:spPr>
            <p:txBody>
              <a:bodyPr/>
              <a:lstStyle/>
              <a:p>
                <a:r>
                  <a:rPr lang="en-US">
                    <a:noFill/>
                  </a:rPr>
                  <a:t> </a:t>
                </a:r>
              </a:p>
            </p:txBody>
          </p:sp>
        </mc:Fallback>
      </mc:AlternateContent>
      <p:sp>
        <p:nvSpPr>
          <p:cNvPr id="101" name="Oval 100">
            <a:extLst>
              <a:ext uri="{FF2B5EF4-FFF2-40B4-BE49-F238E27FC236}">
                <a16:creationId xmlns:a16="http://schemas.microsoft.com/office/drawing/2014/main" id="{4804F738-21EA-4C8D-A1DF-7E41E64593F5}"/>
              </a:ext>
            </a:extLst>
          </p:cNvPr>
          <p:cNvSpPr/>
          <p:nvPr/>
        </p:nvSpPr>
        <p:spPr>
          <a:xfrm>
            <a:off x="3032839" y="364523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33D4ECF9-25B3-4DE4-BC7F-562AD98E3F31}"/>
                  </a:ext>
                </a:extLst>
              </p:cNvPr>
              <p:cNvSpPr txBox="1"/>
              <p:nvPr/>
            </p:nvSpPr>
            <p:spPr>
              <a:xfrm>
                <a:off x="3130731" y="3768434"/>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02" name="TextBox 101">
                <a:extLst>
                  <a:ext uri="{FF2B5EF4-FFF2-40B4-BE49-F238E27FC236}">
                    <a16:creationId xmlns:a16="http://schemas.microsoft.com/office/drawing/2014/main" id="{33D4ECF9-25B3-4DE4-BC7F-562AD98E3F31}"/>
                  </a:ext>
                </a:extLst>
              </p:cNvPr>
              <p:cNvSpPr txBox="1">
                <a:spLocks noRot="1" noChangeAspect="1" noMove="1" noResize="1" noEditPoints="1" noAdjustHandles="1" noChangeArrowheads="1" noChangeShapeType="1" noTextEdit="1"/>
              </p:cNvSpPr>
              <p:nvPr/>
            </p:nvSpPr>
            <p:spPr>
              <a:xfrm>
                <a:off x="3130731" y="3768434"/>
                <a:ext cx="760080" cy="646331"/>
              </a:xfrm>
              <a:prstGeom prst="rect">
                <a:avLst/>
              </a:prstGeom>
              <a:blipFill>
                <a:blip r:embed="rId9"/>
                <a:stretch>
                  <a:fillRect/>
                </a:stretch>
              </a:blipFill>
              <a:ln>
                <a:noFill/>
              </a:ln>
            </p:spPr>
            <p:txBody>
              <a:bodyPr/>
              <a:lstStyle/>
              <a:p>
                <a:r>
                  <a:rPr lang="en-US">
                    <a:noFill/>
                  </a:rPr>
                  <a:t> </a:t>
                </a:r>
              </a:p>
            </p:txBody>
          </p:sp>
        </mc:Fallback>
      </mc:AlternateContent>
      <p:sp>
        <p:nvSpPr>
          <p:cNvPr id="103" name="Oval 102">
            <a:extLst>
              <a:ext uri="{FF2B5EF4-FFF2-40B4-BE49-F238E27FC236}">
                <a16:creationId xmlns:a16="http://schemas.microsoft.com/office/drawing/2014/main" id="{BF7EE281-D410-4F00-9437-C35F8492B114}"/>
              </a:ext>
            </a:extLst>
          </p:cNvPr>
          <p:cNvSpPr/>
          <p:nvPr/>
        </p:nvSpPr>
        <p:spPr>
          <a:xfrm>
            <a:off x="5127033"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8913F4A2-1493-48B0-B0DB-B19996D1B72C}"/>
                  </a:ext>
                </a:extLst>
              </p:cNvPr>
              <p:cNvSpPr txBox="1"/>
              <p:nvPr/>
            </p:nvSpPr>
            <p:spPr>
              <a:xfrm>
                <a:off x="5224925"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04" name="TextBox 103">
                <a:extLst>
                  <a:ext uri="{FF2B5EF4-FFF2-40B4-BE49-F238E27FC236}">
                    <a16:creationId xmlns:a16="http://schemas.microsoft.com/office/drawing/2014/main" id="{8913F4A2-1493-48B0-B0DB-B19996D1B72C}"/>
                  </a:ext>
                </a:extLst>
              </p:cNvPr>
              <p:cNvSpPr txBox="1">
                <a:spLocks noRot="1" noChangeAspect="1" noMove="1" noResize="1" noEditPoints="1" noAdjustHandles="1" noChangeArrowheads="1" noChangeShapeType="1" noTextEdit="1"/>
              </p:cNvSpPr>
              <p:nvPr/>
            </p:nvSpPr>
            <p:spPr>
              <a:xfrm>
                <a:off x="5224925" y="3667617"/>
                <a:ext cx="760080" cy="646331"/>
              </a:xfrm>
              <a:prstGeom prst="rect">
                <a:avLst/>
              </a:prstGeom>
              <a:blipFill>
                <a:blip r:embed="rId10"/>
                <a:stretch>
                  <a:fillRect/>
                </a:stretch>
              </a:blipFill>
              <a:ln>
                <a:noFill/>
              </a:ln>
            </p:spPr>
            <p:txBody>
              <a:bodyPr/>
              <a:lstStyle/>
              <a:p>
                <a:r>
                  <a:rPr lang="en-US">
                    <a:noFill/>
                  </a:rPr>
                  <a:t> </a:t>
                </a:r>
              </a:p>
            </p:txBody>
          </p:sp>
        </mc:Fallback>
      </mc:AlternateContent>
      <p:sp>
        <p:nvSpPr>
          <p:cNvPr id="105" name="Oval 104">
            <a:extLst>
              <a:ext uri="{FF2B5EF4-FFF2-40B4-BE49-F238E27FC236}">
                <a16:creationId xmlns:a16="http://schemas.microsoft.com/office/drawing/2014/main" id="{9DB78C63-9FB6-4DB3-B359-A1361436202F}"/>
              </a:ext>
            </a:extLst>
          </p:cNvPr>
          <p:cNvSpPr/>
          <p:nvPr/>
        </p:nvSpPr>
        <p:spPr>
          <a:xfrm>
            <a:off x="7141881"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6ABE80AF-A699-44DB-9017-B9310E73BC7E}"/>
                  </a:ext>
                </a:extLst>
              </p:cNvPr>
              <p:cNvSpPr txBox="1"/>
              <p:nvPr/>
            </p:nvSpPr>
            <p:spPr>
              <a:xfrm>
                <a:off x="7239773"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06" name="TextBox 105">
                <a:extLst>
                  <a:ext uri="{FF2B5EF4-FFF2-40B4-BE49-F238E27FC236}">
                    <a16:creationId xmlns:a16="http://schemas.microsoft.com/office/drawing/2014/main" id="{6ABE80AF-A699-44DB-9017-B9310E73BC7E}"/>
                  </a:ext>
                </a:extLst>
              </p:cNvPr>
              <p:cNvSpPr txBox="1">
                <a:spLocks noRot="1" noChangeAspect="1" noMove="1" noResize="1" noEditPoints="1" noAdjustHandles="1" noChangeArrowheads="1" noChangeShapeType="1" noTextEdit="1"/>
              </p:cNvSpPr>
              <p:nvPr/>
            </p:nvSpPr>
            <p:spPr>
              <a:xfrm>
                <a:off x="7239773" y="3667617"/>
                <a:ext cx="760080" cy="646331"/>
              </a:xfrm>
              <a:prstGeom prst="rect">
                <a:avLst/>
              </a:prstGeom>
              <a:blipFill>
                <a:blip r:embed="rId11"/>
                <a:stretch>
                  <a:fillRect/>
                </a:stretch>
              </a:blipFill>
              <a:ln>
                <a:noFill/>
              </a:ln>
            </p:spPr>
            <p:txBody>
              <a:bodyPr/>
              <a:lstStyle/>
              <a:p>
                <a:r>
                  <a:rPr lang="en-US">
                    <a:noFill/>
                  </a:rPr>
                  <a:t> </a:t>
                </a:r>
              </a:p>
            </p:txBody>
          </p:sp>
        </mc:Fallback>
      </mc:AlternateContent>
      <p:cxnSp>
        <p:nvCxnSpPr>
          <p:cNvPr id="107" name="Straight Arrow Connector 106">
            <a:extLst>
              <a:ext uri="{FF2B5EF4-FFF2-40B4-BE49-F238E27FC236}">
                <a16:creationId xmlns:a16="http://schemas.microsoft.com/office/drawing/2014/main" id="{27FE2D92-C54F-4037-9F87-94567B132AAC}"/>
              </a:ext>
            </a:extLst>
          </p:cNvPr>
          <p:cNvCxnSpPr>
            <a:cxnSpLocks/>
            <a:endCxn id="91" idx="1"/>
          </p:cNvCxnSpPr>
          <p:nvPr/>
        </p:nvCxnSpPr>
        <p:spPr>
          <a:xfrm>
            <a:off x="1674396" y="4578003"/>
            <a:ext cx="1588109" cy="273844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FB321103-7068-4F80-8FF3-D432B07D5736}"/>
              </a:ext>
            </a:extLst>
          </p:cNvPr>
          <p:cNvCxnSpPr>
            <a:cxnSpLocks/>
          </p:cNvCxnSpPr>
          <p:nvPr/>
        </p:nvCxnSpPr>
        <p:spPr>
          <a:xfrm>
            <a:off x="5809736" y="4414765"/>
            <a:ext cx="1668681" cy="28726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BD81D16C-310A-4CD0-B890-27D78194288F}"/>
              </a:ext>
            </a:extLst>
          </p:cNvPr>
          <p:cNvSpPr/>
          <p:nvPr/>
        </p:nvSpPr>
        <p:spPr>
          <a:xfrm>
            <a:off x="1078821" y="2171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E8588468-A0B2-4991-AE25-CBCA93276665}"/>
                  </a:ext>
                </a:extLst>
              </p:cNvPr>
              <p:cNvSpPr txBox="1"/>
              <p:nvPr/>
            </p:nvSpPr>
            <p:spPr>
              <a:xfrm>
                <a:off x="1176713" y="2294897"/>
                <a:ext cx="66178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10" name="TextBox 109">
                <a:extLst>
                  <a:ext uri="{FF2B5EF4-FFF2-40B4-BE49-F238E27FC236}">
                    <a16:creationId xmlns:a16="http://schemas.microsoft.com/office/drawing/2014/main" id="{E8588468-A0B2-4991-AE25-CBCA93276665}"/>
                  </a:ext>
                </a:extLst>
              </p:cNvPr>
              <p:cNvSpPr txBox="1">
                <a:spLocks noRot="1" noChangeAspect="1" noMove="1" noResize="1" noEditPoints="1" noAdjustHandles="1" noChangeArrowheads="1" noChangeShapeType="1" noTextEdit="1"/>
              </p:cNvSpPr>
              <p:nvPr/>
            </p:nvSpPr>
            <p:spPr>
              <a:xfrm>
                <a:off x="1176713" y="2294897"/>
                <a:ext cx="661783" cy="646331"/>
              </a:xfrm>
              <a:prstGeom prst="rect">
                <a:avLst/>
              </a:prstGeom>
              <a:blipFill>
                <a:blip r:embed="rId12"/>
                <a:stretch>
                  <a:fillRect/>
                </a:stretch>
              </a:blipFill>
              <a:ln>
                <a:noFill/>
              </a:ln>
            </p:spPr>
            <p:txBody>
              <a:bodyPr/>
              <a:lstStyle/>
              <a:p>
                <a:r>
                  <a:rPr lang="en-US">
                    <a:noFill/>
                  </a:rPr>
                  <a:t> </a:t>
                </a:r>
              </a:p>
            </p:txBody>
          </p:sp>
        </mc:Fallback>
      </mc:AlternateContent>
      <p:sp>
        <p:nvSpPr>
          <p:cNvPr id="111" name="Oval 110">
            <a:extLst>
              <a:ext uri="{FF2B5EF4-FFF2-40B4-BE49-F238E27FC236}">
                <a16:creationId xmlns:a16="http://schemas.microsoft.com/office/drawing/2014/main" id="{DDC7A9BD-082E-4D6C-B69F-CC63BFB226F5}"/>
              </a:ext>
            </a:extLst>
          </p:cNvPr>
          <p:cNvSpPr/>
          <p:nvPr/>
        </p:nvSpPr>
        <p:spPr>
          <a:xfrm>
            <a:off x="3040466" y="208661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E8AC3E76-D457-4DD8-96DC-59B04D048602}"/>
                  </a:ext>
                </a:extLst>
              </p:cNvPr>
              <p:cNvSpPr txBox="1"/>
              <p:nvPr/>
            </p:nvSpPr>
            <p:spPr>
              <a:xfrm>
                <a:off x="3138358" y="2209811"/>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12" name="TextBox 111">
                <a:extLst>
                  <a:ext uri="{FF2B5EF4-FFF2-40B4-BE49-F238E27FC236}">
                    <a16:creationId xmlns:a16="http://schemas.microsoft.com/office/drawing/2014/main" id="{E8AC3E76-D457-4DD8-96DC-59B04D048602}"/>
                  </a:ext>
                </a:extLst>
              </p:cNvPr>
              <p:cNvSpPr txBox="1">
                <a:spLocks noRot="1" noChangeAspect="1" noMove="1" noResize="1" noEditPoints="1" noAdjustHandles="1" noChangeArrowheads="1" noChangeShapeType="1" noTextEdit="1"/>
              </p:cNvSpPr>
              <p:nvPr/>
            </p:nvSpPr>
            <p:spPr>
              <a:xfrm>
                <a:off x="3138358" y="2209811"/>
                <a:ext cx="672492" cy="646331"/>
              </a:xfrm>
              <a:prstGeom prst="rect">
                <a:avLst/>
              </a:prstGeom>
              <a:blipFill>
                <a:blip r:embed="rId13"/>
                <a:stretch>
                  <a:fillRect/>
                </a:stretch>
              </a:blipFill>
              <a:ln>
                <a:noFill/>
              </a:ln>
            </p:spPr>
            <p:txBody>
              <a:bodyPr/>
              <a:lstStyle/>
              <a:p>
                <a:r>
                  <a:rPr lang="en-US">
                    <a:noFill/>
                  </a:rPr>
                  <a:t> </a:t>
                </a:r>
              </a:p>
            </p:txBody>
          </p:sp>
        </mc:Fallback>
      </mc:AlternateContent>
      <p:sp>
        <p:nvSpPr>
          <p:cNvPr id="113" name="Oval 112">
            <a:extLst>
              <a:ext uri="{FF2B5EF4-FFF2-40B4-BE49-F238E27FC236}">
                <a16:creationId xmlns:a16="http://schemas.microsoft.com/office/drawing/2014/main" id="{78B5A9CD-6DE7-4F4B-A14F-8E117A650421}"/>
              </a:ext>
            </a:extLst>
          </p:cNvPr>
          <p:cNvSpPr/>
          <p:nvPr/>
        </p:nvSpPr>
        <p:spPr>
          <a:xfrm>
            <a:off x="5134660"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0B6290F1-5809-4C2B-94E4-58D3D51329F7}"/>
                  </a:ext>
                </a:extLst>
              </p:cNvPr>
              <p:cNvSpPr txBox="1"/>
              <p:nvPr/>
            </p:nvSpPr>
            <p:spPr>
              <a:xfrm>
                <a:off x="5232552" y="2108994"/>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14" name="TextBox 113">
                <a:extLst>
                  <a:ext uri="{FF2B5EF4-FFF2-40B4-BE49-F238E27FC236}">
                    <a16:creationId xmlns:a16="http://schemas.microsoft.com/office/drawing/2014/main" id="{0B6290F1-5809-4C2B-94E4-58D3D51329F7}"/>
                  </a:ext>
                </a:extLst>
              </p:cNvPr>
              <p:cNvSpPr txBox="1">
                <a:spLocks noRot="1" noChangeAspect="1" noMove="1" noResize="1" noEditPoints="1" noAdjustHandles="1" noChangeArrowheads="1" noChangeShapeType="1" noTextEdit="1"/>
              </p:cNvSpPr>
              <p:nvPr/>
            </p:nvSpPr>
            <p:spPr>
              <a:xfrm>
                <a:off x="5232552" y="2108994"/>
                <a:ext cx="672492" cy="646331"/>
              </a:xfrm>
              <a:prstGeom prst="rect">
                <a:avLst/>
              </a:prstGeom>
              <a:blipFill>
                <a:blip r:embed="rId14"/>
                <a:stretch>
                  <a:fillRect/>
                </a:stretch>
              </a:blipFill>
              <a:ln>
                <a:noFill/>
              </a:ln>
            </p:spPr>
            <p:txBody>
              <a:bodyPr/>
              <a:lstStyle/>
              <a:p>
                <a:r>
                  <a:rPr lang="en-US">
                    <a:noFill/>
                  </a:rPr>
                  <a:t> </a:t>
                </a:r>
              </a:p>
            </p:txBody>
          </p:sp>
        </mc:Fallback>
      </mc:AlternateContent>
      <p:sp>
        <p:nvSpPr>
          <p:cNvPr id="115" name="Oval 114">
            <a:extLst>
              <a:ext uri="{FF2B5EF4-FFF2-40B4-BE49-F238E27FC236}">
                <a16:creationId xmlns:a16="http://schemas.microsoft.com/office/drawing/2014/main" id="{047A6FF4-A62D-4243-BEDC-0CD301A3F4EC}"/>
              </a:ext>
            </a:extLst>
          </p:cNvPr>
          <p:cNvSpPr/>
          <p:nvPr/>
        </p:nvSpPr>
        <p:spPr>
          <a:xfrm>
            <a:off x="7149508"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538E9D39-0AAC-4CCE-8748-8014A3A5101B}"/>
                  </a:ext>
                </a:extLst>
              </p:cNvPr>
              <p:cNvSpPr txBox="1"/>
              <p:nvPr/>
            </p:nvSpPr>
            <p:spPr>
              <a:xfrm>
                <a:off x="7247400" y="2108994"/>
                <a:ext cx="65274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16" name="TextBox 115">
                <a:extLst>
                  <a:ext uri="{FF2B5EF4-FFF2-40B4-BE49-F238E27FC236}">
                    <a16:creationId xmlns:a16="http://schemas.microsoft.com/office/drawing/2014/main" id="{538E9D39-0AAC-4CCE-8748-8014A3A5101B}"/>
                  </a:ext>
                </a:extLst>
              </p:cNvPr>
              <p:cNvSpPr txBox="1">
                <a:spLocks noRot="1" noChangeAspect="1" noMove="1" noResize="1" noEditPoints="1" noAdjustHandles="1" noChangeArrowheads="1" noChangeShapeType="1" noTextEdit="1"/>
              </p:cNvSpPr>
              <p:nvPr/>
            </p:nvSpPr>
            <p:spPr>
              <a:xfrm>
                <a:off x="7247400" y="2108994"/>
                <a:ext cx="652743" cy="646331"/>
              </a:xfrm>
              <a:prstGeom prst="rect">
                <a:avLst/>
              </a:prstGeom>
              <a:blipFill>
                <a:blip r:embed="rId15"/>
                <a:stretch>
                  <a:fillRect/>
                </a:stretch>
              </a:blipFill>
              <a:ln>
                <a:noFill/>
              </a:ln>
            </p:spPr>
            <p:txBody>
              <a:bodyPr/>
              <a:lstStyle/>
              <a:p>
                <a:r>
                  <a:rPr lang="en-US">
                    <a:noFill/>
                  </a:rPr>
                  <a:t> </a:t>
                </a:r>
              </a:p>
            </p:txBody>
          </p:sp>
        </mc:Fallback>
      </mc:AlternateContent>
      <p:sp>
        <p:nvSpPr>
          <p:cNvPr id="117" name="Oval 116">
            <a:extLst>
              <a:ext uri="{FF2B5EF4-FFF2-40B4-BE49-F238E27FC236}">
                <a16:creationId xmlns:a16="http://schemas.microsoft.com/office/drawing/2014/main" id="{9FD430A9-1E92-448A-A751-DB006655E003}"/>
              </a:ext>
            </a:extLst>
          </p:cNvPr>
          <p:cNvSpPr/>
          <p:nvPr/>
        </p:nvSpPr>
        <p:spPr>
          <a:xfrm>
            <a:off x="1071194" y="5600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5EF16743-4AC6-4D3A-AECF-151CE8D51131}"/>
                  </a:ext>
                </a:extLst>
              </p:cNvPr>
              <p:cNvSpPr txBox="1"/>
              <p:nvPr/>
            </p:nvSpPr>
            <p:spPr>
              <a:xfrm>
                <a:off x="1169086" y="5723897"/>
                <a:ext cx="723468"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18" name="TextBox 117">
                <a:extLst>
                  <a:ext uri="{FF2B5EF4-FFF2-40B4-BE49-F238E27FC236}">
                    <a16:creationId xmlns:a16="http://schemas.microsoft.com/office/drawing/2014/main" id="{5EF16743-4AC6-4D3A-AECF-151CE8D51131}"/>
                  </a:ext>
                </a:extLst>
              </p:cNvPr>
              <p:cNvSpPr txBox="1">
                <a:spLocks noRot="1" noChangeAspect="1" noMove="1" noResize="1" noEditPoints="1" noAdjustHandles="1" noChangeArrowheads="1" noChangeShapeType="1" noTextEdit="1"/>
              </p:cNvSpPr>
              <p:nvPr/>
            </p:nvSpPr>
            <p:spPr>
              <a:xfrm>
                <a:off x="1169086" y="5723897"/>
                <a:ext cx="723468" cy="646331"/>
              </a:xfrm>
              <a:prstGeom prst="rect">
                <a:avLst/>
              </a:prstGeom>
              <a:blipFill>
                <a:blip r:embed="rId16"/>
                <a:stretch>
                  <a:fillRect/>
                </a:stretch>
              </a:blipFill>
              <a:ln>
                <a:noFill/>
              </a:ln>
            </p:spPr>
            <p:txBody>
              <a:bodyPr/>
              <a:lstStyle/>
              <a:p>
                <a:r>
                  <a:rPr lang="en-US">
                    <a:noFill/>
                  </a:rPr>
                  <a:t> </a:t>
                </a:r>
              </a:p>
            </p:txBody>
          </p:sp>
        </mc:Fallback>
      </mc:AlternateContent>
      <p:sp>
        <p:nvSpPr>
          <p:cNvPr id="119" name="Oval 118">
            <a:extLst>
              <a:ext uri="{FF2B5EF4-FFF2-40B4-BE49-F238E27FC236}">
                <a16:creationId xmlns:a16="http://schemas.microsoft.com/office/drawing/2014/main" id="{C7AD5693-6B05-49FA-84C8-0D2ED447A9C7}"/>
              </a:ext>
            </a:extLst>
          </p:cNvPr>
          <p:cNvSpPr/>
          <p:nvPr/>
        </p:nvSpPr>
        <p:spPr>
          <a:xfrm>
            <a:off x="3128594" y="55823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D287FEC8-7AAC-4B21-A828-AACD77640A28}"/>
                  </a:ext>
                </a:extLst>
              </p:cNvPr>
              <p:cNvSpPr txBox="1"/>
              <p:nvPr/>
            </p:nvSpPr>
            <p:spPr>
              <a:xfrm>
                <a:off x="3226486" y="5705531"/>
                <a:ext cx="73417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20" name="TextBox 119">
                <a:extLst>
                  <a:ext uri="{FF2B5EF4-FFF2-40B4-BE49-F238E27FC236}">
                    <a16:creationId xmlns:a16="http://schemas.microsoft.com/office/drawing/2014/main" id="{D287FEC8-7AAC-4B21-A828-AACD77640A28}"/>
                  </a:ext>
                </a:extLst>
              </p:cNvPr>
              <p:cNvSpPr txBox="1">
                <a:spLocks noRot="1" noChangeAspect="1" noMove="1" noResize="1" noEditPoints="1" noAdjustHandles="1" noChangeArrowheads="1" noChangeShapeType="1" noTextEdit="1"/>
              </p:cNvSpPr>
              <p:nvPr/>
            </p:nvSpPr>
            <p:spPr>
              <a:xfrm>
                <a:off x="3226486" y="5705531"/>
                <a:ext cx="734175" cy="646331"/>
              </a:xfrm>
              <a:prstGeom prst="rect">
                <a:avLst/>
              </a:prstGeom>
              <a:blipFill>
                <a:blip r:embed="rId17"/>
                <a:stretch>
                  <a:fillRect/>
                </a:stretch>
              </a:blipFill>
              <a:ln>
                <a:noFill/>
              </a:ln>
            </p:spPr>
            <p:txBody>
              <a:bodyPr/>
              <a:lstStyle/>
              <a:p>
                <a:r>
                  <a:rPr lang="en-US">
                    <a:noFill/>
                  </a:rPr>
                  <a:t> </a:t>
                </a:r>
              </a:p>
            </p:txBody>
          </p:sp>
        </mc:Fallback>
      </mc:AlternateContent>
      <p:sp>
        <p:nvSpPr>
          <p:cNvPr id="121" name="Oval 120">
            <a:extLst>
              <a:ext uri="{FF2B5EF4-FFF2-40B4-BE49-F238E27FC236}">
                <a16:creationId xmlns:a16="http://schemas.microsoft.com/office/drawing/2014/main" id="{1D18AB11-E4A4-49CC-A0E4-DD68A4DAEDCE}"/>
              </a:ext>
            </a:extLst>
          </p:cNvPr>
          <p:cNvSpPr/>
          <p:nvPr/>
        </p:nvSpPr>
        <p:spPr>
          <a:xfrm>
            <a:off x="5181600" y="55823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AF7F7FD4-49E0-4BE9-B2B8-6F3E697C5481}"/>
                  </a:ext>
                </a:extLst>
              </p:cNvPr>
              <p:cNvSpPr txBox="1"/>
              <p:nvPr/>
            </p:nvSpPr>
            <p:spPr>
              <a:xfrm>
                <a:off x="5279492" y="5705531"/>
                <a:ext cx="73417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22" name="TextBox 121">
                <a:extLst>
                  <a:ext uri="{FF2B5EF4-FFF2-40B4-BE49-F238E27FC236}">
                    <a16:creationId xmlns:a16="http://schemas.microsoft.com/office/drawing/2014/main" id="{AF7F7FD4-49E0-4BE9-B2B8-6F3E697C5481}"/>
                  </a:ext>
                </a:extLst>
              </p:cNvPr>
              <p:cNvSpPr txBox="1">
                <a:spLocks noRot="1" noChangeAspect="1" noMove="1" noResize="1" noEditPoints="1" noAdjustHandles="1" noChangeArrowheads="1" noChangeShapeType="1" noTextEdit="1"/>
              </p:cNvSpPr>
              <p:nvPr/>
            </p:nvSpPr>
            <p:spPr>
              <a:xfrm>
                <a:off x="5279492" y="5705531"/>
                <a:ext cx="734175" cy="646331"/>
              </a:xfrm>
              <a:prstGeom prst="rect">
                <a:avLst/>
              </a:prstGeom>
              <a:blipFill>
                <a:blip r:embed="rId18"/>
                <a:stretch>
                  <a:fillRect/>
                </a:stretch>
              </a:blipFill>
              <a:ln>
                <a:noFill/>
              </a:ln>
            </p:spPr>
            <p:txBody>
              <a:bodyPr/>
              <a:lstStyle/>
              <a:p>
                <a:r>
                  <a:rPr lang="en-US">
                    <a:noFill/>
                  </a:rPr>
                  <a:t> </a:t>
                </a:r>
              </a:p>
            </p:txBody>
          </p:sp>
        </mc:Fallback>
      </mc:AlternateContent>
      <p:sp>
        <p:nvSpPr>
          <p:cNvPr id="123" name="Oval 122">
            <a:extLst>
              <a:ext uri="{FF2B5EF4-FFF2-40B4-BE49-F238E27FC236}">
                <a16:creationId xmlns:a16="http://schemas.microsoft.com/office/drawing/2014/main" id="{7E411D38-92E8-4F0B-8F0C-FEAD9B4CDBB9}"/>
              </a:ext>
            </a:extLst>
          </p:cNvPr>
          <p:cNvSpPr/>
          <p:nvPr/>
        </p:nvSpPr>
        <p:spPr>
          <a:xfrm>
            <a:off x="7239000" y="55639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EC050350-7E68-4978-8672-D0FEB5F40C36}"/>
                  </a:ext>
                </a:extLst>
              </p:cNvPr>
              <p:cNvSpPr txBox="1"/>
              <p:nvPr/>
            </p:nvSpPr>
            <p:spPr>
              <a:xfrm>
                <a:off x="7336892" y="5687165"/>
                <a:ext cx="73084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24" name="TextBox 123">
                <a:extLst>
                  <a:ext uri="{FF2B5EF4-FFF2-40B4-BE49-F238E27FC236}">
                    <a16:creationId xmlns:a16="http://schemas.microsoft.com/office/drawing/2014/main" id="{EC050350-7E68-4978-8672-D0FEB5F40C36}"/>
                  </a:ext>
                </a:extLst>
              </p:cNvPr>
              <p:cNvSpPr txBox="1">
                <a:spLocks noRot="1" noChangeAspect="1" noMove="1" noResize="1" noEditPoints="1" noAdjustHandles="1" noChangeArrowheads="1" noChangeShapeType="1" noTextEdit="1"/>
              </p:cNvSpPr>
              <p:nvPr/>
            </p:nvSpPr>
            <p:spPr>
              <a:xfrm>
                <a:off x="7336892" y="5687165"/>
                <a:ext cx="730841" cy="646331"/>
              </a:xfrm>
              <a:prstGeom prst="rect">
                <a:avLst/>
              </a:prstGeom>
              <a:blipFill>
                <a:blip r:embed="rId19"/>
                <a:stretch>
                  <a:fillRect/>
                </a:stretch>
              </a:blipFill>
              <a:ln>
                <a:noFill/>
              </a:ln>
            </p:spPr>
            <p:txBody>
              <a:bodyPr/>
              <a:lstStyle/>
              <a:p>
                <a:r>
                  <a:rPr lang="en-US">
                    <a:noFill/>
                  </a:rPr>
                  <a:t> </a:t>
                </a:r>
              </a:p>
            </p:txBody>
          </p:sp>
        </mc:Fallback>
      </mc:AlternateContent>
      <p:cxnSp>
        <p:nvCxnSpPr>
          <p:cNvPr id="125" name="Straight Arrow Connector 124">
            <a:extLst>
              <a:ext uri="{FF2B5EF4-FFF2-40B4-BE49-F238E27FC236}">
                <a16:creationId xmlns:a16="http://schemas.microsoft.com/office/drawing/2014/main" id="{3DEA20EA-08E3-43E8-88A0-277E7EE8683D}"/>
              </a:ext>
            </a:extLst>
          </p:cNvPr>
          <p:cNvCxnSpPr>
            <a:cxnSpLocks/>
          </p:cNvCxnSpPr>
          <p:nvPr/>
        </p:nvCxnSpPr>
        <p:spPr>
          <a:xfrm flipV="1">
            <a:off x="1524000" y="6515100"/>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652797-6121-4BEE-94EE-2F5F165A2209}"/>
              </a:ext>
            </a:extLst>
          </p:cNvPr>
          <p:cNvCxnSpPr>
            <a:cxnSpLocks/>
          </p:cNvCxnSpPr>
          <p:nvPr/>
        </p:nvCxnSpPr>
        <p:spPr>
          <a:xfrm flipV="1">
            <a:off x="3581400" y="6478368"/>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649502D-9669-4841-9AC8-077CE1DA9A81}"/>
              </a:ext>
            </a:extLst>
          </p:cNvPr>
          <p:cNvCxnSpPr>
            <a:cxnSpLocks/>
          </p:cNvCxnSpPr>
          <p:nvPr/>
        </p:nvCxnSpPr>
        <p:spPr>
          <a:xfrm flipV="1">
            <a:off x="5638800" y="6496734"/>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4E64430-9EB4-4875-9F96-30319847D799}"/>
              </a:ext>
            </a:extLst>
          </p:cNvPr>
          <p:cNvCxnSpPr>
            <a:cxnSpLocks/>
          </p:cNvCxnSpPr>
          <p:nvPr/>
        </p:nvCxnSpPr>
        <p:spPr>
          <a:xfrm flipV="1">
            <a:off x="7772400" y="6478368"/>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C9A234AE-F39A-4A0C-BE05-94FE6ADA9BEC}"/>
              </a:ext>
            </a:extLst>
          </p:cNvPr>
          <p:cNvCxnSpPr>
            <a:cxnSpLocks/>
            <a:stCxn id="101" idx="5"/>
            <a:endCxn id="94" idx="1"/>
          </p:cNvCxnSpPr>
          <p:nvPr/>
        </p:nvCxnSpPr>
        <p:spPr>
          <a:xfrm>
            <a:off x="3813328" y="4425726"/>
            <a:ext cx="1502183" cy="289071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6AE0F3A4-74E4-4C11-A9AB-0961AA3F2566}"/>
              </a:ext>
            </a:extLst>
          </p:cNvPr>
          <p:cNvCxnSpPr>
            <a:cxnSpLocks/>
            <a:endCxn id="109" idx="4"/>
          </p:cNvCxnSpPr>
          <p:nvPr/>
        </p:nvCxnSpPr>
        <p:spPr>
          <a:xfrm flipV="1">
            <a:off x="1524000" y="3086100"/>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E450BBAE-89C2-4782-A5D7-BCDE346C1B28}"/>
              </a:ext>
            </a:extLst>
          </p:cNvPr>
          <p:cNvCxnSpPr>
            <a:cxnSpLocks/>
          </p:cNvCxnSpPr>
          <p:nvPr/>
        </p:nvCxnSpPr>
        <p:spPr>
          <a:xfrm flipV="1">
            <a:off x="3510771" y="3011167"/>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8DFAFEB-D1B2-4DFC-9D62-6F126BE477BD}"/>
              </a:ext>
            </a:extLst>
          </p:cNvPr>
          <p:cNvCxnSpPr>
            <a:cxnSpLocks/>
          </p:cNvCxnSpPr>
          <p:nvPr/>
        </p:nvCxnSpPr>
        <p:spPr>
          <a:xfrm flipV="1">
            <a:off x="5614223" y="2904701"/>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1EA5495-EFA8-46EB-849F-FA2CB9D29665}"/>
              </a:ext>
            </a:extLst>
          </p:cNvPr>
          <p:cNvCxnSpPr>
            <a:cxnSpLocks/>
          </p:cNvCxnSpPr>
          <p:nvPr/>
        </p:nvCxnSpPr>
        <p:spPr>
          <a:xfrm flipV="1">
            <a:off x="7624561" y="2894648"/>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4" name="Freeform: Shape 133">
            <a:extLst>
              <a:ext uri="{FF2B5EF4-FFF2-40B4-BE49-F238E27FC236}">
                <a16:creationId xmlns:a16="http://schemas.microsoft.com/office/drawing/2014/main" id="{725B2101-84F7-46A7-AFBE-8CB1C2D434E6}"/>
              </a:ext>
            </a:extLst>
          </p:cNvPr>
          <p:cNvSpPr/>
          <p:nvPr/>
        </p:nvSpPr>
        <p:spPr>
          <a:xfrm>
            <a:off x="486426" y="2971800"/>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a:extLst>
              <a:ext uri="{FF2B5EF4-FFF2-40B4-BE49-F238E27FC236}">
                <a16:creationId xmlns:a16="http://schemas.microsoft.com/office/drawing/2014/main" id="{E5327592-3974-4BCB-B24A-CC14E109F9DE}"/>
              </a:ext>
            </a:extLst>
          </p:cNvPr>
          <p:cNvSpPr/>
          <p:nvPr/>
        </p:nvSpPr>
        <p:spPr>
          <a:xfrm>
            <a:off x="2557441" y="297043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a:extLst>
              <a:ext uri="{FF2B5EF4-FFF2-40B4-BE49-F238E27FC236}">
                <a16:creationId xmlns:a16="http://schemas.microsoft.com/office/drawing/2014/main" id="{DBB94272-CB9A-4FAF-AD14-41947382A7D5}"/>
              </a:ext>
            </a:extLst>
          </p:cNvPr>
          <p:cNvSpPr/>
          <p:nvPr/>
        </p:nvSpPr>
        <p:spPr>
          <a:xfrm>
            <a:off x="4615088"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a:extLst>
              <a:ext uri="{FF2B5EF4-FFF2-40B4-BE49-F238E27FC236}">
                <a16:creationId xmlns:a16="http://schemas.microsoft.com/office/drawing/2014/main" id="{98A3DF32-D534-4E31-BA43-20BA641696B4}"/>
              </a:ext>
            </a:extLst>
          </p:cNvPr>
          <p:cNvSpPr/>
          <p:nvPr/>
        </p:nvSpPr>
        <p:spPr>
          <a:xfrm>
            <a:off x="6687409"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2D02062D-CDE9-4EA9-8873-67985FD194C6}"/>
              </a:ext>
            </a:extLst>
          </p:cNvPr>
          <p:cNvSpPr/>
          <p:nvPr/>
        </p:nvSpPr>
        <p:spPr>
          <a:xfrm>
            <a:off x="1366866" y="4636785"/>
            <a:ext cx="287432" cy="960089"/>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16FEB39E-EB62-443E-9E53-1B0FBD3B4E4D}"/>
              </a:ext>
            </a:extLst>
          </p:cNvPr>
          <p:cNvSpPr/>
          <p:nvPr/>
        </p:nvSpPr>
        <p:spPr>
          <a:xfrm>
            <a:off x="3440676" y="4559637"/>
            <a:ext cx="293124" cy="1001022"/>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51BBD366-D799-4069-8416-6762F90E33EF}"/>
              </a:ext>
            </a:extLst>
          </p:cNvPr>
          <p:cNvSpPr/>
          <p:nvPr/>
        </p:nvSpPr>
        <p:spPr>
          <a:xfrm>
            <a:off x="5449363" y="4468993"/>
            <a:ext cx="358502" cy="1091665"/>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E0BEB362-09D9-44BC-A88F-11D296BF0673}"/>
              </a:ext>
            </a:extLst>
          </p:cNvPr>
          <p:cNvSpPr/>
          <p:nvPr/>
        </p:nvSpPr>
        <p:spPr>
          <a:xfrm>
            <a:off x="7446158" y="4468993"/>
            <a:ext cx="358502" cy="1091665"/>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Right 63">
            <a:extLst>
              <a:ext uri="{FF2B5EF4-FFF2-40B4-BE49-F238E27FC236}">
                <a16:creationId xmlns:a16="http://schemas.microsoft.com/office/drawing/2014/main" id="{2F47F018-3F46-4C60-B7F2-EEA3856E4A43}"/>
              </a:ext>
            </a:extLst>
          </p:cNvPr>
          <p:cNvSpPr/>
          <p:nvPr/>
        </p:nvSpPr>
        <p:spPr>
          <a:xfrm>
            <a:off x="952501" y="9064232"/>
            <a:ext cx="7162800" cy="755995"/>
          </a:xfrm>
          <a:prstGeom prst="rightArrow">
            <a:avLst>
              <a:gd name="adj1" fmla="val 21579"/>
              <a:gd name="adj2" fmla="val 84210"/>
            </a:avLst>
          </a:prstGeom>
          <a:solidFill>
            <a:schemeClr val="tx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9FFF5D89-CCB9-48C7-B334-DB72728D9110}"/>
              </a:ext>
            </a:extLst>
          </p:cNvPr>
          <p:cNvSpPr txBox="1"/>
          <p:nvPr/>
        </p:nvSpPr>
        <p:spPr>
          <a:xfrm>
            <a:off x="3483138" y="9504756"/>
            <a:ext cx="1165063" cy="630942"/>
          </a:xfrm>
          <a:prstGeom prst="rect">
            <a:avLst/>
          </a:prstGeom>
          <a:noFill/>
        </p:spPr>
        <p:txBody>
          <a:bodyPr wrap="none" rtlCol="0">
            <a:spAutoFit/>
          </a:bodyPr>
          <a:lstStyle/>
          <a:p>
            <a:r>
              <a:rPr lang="en-US" sz="3500" dirty="0">
                <a:latin typeface="Arial" panose="020B0604020202020204" pitchFamily="34" charset="0"/>
                <a:cs typeface="Arial" panose="020B0604020202020204" pitchFamily="34" charset="0"/>
              </a:rPr>
              <a:t>Time</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6671B3F-3B8F-41D1-AE1B-29648B50CCCA}"/>
                  </a:ext>
                </a:extLst>
              </p:cNvPr>
              <p:cNvSpPr txBox="1"/>
              <p:nvPr/>
            </p:nvSpPr>
            <p:spPr>
              <a:xfrm>
                <a:off x="1169086" y="7324097"/>
                <a:ext cx="73366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66" name="TextBox 65">
                <a:extLst>
                  <a:ext uri="{FF2B5EF4-FFF2-40B4-BE49-F238E27FC236}">
                    <a16:creationId xmlns:a16="http://schemas.microsoft.com/office/drawing/2014/main" id="{96671B3F-3B8F-41D1-AE1B-29648B50CCCA}"/>
                  </a:ext>
                </a:extLst>
              </p:cNvPr>
              <p:cNvSpPr txBox="1">
                <a:spLocks noRot="1" noChangeAspect="1" noMove="1" noResize="1" noEditPoints="1" noAdjustHandles="1" noChangeArrowheads="1" noChangeShapeType="1" noTextEdit="1"/>
              </p:cNvSpPr>
              <p:nvPr/>
            </p:nvSpPr>
            <p:spPr>
              <a:xfrm>
                <a:off x="1169086" y="7324097"/>
                <a:ext cx="733662" cy="646331"/>
              </a:xfrm>
              <a:prstGeom prst="rect">
                <a:avLst/>
              </a:prstGeom>
              <a:blipFill>
                <a:blip r:embed="rId2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03D5B31F-E126-4EDA-B626-DAD02AFD8341}"/>
                  </a:ext>
                </a:extLst>
              </p:cNvPr>
              <p:cNvSpPr txBox="1"/>
              <p:nvPr/>
            </p:nvSpPr>
            <p:spPr>
              <a:xfrm>
                <a:off x="3226486"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67" name="TextBox 66">
                <a:extLst>
                  <a:ext uri="{FF2B5EF4-FFF2-40B4-BE49-F238E27FC236}">
                    <a16:creationId xmlns:a16="http://schemas.microsoft.com/office/drawing/2014/main" id="{03D5B31F-E126-4EDA-B626-DAD02AFD8341}"/>
                  </a:ext>
                </a:extLst>
              </p:cNvPr>
              <p:cNvSpPr txBox="1">
                <a:spLocks noRot="1" noChangeAspect="1" noMove="1" noResize="1" noEditPoints="1" noAdjustHandles="1" noChangeArrowheads="1" noChangeShapeType="1" noTextEdit="1"/>
              </p:cNvSpPr>
              <p:nvPr/>
            </p:nvSpPr>
            <p:spPr>
              <a:xfrm>
                <a:off x="3226486" y="7305731"/>
                <a:ext cx="744371" cy="646331"/>
              </a:xfrm>
              <a:prstGeom prst="rect">
                <a:avLst/>
              </a:prstGeom>
              <a:blipFill>
                <a:blip r:embed="rId2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D34BDDF-0A3D-41A5-94D0-2509F51CFF2E}"/>
                  </a:ext>
                </a:extLst>
              </p:cNvPr>
              <p:cNvSpPr txBox="1"/>
              <p:nvPr/>
            </p:nvSpPr>
            <p:spPr>
              <a:xfrm>
                <a:off x="5279492"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68" name="TextBox 67">
                <a:extLst>
                  <a:ext uri="{FF2B5EF4-FFF2-40B4-BE49-F238E27FC236}">
                    <a16:creationId xmlns:a16="http://schemas.microsoft.com/office/drawing/2014/main" id="{4D34BDDF-0A3D-41A5-94D0-2509F51CFF2E}"/>
                  </a:ext>
                </a:extLst>
              </p:cNvPr>
              <p:cNvSpPr txBox="1">
                <a:spLocks noRot="1" noChangeAspect="1" noMove="1" noResize="1" noEditPoints="1" noAdjustHandles="1" noChangeArrowheads="1" noChangeShapeType="1" noTextEdit="1"/>
              </p:cNvSpPr>
              <p:nvPr/>
            </p:nvSpPr>
            <p:spPr>
              <a:xfrm>
                <a:off x="5279492" y="7305731"/>
                <a:ext cx="744371" cy="646331"/>
              </a:xfrm>
              <a:prstGeom prst="rect">
                <a:avLst/>
              </a:prstGeom>
              <a:blipFill>
                <a:blip r:embed="rId2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3451076F-1ED1-4D5C-B3E6-B8FEEEB3D020}"/>
                  </a:ext>
                </a:extLst>
              </p:cNvPr>
              <p:cNvSpPr txBox="1"/>
              <p:nvPr/>
            </p:nvSpPr>
            <p:spPr>
              <a:xfrm>
                <a:off x="7336892" y="7287365"/>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69" name="TextBox 68">
                <a:extLst>
                  <a:ext uri="{FF2B5EF4-FFF2-40B4-BE49-F238E27FC236}">
                    <a16:creationId xmlns:a16="http://schemas.microsoft.com/office/drawing/2014/main" id="{3451076F-1ED1-4D5C-B3E6-B8FEEEB3D020}"/>
                  </a:ext>
                </a:extLst>
              </p:cNvPr>
              <p:cNvSpPr txBox="1">
                <a:spLocks noRot="1" noChangeAspect="1" noMove="1" noResize="1" noEditPoints="1" noAdjustHandles="1" noChangeArrowheads="1" noChangeShapeType="1" noTextEdit="1"/>
              </p:cNvSpPr>
              <p:nvPr/>
            </p:nvSpPr>
            <p:spPr>
              <a:xfrm>
                <a:off x="7336892" y="7287365"/>
                <a:ext cx="744371" cy="646331"/>
              </a:xfrm>
              <a:prstGeom prst="rect">
                <a:avLst/>
              </a:prstGeom>
              <a:blipFill>
                <a:blip r:embed="rId8"/>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434508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Markov Decision Process and Reinforcement Learning</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8458200" y="1344846"/>
            <a:ext cx="9677400" cy="8942154"/>
          </a:xfrm>
          <a:prstGeom prst="rect">
            <a:avLst/>
          </a:prstGeom>
        </p:spPr>
      </p:pic>
      <mc:AlternateContent xmlns:mc="http://schemas.openxmlformats.org/markup-compatibility/2006" xmlns:a14="http://schemas.microsoft.com/office/drawing/2010/main">
        <mc:Choice Requires="a14">
          <p:sp>
            <p:nvSpPr>
              <p:cNvPr id="20" name="TextBox 8">
                <a:extLst>
                  <a:ext uri="{FF2B5EF4-FFF2-40B4-BE49-F238E27FC236}">
                    <a16:creationId xmlns:a16="http://schemas.microsoft.com/office/drawing/2014/main" id="{6E642AF1-C161-49FD-89A9-FDAA29CDFFF7}"/>
                  </a:ext>
                </a:extLst>
              </p:cNvPr>
              <p:cNvSpPr txBox="1"/>
              <p:nvPr/>
            </p:nvSpPr>
            <p:spPr>
              <a:xfrm>
                <a:off x="8685652" y="1617619"/>
                <a:ext cx="9221348" cy="8276625"/>
              </a:xfrm>
              <a:prstGeom prst="rect">
                <a:avLst/>
              </a:prstGeom>
            </p:spPr>
            <p:txBody>
              <a:bodyPr wrap="square" lIns="0" tIns="0" rIns="0" bIns="0" rtlCol="0" anchor="t">
                <a:spAutoFit/>
              </a:bodyPr>
              <a:lstStyle/>
              <a:p>
                <a:pPr algn="ctr">
                  <a:lnSpc>
                    <a:spcPts val="3616"/>
                  </a:lnSpc>
                  <a:spcBef>
                    <a:spcPct val="0"/>
                  </a:spcBef>
                </a:pPr>
                <a:r>
                  <a:rPr lang="en-US" sz="3600" b="1" u="sng" spc="-25" dirty="0">
                    <a:solidFill>
                      <a:srgbClr val="000000"/>
                    </a:solidFill>
                    <a:latin typeface="Goudy Old Style" panose="02020502050305020303" pitchFamily="18" charset="0"/>
                  </a:rPr>
                  <a:t>Policies</a:t>
                </a:r>
              </a:p>
              <a:p>
                <a:pPr algn="ctr">
                  <a:lnSpc>
                    <a:spcPts val="3616"/>
                  </a:lnSpc>
                  <a:spcBef>
                    <a:spcPct val="0"/>
                  </a:spcBef>
                </a:pPr>
                <a:endParaRPr lang="en-US" sz="3600" spc="-25" dirty="0">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latin typeface="Goudy Old Style" panose="02020502050305020303" pitchFamily="18" charset="0"/>
                  </a:rPr>
                  <a:t>Consider the policies for bot the MDP and POMDP case:</a:t>
                </a:r>
              </a:p>
              <a:p>
                <a:pPr>
                  <a:lnSpc>
                    <a:spcPts val="3616"/>
                  </a:lnSpc>
                  <a:spcBef>
                    <a:spcPct val="0"/>
                  </a:spcBef>
                </a:pPr>
                <a14:m>
                  <m:oMathPara xmlns:m="http://schemas.openxmlformats.org/officeDocument/2006/math">
                    <m:oMathParaPr>
                      <m:jc m:val="centerGroup"/>
                    </m:oMathParaPr>
                    <m:oMath xmlns:m="http://schemas.openxmlformats.org/officeDocument/2006/math">
                      <m:r>
                        <a:rPr lang="en-US" sz="3600" b="1" i="1" spc="-25">
                          <a:solidFill>
                            <a:srgbClr val="0070C0"/>
                          </a:solidFill>
                          <a:latin typeface="Cambria Math" panose="02040503050406030204" pitchFamily="18" charset="0"/>
                          <a:ea typeface="Cambria Math" panose="02040503050406030204" pitchFamily="18" charset="0"/>
                        </a:rPr>
                        <m:t>𝝅</m:t>
                      </m:r>
                      <m:d>
                        <m:dPr>
                          <m:ctrlPr>
                            <a:rPr lang="en-US" sz="3600" b="1" i="1" spc="-25">
                              <a:solidFill>
                                <a:srgbClr val="0070C0"/>
                              </a:solidFill>
                              <a:latin typeface="Cambria Math" panose="02040503050406030204" pitchFamily="18" charset="0"/>
                              <a:ea typeface="Cambria Math" panose="02040503050406030204" pitchFamily="18" charset="0"/>
                            </a:rPr>
                          </m:ctrlPr>
                        </m:dPr>
                        <m:e>
                          <m:sSub>
                            <m:sSubPr>
                              <m:ctrlPr>
                                <a:rPr lang="en-US" sz="3600" b="1" i="1" spc="-25">
                                  <a:solidFill>
                                    <a:srgbClr val="0070C0"/>
                                  </a:solidFill>
                                  <a:latin typeface="Cambria Math" panose="02040503050406030204" pitchFamily="18" charset="0"/>
                                  <a:ea typeface="Cambria Math" panose="02040503050406030204" pitchFamily="18" charset="0"/>
                                </a:rPr>
                              </m:ctrlPr>
                            </m:sSubPr>
                            <m:e>
                              <m:r>
                                <a:rPr lang="en-US" sz="3600" b="1" i="1" spc="-25">
                                  <a:solidFill>
                                    <a:srgbClr val="0070C0"/>
                                  </a:solidFill>
                                  <a:latin typeface="Cambria Math" panose="02040503050406030204" pitchFamily="18" charset="0"/>
                                  <a:ea typeface="Cambria Math" panose="02040503050406030204" pitchFamily="18" charset="0"/>
                                </a:rPr>
                                <m:t>𝒂</m:t>
                              </m:r>
                            </m:e>
                            <m:sub>
                              <m:r>
                                <a:rPr lang="en-US" sz="3600" b="1" i="1" spc="-25">
                                  <a:solidFill>
                                    <a:srgbClr val="0070C0"/>
                                  </a:solidFill>
                                  <a:latin typeface="Cambria Math" panose="02040503050406030204" pitchFamily="18" charset="0"/>
                                  <a:ea typeface="Cambria Math" panose="02040503050406030204" pitchFamily="18" charset="0"/>
                                </a:rPr>
                                <m:t>𝒕</m:t>
                              </m:r>
                            </m:sub>
                          </m:sSub>
                          <m:r>
                            <a:rPr lang="en-US" sz="3600" b="1" i="1" spc="-25">
                              <a:solidFill>
                                <a:srgbClr val="0070C0"/>
                              </a:solidFill>
                              <a:latin typeface="Cambria Math" panose="02040503050406030204" pitchFamily="18" charset="0"/>
                              <a:ea typeface="Cambria Math" panose="02040503050406030204" pitchFamily="18" charset="0"/>
                            </a:rPr>
                            <m:t>|</m:t>
                          </m:r>
                          <m:sSub>
                            <m:sSubPr>
                              <m:ctrlPr>
                                <a:rPr lang="en-US" sz="3600" b="1" i="1" spc="-25">
                                  <a:solidFill>
                                    <a:srgbClr val="0070C0"/>
                                  </a:solidFill>
                                  <a:latin typeface="Cambria Math" panose="02040503050406030204" pitchFamily="18" charset="0"/>
                                  <a:ea typeface="Cambria Math" panose="02040503050406030204" pitchFamily="18" charset="0"/>
                                </a:rPr>
                              </m:ctrlPr>
                            </m:sSubPr>
                            <m:e>
                              <m:r>
                                <a:rPr lang="en-US" sz="3600" b="1" i="1" spc="-25" smtClean="0">
                                  <a:solidFill>
                                    <a:srgbClr val="0070C0"/>
                                  </a:solidFill>
                                  <a:latin typeface="Cambria Math" panose="02040503050406030204" pitchFamily="18" charset="0"/>
                                  <a:ea typeface="Cambria Math" panose="02040503050406030204" pitchFamily="18" charset="0"/>
                                </a:rPr>
                                <m:t>𝒙</m:t>
                              </m:r>
                            </m:e>
                            <m:sub>
                              <m:r>
                                <a:rPr lang="en-US" sz="3600" b="1" i="1" spc="-25">
                                  <a:solidFill>
                                    <a:srgbClr val="0070C0"/>
                                  </a:solidFill>
                                  <a:latin typeface="Cambria Math" panose="02040503050406030204" pitchFamily="18" charset="0"/>
                                  <a:ea typeface="Cambria Math" panose="02040503050406030204" pitchFamily="18" charset="0"/>
                                </a:rPr>
                                <m:t>𝒕</m:t>
                              </m:r>
                            </m:sub>
                          </m:sSub>
                        </m:e>
                      </m:d>
                    </m:oMath>
                  </m:oMathPara>
                </a14:m>
                <a:endParaRPr lang="en-US" sz="3600" spc="-25" dirty="0">
                  <a:latin typeface="Goudy Old Style" panose="02020502050305020303" pitchFamily="18" charset="0"/>
                </a:endParaRPr>
              </a:p>
              <a:p>
                <a:pPr>
                  <a:lnSpc>
                    <a:spcPts val="3616"/>
                  </a:lnSpc>
                  <a:spcBef>
                    <a:spcPct val="0"/>
                  </a:spcBef>
                </a:pPr>
                <a:endParaRPr lang="en-US" sz="3600" spc="-25" dirty="0">
                  <a:latin typeface="Goudy Old Style" panose="02020502050305020303" pitchFamily="18" charset="0"/>
                </a:endParaRPr>
              </a:p>
              <a:p>
                <a:pPr>
                  <a:lnSpc>
                    <a:spcPts val="3616"/>
                  </a:lnSpc>
                  <a:spcBef>
                    <a:spcPct val="0"/>
                  </a:spcBef>
                </a:pPr>
                <a14:m>
                  <m:oMathPara xmlns:m="http://schemas.openxmlformats.org/officeDocument/2006/math">
                    <m:oMathParaPr>
                      <m:jc m:val="centerGroup"/>
                    </m:oMathParaPr>
                    <m:oMath xmlns:m="http://schemas.openxmlformats.org/officeDocument/2006/math">
                      <m:r>
                        <a:rPr lang="en-US" sz="3600" b="1" i="1" spc="-25">
                          <a:solidFill>
                            <a:srgbClr val="0070C0"/>
                          </a:solidFill>
                          <a:latin typeface="Cambria Math" panose="02040503050406030204" pitchFamily="18" charset="0"/>
                          <a:ea typeface="Cambria Math" panose="02040503050406030204" pitchFamily="18" charset="0"/>
                        </a:rPr>
                        <m:t>𝝅</m:t>
                      </m:r>
                      <m:d>
                        <m:dPr>
                          <m:ctrlPr>
                            <a:rPr lang="en-US" sz="3600" b="1" i="1" spc="-25">
                              <a:solidFill>
                                <a:srgbClr val="0070C0"/>
                              </a:solidFill>
                              <a:latin typeface="Cambria Math" panose="02040503050406030204" pitchFamily="18" charset="0"/>
                              <a:ea typeface="Cambria Math" panose="02040503050406030204" pitchFamily="18" charset="0"/>
                            </a:rPr>
                          </m:ctrlPr>
                        </m:dPr>
                        <m:e>
                          <m:sSub>
                            <m:sSubPr>
                              <m:ctrlPr>
                                <a:rPr lang="en-US" sz="3600" b="1" i="1" spc="-25">
                                  <a:solidFill>
                                    <a:srgbClr val="0070C0"/>
                                  </a:solidFill>
                                  <a:latin typeface="Cambria Math" panose="02040503050406030204" pitchFamily="18" charset="0"/>
                                  <a:ea typeface="Cambria Math" panose="02040503050406030204" pitchFamily="18" charset="0"/>
                                </a:rPr>
                              </m:ctrlPr>
                            </m:sSubPr>
                            <m:e>
                              <m:r>
                                <a:rPr lang="en-US" sz="3600" b="1" i="1" spc="-25">
                                  <a:solidFill>
                                    <a:srgbClr val="0070C0"/>
                                  </a:solidFill>
                                  <a:latin typeface="Cambria Math" panose="02040503050406030204" pitchFamily="18" charset="0"/>
                                  <a:ea typeface="Cambria Math" panose="02040503050406030204" pitchFamily="18" charset="0"/>
                                </a:rPr>
                                <m:t>𝒂</m:t>
                              </m:r>
                            </m:e>
                            <m:sub>
                              <m:r>
                                <a:rPr lang="en-US" sz="3600" b="1" i="1" spc="-25">
                                  <a:solidFill>
                                    <a:srgbClr val="0070C0"/>
                                  </a:solidFill>
                                  <a:latin typeface="Cambria Math" panose="02040503050406030204" pitchFamily="18" charset="0"/>
                                  <a:ea typeface="Cambria Math" panose="02040503050406030204" pitchFamily="18" charset="0"/>
                                </a:rPr>
                                <m:t>𝒕</m:t>
                              </m:r>
                            </m:sub>
                          </m:sSub>
                          <m:r>
                            <a:rPr lang="en-US" sz="3600" b="1" i="1" spc="-25">
                              <a:solidFill>
                                <a:srgbClr val="0070C0"/>
                              </a:solidFill>
                              <a:latin typeface="Cambria Math" panose="02040503050406030204" pitchFamily="18" charset="0"/>
                              <a:ea typeface="Cambria Math" panose="02040503050406030204" pitchFamily="18" charset="0"/>
                            </a:rPr>
                            <m:t>|</m:t>
                          </m:r>
                          <m:sSub>
                            <m:sSubPr>
                              <m:ctrlPr>
                                <a:rPr lang="en-US" sz="3600" b="1" i="1" spc="-25">
                                  <a:solidFill>
                                    <a:srgbClr val="0070C0"/>
                                  </a:solidFill>
                                  <a:latin typeface="Cambria Math" panose="02040503050406030204" pitchFamily="18" charset="0"/>
                                  <a:ea typeface="Cambria Math" panose="02040503050406030204" pitchFamily="18" charset="0"/>
                                </a:rPr>
                              </m:ctrlPr>
                            </m:sSubPr>
                            <m:e>
                              <m:r>
                                <a:rPr lang="en-US" sz="3600" b="1" i="1" spc="-25" smtClean="0">
                                  <a:solidFill>
                                    <a:srgbClr val="0070C0"/>
                                  </a:solidFill>
                                  <a:latin typeface="Cambria Math" panose="02040503050406030204" pitchFamily="18" charset="0"/>
                                  <a:ea typeface="Cambria Math" panose="02040503050406030204" pitchFamily="18" charset="0"/>
                                </a:rPr>
                                <m:t>𝒐</m:t>
                              </m:r>
                            </m:e>
                            <m:sub>
                              <m:r>
                                <a:rPr lang="en-US" sz="3600" b="1" i="1" spc="-25">
                                  <a:solidFill>
                                    <a:srgbClr val="0070C0"/>
                                  </a:solidFill>
                                  <a:latin typeface="Cambria Math" panose="02040503050406030204" pitchFamily="18" charset="0"/>
                                  <a:ea typeface="Cambria Math" panose="02040503050406030204" pitchFamily="18" charset="0"/>
                                </a:rPr>
                                <m:t>𝒕</m:t>
                              </m:r>
                            </m:sub>
                          </m:sSub>
                        </m:e>
                      </m:d>
                    </m:oMath>
                  </m:oMathPara>
                </a14:m>
                <a:endParaRPr lang="en-US" sz="3600" spc="-25" dirty="0">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endParaRPr lang="en-US" sz="3600" spc="-25" dirty="0">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latin typeface="Goudy Old Style" panose="02020502050305020303" pitchFamily="18" charset="0"/>
                  </a:rPr>
                  <a:t>For both these cases, the policies can be categorized as either deterministic vs randomized.</a:t>
                </a:r>
              </a:p>
              <a:p>
                <a:pPr marL="1028700" lvl="1" indent="-571500">
                  <a:lnSpc>
                    <a:spcPts val="3616"/>
                  </a:lnSpc>
                  <a:spcBef>
                    <a:spcPct val="0"/>
                  </a:spcBef>
                  <a:buFont typeface="Arial" panose="020B0604020202020204" pitchFamily="34" charset="0"/>
                  <a:buChar char="•"/>
                </a:pPr>
                <a:r>
                  <a:rPr lang="en-US" sz="3600" b="1" spc="-25" dirty="0">
                    <a:latin typeface="Goudy Old Style" panose="02020502050305020303" pitchFamily="18" charset="0"/>
                  </a:rPr>
                  <a:t>Deterministic policy:</a:t>
                </a:r>
                <a:r>
                  <a:rPr lang="en-US" sz="3600" spc="-25" dirty="0">
                    <a:latin typeface="Goudy Old Style" panose="02020502050305020303" pitchFamily="18" charset="0"/>
                  </a:rPr>
                  <a:t> For a given </a:t>
                </a:r>
                <a14:m>
                  <m:oMath xmlns:m="http://schemas.openxmlformats.org/officeDocument/2006/math">
                    <m:sSub>
                      <m:sSubPr>
                        <m:ctrlPr>
                          <a:rPr lang="en-US" sz="3600" i="1" spc="-25" smtClean="0">
                            <a:latin typeface="Cambria Math" panose="02040503050406030204" pitchFamily="18" charset="0"/>
                          </a:rPr>
                        </m:ctrlPr>
                      </m:sSubPr>
                      <m:e>
                        <m:r>
                          <a:rPr lang="en-US" sz="3600" b="0" i="1" spc="-25" smtClean="0">
                            <a:latin typeface="Cambria Math" panose="02040503050406030204" pitchFamily="18" charset="0"/>
                          </a:rPr>
                          <m:t>𝑥</m:t>
                        </m:r>
                      </m:e>
                      <m:sub>
                        <m:r>
                          <a:rPr lang="en-US" sz="3600" b="0" i="1" spc="-25" smtClean="0">
                            <a:latin typeface="Cambria Math" panose="02040503050406030204" pitchFamily="18" charset="0"/>
                          </a:rPr>
                          <m:t>𝑡</m:t>
                        </m:r>
                      </m:sub>
                    </m:sSub>
                  </m:oMath>
                </a14:m>
                <a:r>
                  <a:rPr lang="en-US" sz="3600" spc="-25" dirty="0">
                    <a:latin typeface="Goudy Old Style" panose="02020502050305020303" pitchFamily="18" charset="0"/>
                  </a:rPr>
                  <a:t> or </a:t>
                </a:r>
                <a14:m>
                  <m:oMath xmlns:m="http://schemas.openxmlformats.org/officeDocument/2006/math">
                    <m:sSub>
                      <m:sSubPr>
                        <m:ctrlPr>
                          <a:rPr lang="en-US" sz="3600" i="1" spc="-25">
                            <a:latin typeface="Cambria Math" panose="02040503050406030204" pitchFamily="18" charset="0"/>
                          </a:rPr>
                        </m:ctrlPr>
                      </m:sSubPr>
                      <m:e>
                        <m:r>
                          <a:rPr lang="en-US" sz="3600" b="0" i="1" spc="-25" smtClean="0">
                            <a:latin typeface="Cambria Math" panose="02040503050406030204" pitchFamily="18" charset="0"/>
                          </a:rPr>
                          <m:t>𝑜</m:t>
                        </m:r>
                      </m:e>
                      <m:sub>
                        <m:r>
                          <a:rPr lang="en-US" sz="3600" i="1" spc="-25">
                            <a:latin typeface="Cambria Math" panose="02040503050406030204" pitchFamily="18" charset="0"/>
                          </a:rPr>
                          <m:t>𝑡</m:t>
                        </m:r>
                      </m:sub>
                    </m:sSub>
                  </m:oMath>
                </a14:m>
                <a:r>
                  <a:rPr lang="en-US" sz="3600" spc="-25" dirty="0">
                    <a:latin typeface="Goudy Old Style" panose="02020502050305020303" pitchFamily="18" charset="0"/>
                  </a:rPr>
                  <a:t>, the policy outputs a fixed </a:t>
                </a:r>
                <a14:m>
                  <m:oMath xmlns:m="http://schemas.openxmlformats.org/officeDocument/2006/math">
                    <m:sSub>
                      <m:sSubPr>
                        <m:ctrlPr>
                          <a:rPr lang="en-US" sz="3600" i="1" spc="-25" smtClean="0">
                            <a:latin typeface="Cambria Math" panose="02040503050406030204" pitchFamily="18" charset="0"/>
                          </a:rPr>
                        </m:ctrlPr>
                      </m:sSubPr>
                      <m:e>
                        <m:r>
                          <a:rPr lang="en-US" sz="3600" b="0" i="1" spc="-25" smtClean="0">
                            <a:latin typeface="Cambria Math" panose="02040503050406030204" pitchFamily="18" charset="0"/>
                          </a:rPr>
                          <m:t>𝑎</m:t>
                        </m:r>
                      </m:e>
                      <m:sub>
                        <m:r>
                          <a:rPr lang="en-US" sz="3600" b="0" i="1" spc="-25" smtClean="0">
                            <a:latin typeface="Cambria Math" panose="02040503050406030204" pitchFamily="18" charset="0"/>
                          </a:rPr>
                          <m:t>𝑡</m:t>
                        </m:r>
                      </m:sub>
                    </m:sSub>
                  </m:oMath>
                </a14:m>
                <a:r>
                  <a:rPr lang="en-US" sz="3600" spc="-25" dirty="0">
                    <a:latin typeface="Goudy Old Style" panose="02020502050305020303" pitchFamily="18" charset="0"/>
                  </a:rPr>
                  <a:t>. </a:t>
                </a:r>
                <a:r>
                  <a:rPr lang="en-US" sz="3600" i="1" spc="-25" dirty="0">
                    <a:latin typeface="Goudy Old Style" panose="02020502050305020303" pitchFamily="18" charset="0"/>
                  </a:rPr>
                  <a:t>I believe that most of the algorithms</a:t>
                </a:r>
                <a:r>
                  <a:rPr lang="en-US" sz="3600" i="1" spc="-25" dirty="0">
                    <a:solidFill>
                      <a:srgbClr val="FF0000"/>
                    </a:solidFill>
                    <a:latin typeface="Goudy Old Style" panose="02020502050305020303" pitchFamily="18" charset="0"/>
                  </a:rPr>
                  <a:t>*</a:t>
                </a:r>
                <a:r>
                  <a:rPr lang="en-US" sz="3600" i="1" spc="-25" dirty="0">
                    <a:latin typeface="Goudy Old Style" panose="02020502050305020303" pitchFamily="18" charset="0"/>
                  </a:rPr>
                  <a:t> you might have encountered till now would have been a deterministic algorithm.</a:t>
                </a:r>
              </a:p>
              <a:p>
                <a:pPr>
                  <a:lnSpc>
                    <a:spcPts val="3616"/>
                  </a:lnSpc>
                  <a:spcBef>
                    <a:spcPct val="0"/>
                  </a:spcBef>
                </a:pPr>
                <a:endParaRPr lang="en-US" sz="3600" spc="-25" dirty="0">
                  <a:latin typeface="Goudy Old Style" panose="02020502050305020303" pitchFamily="18" charset="0"/>
                </a:endParaRPr>
              </a:p>
              <a:p>
                <a:pPr>
                  <a:lnSpc>
                    <a:spcPts val="3616"/>
                  </a:lnSpc>
                  <a:spcBef>
                    <a:spcPct val="0"/>
                  </a:spcBef>
                </a:pPr>
                <a:endParaRPr lang="en-US" sz="3600" spc="-25" dirty="0">
                  <a:latin typeface="Goudy Old Style" panose="02020502050305020303" pitchFamily="18" charset="0"/>
                </a:endParaRPr>
              </a:p>
              <a:p>
                <a:pPr>
                  <a:lnSpc>
                    <a:spcPts val="3616"/>
                  </a:lnSpc>
                  <a:spcBef>
                    <a:spcPct val="0"/>
                  </a:spcBef>
                </a:pPr>
                <a:r>
                  <a:rPr lang="en-US" sz="2500" spc="-25" dirty="0">
                    <a:solidFill>
                      <a:srgbClr val="FF0000"/>
                    </a:solidFill>
                    <a:latin typeface="Goudy Old Style" panose="02020502050305020303" pitchFamily="18" charset="0"/>
                  </a:rPr>
                  <a:t>*Algorithm and policy are synonyms.</a:t>
                </a:r>
              </a:p>
            </p:txBody>
          </p:sp>
        </mc:Choice>
        <mc:Fallback xmlns="">
          <p:sp>
            <p:nvSpPr>
              <p:cNvPr id="20" name="TextBox 8">
                <a:extLst>
                  <a:ext uri="{FF2B5EF4-FFF2-40B4-BE49-F238E27FC236}">
                    <a16:creationId xmlns:a16="http://schemas.microsoft.com/office/drawing/2014/main" id="{6E642AF1-C161-49FD-89A9-FDAA29CDFFF7}"/>
                  </a:ext>
                </a:extLst>
              </p:cNvPr>
              <p:cNvSpPr txBox="1">
                <a:spLocks noRot="1" noChangeAspect="1" noMove="1" noResize="1" noEditPoints="1" noAdjustHandles="1" noChangeArrowheads="1" noChangeShapeType="1" noTextEdit="1"/>
              </p:cNvSpPr>
              <p:nvPr/>
            </p:nvSpPr>
            <p:spPr>
              <a:xfrm>
                <a:off x="8685652" y="1617619"/>
                <a:ext cx="9221348" cy="8276625"/>
              </a:xfrm>
              <a:prstGeom prst="rect">
                <a:avLst/>
              </a:prstGeom>
              <a:blipFill>
                <a:blip r:embed="rId3"/>
                <a:stretch>
                  <a:fillRect l="-2776" t="-2798" r="-3437" b="-1325"/>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34746D8A-8872-46EA-8CDD-589CFF98FE32}"/>
              </a:ext>
            </a:extLst>
          </p:cNvPr>
          <p:cNvSpPr/>
          <p:nvPr/>
        </p:nvSpPr>
        <p:spPr>
          <a:xfrm>
            <a:off x="1071194" y="72009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a:extLst>
              <a:ext uri="{FF2B5EF4-FFF2-40B4-BE49-F238E27FC236}">
                <a16:creationId xmlns:a16="http://schemas.microsoft.com/office/drawing/2014/main" id="{6B990247-439A-4CC8-B1D7-72501696F4AA}"/>
              </a:ext>
            </a:extLst>
          </p:cNvPr>
          <p:cNvCxnSpPr>
            <a:cxnSpLocks/>
          </p:cNvCxnSpPr>
          <p:nvPr/>
        </p:nvCxnSpPr>
        <p:spPr>
          <a:xfrm>
            <a:off x="1985594" y="7628897"/>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E034BE8C-4682-4ADF-B205-B538687764C4}"/>
              </a:ext>
            </a:extLst>
          </p:cNvPr>
          <p:cNvSpPr/>
          <p:nvPr/>
        </p:nvSpPr>
        <p:spPr>
          <a:xfrm>
            <a:off x="3128594"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Arrow Connector 92">
            <a:extLst>
              <a:ext uri="{FF2B5EF4-FFF2-40B4-BE49-F238E27FC236}">
                <a16:creationId xmlns:a16="http://schemas.microsoft.com/office/drawing/2014/main" id="{ED90ED1E-C5BD-43B8-A6F3-14862B0F5C3F}"/>
              </a:ext>
            </a:extLst>
          </p:cNvPr>
          <p:cNvCxnSpPr>
            <a:cxnSpLocks/>
          </p:cNvCxnSpPr>
          <p:nvPr/>
        </p:nvCxnSpPr>
        <p:spPr>
          <a:xfrm>
            <a:off x="4042994"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6D503AED-2AD6-4187-A479-22982CD22374}"/>
              </a:ext>
            </a:extLst>
          </p:cNvPr>
          <p:cNvSpPr/>
          <p:nvPr/>
        </p:nvSpPr>
        <p:spPr>
          <a:xfrm>
            <a:off x="5181600"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4AC42B22-A1F1-45BB-AB8D-5B12BDDB9067}"/>
              </a:ext>
            </a:extLst>
          </p:cNvPr>
          <p:cNvCxnSpPr>
            <a:cxnSpLocks/>
          </p:cNvCxnSpPr>
          <p:nvPr/>
        </p:nvCxnSpPr>
        <p:spPr>
          <a:xfrm>
            <a:off x="6096000"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4C9E6AE8-34B3-4FF0-8055-871FB3D77383}"/>
              </a:ext>
            </a:extLst>
          </p:cNvPr>
          <p:cNvSpPr/>
          <p:nvPr/>
        </p:nvSpPr>
        <p:spPr>
          <a:xfrm>
            <a:off x="7239000" y="71641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731BFCCC-5AC3-434D-BA5B-9DC6C0CD0932}"/>
              </a:ext>
            </a:extLst>
          </p:cNvPr>
          <p:cNvSpPr/>
          <p:nvPr/>
        </p:nvSpPr>
        <p:spPr>
          <a:xfrm>
            <a:off x="1071194" y="3730323"/>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40DF35BE-DEB2-4C66-9FB7-D4148D6CAF70}"/>
                  </a:ext>
                </a:extLst>
              </p:cNvPr>
              <p:cNvSpPr txBox="1"/>
              <p:nvPr/>
            </p:nvSpPr>
            <p:spPr>
              <a:xfrm>
                <a:off x="1169086" y="3853520"/>
                <a:ext cx="74937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00" name="TextBox 99">
                <a:extLst>
                  <a:ext uri="{FF2B5EF4-FFF2-40B4-BE49-F238E27FC236}">
                    <a16:creationId xmlns:a16="http://schemas.microsoft.com/office/drawing/2014/main" id="{40DF35BE-DEB2-4C66-9FB7-D4148D6CAF70}"/>
                  </a:ext>
                </a:extLst>
              </p:cNvPr>
              <p:cNvSpPr txBox="1">
                <a:spLocks noRot="1" noChangeAspect="1" noMove="1" noResize="1" noEditPoints="1" noAdjustHandles="1" noChangeArrowheads="1" noChangeShapeType="1" noTextEdit="1"/>
              </p:cNvSpPr>
              <p:nvPr/>
            </p:nvSpPr>
            <p:spPr>
              <a:xfrm>
                <a:off x="1169086" y="3853520"/>
                <a:ext cx="749372" cy="646331"/>
              </a:xfrm>
              <a:prstGeom prst="rect">
                <a:avLst/>
              </a:prstGeom>
              <a:blipFill>
                <a:blip r:embed="rId8"/>
                <a:stretch>
                  <a:fillRect/>
                </a:stretch>
              </a:blipFill>
              <a:ln>
                <a:noFill/>
              </a:ln>
            </p:spPr>
            <p:txBody>
              <a:bodyPr/>
              <a:lstStyle/>
              <a:p>
                <a:r>
                  <a:rPr lang="en-US">
                    <a:noFill/>
                  </a:rPr>
                  <a:t> </a:t>
                </a:r>
              </a:p>
            </p:txBody>
          </p:sp>
        </mc:Fallback>
      </mc:AlternateContent>
      <p:sp>
        <p:nvSpPr>
          <p:cNvPr id="101" name="Oval 100">
            <a:extLst>
              <a:ext uri="{FF2B5EF4-FFF2-40B4-BE49-F238E27FC236}">
                <a16:creationId xmlns:a16="http://schemas.microsoft.com/office/drawing/2014/main" id="{4804F738-21EA-4C8D-A1DF-7E41E64593F5}"/>
              </a:ext>
            </a:extLst>
          </p:cNvPr>
          <p:cNvSpPr/>
          <p:nvPr/>
        </p:nvSpPr>
        <p:spPr>
          <a:xfrm>
            <a:off x="3032839" y="364523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33D4ECF9-25B3-4DE4-BC7F-562AD98E3F31}"/>
                  </a:ext>
                </a:extLst>
              </p:cNvPr>
              <p:cNvSpPr txBox="1"/>
              <p:nvPr/>
            </p:nvSpPr>
            <p:spPr>
              <a:xfrm>
                <a:off x="3130731" y="3768434"/>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02" name="TextBox 101">
                <a:extLst>
                  <a:ext uri="{FF2B5EF4-FFF2-40B4-BE49-F238E27FC236}">
                    <a16:creationId xmlns:a16="http://schemas.microsoft.com/office/drawing/2014/main" id="{33D4ECF9-25B3-4DE4-BC7F-562AD98E3F31}"/>
                  </a:ext>
                </a:extLst>
              </p:cNvPr>
              <p:cNvSpPr txBox="1">
                <a:spLocks noRot="1" noChangeAspect="1" noMove="1" noResize="1" noEditPoints="1" noAdjustHandles="1" noChangeArrowheads="1" noChangeShapeType="1" noTextEdit="1"/>
              </p:cNvSpPr>
              <p:nvPr/>
            </p:nvSpPr>
            <p:spPr>
              <a:xfrm>
                <a:off x="3130731" y="3768434"/>
                <a:ext cx="760080" cy="646331"/>
              </a:xfrm>
              <a:prstGeom prst="rect">
                <a:avLst/>
              </a:prstGeom>
              <a:blipFill>
                <a:blip r:embed="rId9"/>
                <a:stretch>
                  <a:fillRect/>
                </a:stretch>
              </a:blipFill>
              <a:ln>
                <a:noFill/>
              </a:ln>
            </p:spPr>
            <p:txBody>
              <a:bodyPr/>
              <a:lstStyle/>
              <a:p>
                <a:r>
                  <a:rPr lang="en-US">
                    <a:noFill/>
                  </a:rPr>
                  <a:t> </a:t>
                </a:r>
              </a:p>
            </p:txBody>
          </p:sp>
        </mc:Fallback>
      </mc:AlternateContent>
      <p:sp>
        <p:nvSpPr>
          <p:cNvPr id="103" name="Oval 102">
            <a:extLst>
              <a:ext uri="{FF2B5EF4-FFF2-40B4-BE49-F238E27FC236}">
                <a16:creationId xmlns:a16="http://schemas.microsoft.com/office/drawing/2014/main" id="{BF7EE281-D410-4F00-9437-C35F8492B114}"/>
              </a:ext>
            </a:extLst>
          </p:cNvPr>
          <p:cNvSpPr/>
          <p:nvPr/>
        </p:nvSpPr>
        <p:spPr>
          <a:xfrm>
            <a:off x="5127033"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8913F4A2-1493-48B0-B0DB-B19996D1B72C}"/>
                  </a:ext>
                </a:extLst>
              </p:cNvPr>
              <p:cNvSpPr txBox="1"/>
              <p:nvPr/>
            </p:nvSpPr>
            <p:spPr>
              <a:xfrm>
                <a:off x="5224925"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04" name="TextBox 103">
                <a:extLst>
                  <a:ext uri="{FF2B5EF4-FFF2-40B4-BE49-F238E27FC236}">
                    <a16:creationId xmlns:a16="http://schemas.microsoft.com/office/drawing/2014/main" id="{8913F4A2-1493-48B0-B0DB-B19996D1B72C}"/>
                  </a:ext>
                </a:extLst>
              </p:cNvPr>
              <p:cNvSpPr txBox="1">
                <a:spLocks noRot="1" noChangeAspect="1" noMove="1" noResize="1" noEditPoints="1" noAdjustHandles="1" noChangeArrowheads="1" noChangeShapeType="1" noTextEdit="1"/>
              </p:cNvSpPr>
              <p:nvPr/>
            </p:nvSpPr>
            <p:spPr>
              <a:xfrm>
                <a:off x="5224925" y="3667617"/>
                <a:ext cx="760080" cy="646331"/>
              </a:xfrm>
              <a:prstGeom prst="rect">
                <a:avLst/>
              </a:prstGeom>
              <a:blipFill>
                <a:blip r:embed="rId10"/>
                <a:stretch>
                  <a:fillRect/>
                </a:stretch>
              </a:blipFill>
              <a:ln>
                <a:noFill/>
              </a:ln>
            </p:spPr>
            <p:txBody>
              <a:bodyPr/>
              <a:lstStyle/>
              <a:p>
                <a:r>
                  <a:rPr lang="en-US">
                    <a:noFill/>
                  </a:rPr>
                  <a:t> </a:t>
                </a:r>
              </a:p>
            </p:txBody>
          </p:sp>
        </mc:Fallback>
      </mc:AlternateContent>
      <p:sp>
        <p:nvSpPr>
          <p:cNvPr id="105" name="Oval 104">
            <a:extLst>
              <a:ext uri="{FF2B5EF4-FFF2-40B4-BE49-F238E27FC236}">
                <a16:creationId xmlns:a16="http://schemas.microsoft.com/office/drawing/2014/main" id="{9DB78C63-9FB6-4DB3-B359-A1361436202F}"/>
              </a:ext>
            </a:extLst>
          </p:cNvPr>
          <p:cNvSpPr/>
          <p:nvPr/>
        </p:nvSpPr>
        <p:spPr>
          <a:xfrm>
            <a:off x="7141881"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6ABE80AF-A699-44DB-9017-B9310E73BC7E}"/>
                  </a:ext>
                </a:extLst>
              </p:cNvPr>
              <p:cNvSpPr txBox="1"/>
              <p:nvPr/>
            </p:nvSpPr>
            <p:spPr>
              <a:xfrm>
                <a:off x="7239773"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06" name="TextBox 105">
                <a:extLst>
                  <a:ext uri="{FF2B5EF4-FFF2-40B4-BE49-F238E27FC236}">
                    <a16:creationId xmlns:a16="http://schemas.microsoft.com/office/drawing/2014/main" id="{6ABE80AF-A699-44DB-9017-B9310E73BC7E}"/>
                  </a:ext>
                </a:extLst>
              </p:cNvPr>
              <p:cNvSpPr txBox="1">
                <a:spLocks noRot="1" noChangeAspect="1" noMove="1" noResize="1" noEditPoints="1" noAdjustHandles="1" noChangeArrowheads="1" noChangeShapeType="1" noTextEdit="1"/>
              </p:cNvSpPr>
              <p:nvPr/>
            </p:nvSpPr>
            <p:spPr>
              <a:xfrm>
                <a:off x="7239773" y="3667617"/>
                <a:ext cx="760080" cy="646331"/>
              </a:xfrm>
              <a:prstGeom prst="rect">
                <a:avLst/>
              </a:prstGeom>
              <a:blipFill>
                <a:blip r:embed="rId11"/>
                <a:stretch>
                  <a:fillRect/>
                </a:stretch>
              </a:blipFill>
              <a:ln>
                <a:noFill/>
              </a:ln>
            </p:spPr>
            <p:txBody>
              <a:bodyPr/>
              <a:lstStyle/>
              <a:p>
                <a:r>
                  <a:rPr lang="en-US">
                    <a:noFill/>
                  </a:rPr>
                  <a:t> </a:t>
                </a:r>
              </a:p>
            </p:txBody>
          </p:sp>
        </mc:Fallback>
      </mc:AlternateContent>
      <p:cxnSp>
        <p:nvCxnSpPr>
          <p:cNvPr id="107" name="Straight Arrow Connector 106">
            <a:extLst>
              <a:ext uri="{FF2B5EF4-FFF2-40B4-BE49-F238E27FC236}">
                <a16:creationId xmlns:a16="http://schemas.microsoft.com/office/drawing/2014/main" id="{27FE2D92-C54F-4037-9F87-94567B132AAC}"/>
              </a:ext>
            </a:extLst>
          </p:cNvPr>
          <p:cNvCxnSpPr>
            <a:cxnSpLocks/>
            <a:endCxn id="91" idx="1"/>
          </p:cNvCxnSpPr>
          <p:nvPr/>
        </p:nvCxnSpPr>
        <p:spPr>
          <a:xfrm>
            <a:off x="1674396" y="4578003"/>
            <a:ext cx="1588109" cy="273844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FB321103-7068-4F80-8FF3-D432B07D5736}"/>
              </a:ext>
            </a:extLst>
          </p:cNvPr>
          <p:cNvCxnSpPr>
            <a:cxnSpLocks/>
          </p:cNvCxnSpPr>
          <p:nvPr/>
        </p:nvCxnSpPr>
        <p:spPr>
          <a:xfrm>
            <a:off x="5809736" y="4414765"/>
            <a:ext cx="1668681" cy="28726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BD81D16C-310A-4CD0-B890-27D78194288F}"/>
              </a:ext>
            </a:extLst>
          </p:cNvPr>
          <p:cNvSpPr/>
          <p:nvPr/>
        </p:nvSpPr>
        <p:spPr>
          <a:xfrm>
            <a:off x="1078821" y="2171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E8588468-A0B2-4991-AE25-CBCA93276665}"/>
                  </a:ext>
                </a:extLst>
              </p:cNvPr>
              <p:cNvSpPr txBox="1"/>
              <p:nvPr/>
            </p:nvSpPr>
            <p:spPr>
              <a:xfrm>
                <a:off x="1176713" y="2294897"/>
                <a:ext cx="66178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10" name="TextBox 109">
                <a:extLst>
                  <a:ext uri="{FF2B5EF4-FFF2-40B4-BE49-F238E27FC236}">
                    <a16:creationId xmlns:a16="http://schemas.microsoft.com/office/drawing/2014/main" id="{E8588468-A0B2-4991-AE25-CBCA93276665}"/>
                  </a:ext>
                </a:extLst>
              </p:cNvPr>
              <p:cNvSpPr txBox="1">
                <a:spLocks noRot="1" noChangeAspect="1" noMove="1" noResize="1" noEditPoints="1" noAdjustHandles="1" noChangeArrowheads="1" noChangeShapeType="1" noTextEdit="1"/>
              </p:cNvSpPr>
              <p:nvPr/>
            </p:nvSpPr>
            <p:spPr>
              <a:xfrm>
                <a:off x="1176713" y="2294897"/>
                <a:ext cx="661783" cy="646331"/>
              </a:xfrm>
              <a:prstGeom prst="rect">
                <a:avLst/>
              </a:prstGeom>
              <a:blipFill>
                <a:blip r:embed="rId12"/>
                <a:stretch>
                  <a:fillRect/>
                </a:stretch>
              </a:blipFill>
              <a:ln>
                <a:noFill/>
              </a:ln>
            </p:spPr>
            <p:txBody>
              <a:bodyPr/>
              <a:lstStyle/>
              <a:p>
                <a:r>
                  <a:rPr lang="en-US">
                    <a:noFill/>
                  </a:rPr>
                  <a:t> </a:t>
                </a:r>
              </a:p>
            </p:txBody>
          </p:sp>
        </mc:Fallback>
      </mc:AlternateContent>
      <p:sp>
        <p:nvSpPr>
          <p:cNvPr id="111" name="Oval 110">
            <a:extLst>
              <a:ext uri="{FF2B5EF4-FFF2-40B4-BE49-F238E27FC236}">
                <a16:creationId xmlns:a16="http://schemas.microsoft.com/office/drawing/2014/main" id="{DDC7A9BD-082E-4D6C-B69F-CC63BFB226F5}"/>
              </a:ext>
            </a:extLst>
          </p:cNvPr>
          <p:cNvSpPr/>
          <p:nvPr/>
        </p:nvSpPr>
        <p:spPr>
          <a:xfrm>
            <a:off x="3040466" y="208661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E8AC3E76-D457-4DD8-96DC-59B04D048602}"/>
                  </a:ext>
                </a:extLst>
              </p:cNvPr>
              <p:cNvSpPr txBox="1"/>
              <p:nvPr/>
            </p:nvSpPr>
            <p:spPr>
              <a:xfrm>
                <a:off x="3138358" y="2209811"/>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12" name="TextBox 111">
                <a:extLst>
                  <a:ext uri="{FF2B5EF4-FFF2-40B4-BE49-F238E27FC236}">
                    <a16:creationId xmlns:a16="http://schemas.microsoft.com/office/drawing/2014/main" id="{E8AC3E76-D457-4DD8-96DC-59B04D048602}"/>
                  </a:ext>
                </a:extLst>
              </p:cNvPr>
              <p:cNvSpPr txBox="1">
                <a:spLocks noRot="1" noChangeAspect="1" noMove="1" noResize="1" noEditPoints="1" noAdjustHandles="1" noChangeArrowheads="1" noChangeShapeType="1" noTextEdit="1"/>
              </p:cNvSpPr>
              <p:nvPr/>
            </p:nvSpPr>
            <p:spPr>
              <a:xfrm>
                <a:off x="3138358" y="2209811"/>
                <a:ext cx="672492" cy="646331"/>
              </a:xfrm>
              <a:prstGeom prst="rect">
                <a:avLst/>
              </a:prstGeom>
              <a:blipFill>
                <a:blip r:embed="rId13"/>
                <a:stretch>
                  <a:fillRect/>
                </a:stretch>
              </a:blipFill>
              <a:ln>
                <a:noFill/>
              </a:ln>
            </p:spPr>
            <p:txBody>
              <a:bodyPr/>
              <a:lstStyle/>
              <a:p>
                <a:r>
                  <a:rPr lang="en-US">
                    <a:noFill/>
                  </a:rPr>
                  <a:t> </a:t>
                </a:r>
              </a:p>
            </p:txBody>
          </p:sp>
        </mc:Fallback>
      </mc:AlternateContent>
      <p:sp>
        <p:nvSpPr>
          <p:cNvPr id="113" name="Oval 112">
            <a:extLst>
              <a:ext uri="{FF2B5EF4-FFF2-40B4-BE49-F238E27FC236}">
                <a16:creationId xmlns:a16="http://schemas.microsoft.com/office/drawing/2014/main" id="{78B5A9CD-6DE7-4F4B-A14F-8E117A650421}"/>
              </a:ext>
            </a:extLst>
          </p:cNvPr>
          <p:cNvSpPr/>
          <p:nvPr/>
        </p:nvSpPr>
        <p:spPr>
          <a:xfrm>
            <a:off x="5134660"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0B6290F1-5809-4C2B-94E4-58D3D51329F7}"/>
                  </a:ext>
                </a:extLst>
              </p:cNvPr>
              <p:cNvSpPr txBox="1"/>
              <p:nvPr/>
            </p:nvSpPr>
            <p:spPr>
              <a:xfrm>
                <a:off x="5232552" y="2108994"/>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14" name="TextBox 113">
                <a:extLst>
                  <a:ext uri="{FF2B5EF4-FFF2-40B4-BE49-F238E27FC236}">
                    <a16:creationId xmlns:a16="http://schemas.microsoft.com/office/drawing/2014/main" id="{0B6290F1-5809-4C2B-94E4-58D3D51329F7}"/>
                  </a:ext>
                </a:extLst>
              </p:cNvPr>
              <p:cNvSpPr txBox="1">
                <a:spLocks noRot="1" noChangeAspect="1" noMove="1" noResize="1" noEditPoints="1" noAdjustHandles="1" noChangeArrowheads="1" noChangeShapeType="1" noTextEdit="1"/>
              </p:cNvSpPr>
              <p:nvPr/>
            </p:nvSpPr>
            <p:spPr>
              <a:xfrm>
                <a:off x="5232552" y="2108994"/>
                <a:ext cx="672492" cy="646331"/>
              </a:xfrm>
              <a:prstGeom prst="rect">
                <a:avLst/>
              </a:prstGeom>
              <a:blipFill>
                <a:blip r:embed="rId14"/>
                <a:stretch>
                  <a:fillRect/>
                </a:stretch>
              </a:blipFill>
              <a:ln>
                <a:noFill/>
              </a:ln>
            </p:spPr>
            <p:txBody>
              <a:bodyPr/>
              <a:lstStyle/>
              <a:p>
                <a:r>
                  <a:rPr lang="en-US">
                    <a:noFill/>
                  </a:rPr>
                  <a:t> </a:t>
                </a:r>
              </a:p>
            </p:txBody>
          </p:sp>
        </mc:Fallback>
      </mc:AlternateContent>
      <p:sp>
        <p:nvSpPr>
          <p:cNvPr id="115" name="Oval 114">
            <a:extLst>
              <a:ext uri="{FF2B5EF4-FFF2-40B4-BE49-F238E27FC236}">
                <a16:creationId xmlns:a16="http://schemas.microsoft.com/office/drawing/2014/main" id="{047A6FF4-A62D-4243-BEDC-0CD301A3F4EC}"/>
              </a:ext>
            </a:extLst>
          </p:cNvPr>
          <p:cNvSpPr/>
          <p:nvPr/>
        </p:nvSpPr>
        <p:spPr>
          <a:xfrm>
            <a:off x="7149508"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538E9D39-0AAC-4CCE-8748-8014A3A5101B}"/>
                  </a:ext>
                </a:extLst>
              </p:cNvPr>
              <p:cNvSpPr txBox="1"/>
              <p:nvPr/>
            </p:nvSpPr>
            <p:spPr>
              <a:xfrm>
                <a:off x="7247400" y="2108994"/>
                <a:ext cx="65274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16" name="TextBox 115">
                <a:extLst>
                  <a:ext uri="{FF2B5EF4-FFF2-40B4-BE49-F238E27FC236}">
                    <a16:creationId xmlns:a16="http://schemas.microsoft.com/office/drawing/2014/main" id="{538E9D39-0AAC-4CCE-8748-8014A3A5101B}"/>
                  </a:ext>
                </a:extLst>
              </p:cNvPr>
              <p:cNvSpPr txBox="1">
                <a:spLocks noRot="1" noChangeAspect="1" noMove="1" noResize="1" noEditPoints="1" noAdjustHandles="1" noChangeArrowheads="1" noChangeShapeType="1" noTextEdit="1"/>
              </p:cNvSpPr>
              <p:nvPr/>
            </p:nvSpPr>
            <p:spPr>
              <a:xfrm>
                <a:off x="7247400" y="2108994"/>
                <a:ext cx="652743" cy="646331"/>
              </a:xfrm>
              <a:prstGeom prst="rect">
                <a:avLst/>
              </a:prstGeom>
              <a:blipFill>
                <a:blip r:embed="rId15"/>
                <a:stretch>
                  <a:fillRect/>
                </a:stretch>
              </a:blipFill>
              <a:ln>
                <a:noFill/>
              </a:ln>
            </p:spPr>
            <p:txBody>
              <a:bodyPr/>
              <a:lstStyle/>
              <a:p>
                <a:r>
                  <a:rPr lang="en-US">
                    <a:noFill/>
                  </a:rPr>
                  <a:t> </a:t>
                </a:r>
              </a:p>
            </p:txBody>
          </p:sp>
        </mc:Fallback>
      </mc:AlternateContent>
      <p:sp>
        <p:nvSpPr>
          <p:cNvPr id="117" name="Oval 116">
            <a:extLst>
              <a:ext uri="{FF2B5EF4-FFF2-40B4-BE49-F238E27FC236}">
                <a16:creationId xmlns:a16="http://schemas.microsoft.com/office/drawing/2014/main" id="{9FD430A9-1E92-448A-A751-DB006655E003}"/>
              </a:ext>
            </a:extLst>
          </p:cNvPr>
          <p:cNvSpPr/>
          <p:nvPr/>
        </p:nvSpPr>
        <p:spPr>
          <a:xfrm>
            <a:off x="1071194" y="5600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5EF16743-4AC6-4D3A-AECF-151CE8D51131}"/>
                  </a:ext>
                </a:extLst>
              </p:cNvPr>
              <p:cNvSpPr txBox="1"/>
              <p:nvPr/>
            </p:nvSpPr>
            <p:spPr>
              <a:xfrm>
                <a:off x="1169086" y="5723897"/>
                <a:ext cx="723468"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18" name="TextBox 117">
                <a:extLst>
                  <a:ext uri="{FF2B5EF4-FFF2-40B4-BE49-F238E27FC236}">
                    <a16:creationId xmlns:a16="http://schemas.microsoft.com/office/drawing/2014/main" id="{5EF16743-4AC6-4D3A-AECF-151CE8D51131}"/>
                  </a:ext>
                </a:extLst>
              </p:cNvPr>
              <p:cNvSpPr txBox="1">
                <a:spLocks noRot="1" noChangeAspect="1" noMove="1" noResize="1" noEditPoints="1" noAdjustHandles="1" noChangeArrowheads="1" noChangeShapeType="1" noTextEdit="1"/>
              </p:cNvSpPr>
              <p:nvPr/>
            </p:nvSpPr>
            <p:spPr>
              <a:xfrm>
                <a:off x="1169086" y="5723897"/>
                <a:ext cx="723468" cy="646331"/>
              </a:xfrm>
              <a:prstGeom prst="rect">
                <a:avLst/>
              </a:prstGeom>
              <a:blipFill>
                <a:blip r:embed="rId16"/>
                <a:stretch>
                  <a:fillRect/>
                </a:stretch>
              </a:blipFill>
              <a:ln>
                <a:noFill/>
              </a:ln>
            </p:spPr>
            <p:txBody>
              <a:bodyPr/>
              <a:lstStyle/>
              <a:p>
                <a:r>
                  <a:rPr lang="en-US">
                    <a:noFill/>
                  </a:rPr>
                  <a:t> </a:t>
                </a:r>
              </a:p>
            </p:txBody>
          </p:sp>
        </mc:Fallback>
      </mc:AlternateContent>
      <p:sp>
        <p:nvSpPr>
          <p:cNvPr id="119" name="Oval 118">
            <a:extLst>
              <a:ext uri="{FF2B5EF4-FFF2-40B4-BE49-F238E27FC236}">
                <a16:creationId xmlns:a16="http://schemas.microsoft.com/office/drawing/2014/main" id="{C7AD5693-6B05-49FA-84C8-0D2ED447A9C7}"/>
              </a:ext>
            </a:extLst>
          </p:cNvPr>
          <p:cNvSpPr/>
          <p:nvPr/>
        </p:nvSpPr>
        <p:spPr>
          <a:xfrm>
            <a:off x="3128594" y="55823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D287FEC8-7AAC-4B21-A828-AACD77640A28}"/>
                  </a:ext>
                </a:extLst>
              </p:cNvPr>
              <p:cNvSpPr txBox="1"/>
              <p:nvPr/>
            </p:nvSpPr>
            <p:spPr>
              <a:xfrm>
                <a:off x="3226486" y="5705531"/>
                <a:ext cx="73417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20" name="TextBox 119">
                <a:extLst>
                  <a:ext uri="{FF2B5EF4-FFF2-40B4-BE49-F238E27FC236}">
                    <a16:creationId xmlns:a16="http://schemas.microsoft.com/office/drawing/2014/main" id="{D287FEC8-7AAC-4B21-A828-AACD77640A28}"/>
                  </a:ext>
                </a:extLst>
              </p:cNvPr>
              <p:cNvSpPr txBox="1">
                <a:spLocks noRot="1" noChangeAspect="1" noMove="1" noResize="1" noEditPoints="1" noAdjustHandles="1" noChangeArrowheads="1" noChangeShapeType="1" noTextEdit="1"/>
              </p:cNvSpPr>
              <p:nvPr/>
            </p:nvSpPr>
            <p:spPr>
              <a:xfrm>
                <a:off x="3226486" y="5705531"/>
                <a:ext cx="734175" cy="646331"/>
              </a:xfrm>
              <a:prstGeom prst="rect">
                <a:avLst/>
              </a:prstGeom>
              <a:blipFill>
                <a:blip r:embed="rId17"/>
                <a:stretch>
                  <a:fillRect/>
                </a:stretch>
              </a:blipFill>
              <a:ln>
                <a:noFill/>
              </a:ln>
            </p:spPr>
            <p:txBody>
              <a:bodyPr/>
              <a:lstStyle/>
              <a:p>
                <a:r>
                  <a:rPr lang="en-US">
                    <a:noFill/>
                  </a:rPr>
                  <a:t> </a:t>
                </a:r>
              </a:p>
            </p:txBody>
          </p:sp>
        </mc:Fallback>
      </mc:AlternateContent>
      <p:sp>
        <p:nvSpPr>
          <p:cNvPr id="121" name="Oval 120">
            <a:extLst>
              <a:ext uri="{FF2B5EF4-FFF2-40B4-BE49-F238E27FC236}">
                <a16:creationId xmlns:a16="http://schemas.microsoft.com/office/drawing/2014/main" id="{1D18AB11-E4A4-49CC-A0E4-DD68A4DAEDCE}"/>
              </a:ext>
            </a:extLst>
          </p:cNvPr>
          <p:cNvSpPr/>
          <p:nvPr/>
        </p:nvSpPr>
        <p:spPr>
          <a:xfrm>
            <a:off x="5181600" y="55823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AF7F7FD4-49E0-4BE9-B2B8-6F3E697C5481}"/>
                  </a:ext>
                </a:extLst>
              </p:cNvPr>
              <p:cNvSpPr txBox="1"/>
              <p:nvPr/>
            </p:nvSpPr>
            <p:spPr>
              <a:xfrm>
                <a:off x="5279492" y="5705531"/>
                <a:ext cx="73417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22" name="TextBox 121">
                <a:extLst>
                  <a:ext uri="{FF2B5EF4-FFF2-40B4-BE49-F238E27FC236}">
                    <a16:creationId xmlns:a16="http://schemas.microsoft.com/office/drawing/2014/main" id="{AF7F7FD4-49E0-4BE9-B2B8-6F3E697C5481}"/>
                  </a:ext>
                </a:extLst>
              </p:cNvPr>
              <p:cNvSpPr txBox="1">
                <a:spLocks noRot="1" noChangeAspect="1" noMove="1" noResize="1" noEditPoints="1" noAdjustHandles="1" noChangeArrowheads="1" noChangeShapeType="1" noTextEdit="1"/>
              </p:cNvSpPr>
              <p:nvPr/>
            </p:nvSpPr>
            <p:spPr>
              <a:xfrm>
                <a:off x="5279492" y="5705531"/>
                <a:ext cx="734175" cy="646331"/>
              </a:xfrm>
              <a:prstGeom prst="rect">
                <a:avLst/>
              </a:prstGeom>
              <a:blipFill>
                <a:blip r:embed="rId18"/>
                <a:stretch>
                  <a:fillRect/>
                </a:stretch>
              </a:blipFill>
              <a:ln>
                <a:noFill/>
              </a:ln>
            </p:spPr>
            <p:txBody>
              <a:bodyPr/>
              <a:lstStyle/>
              <a:p>
                <a:r>
                  <a:rPr lang="en-US">
                    <a:noFill/>
                  </a:rPr>
                  <a:t> </a:t>
                </a:r>
              </a:p>
            </p:txBody>
          </p:sp>
        </mc:Fallback>
      </mc:AlternateContent>
      <p:sp>
        <p:nvSpPr>
          <p:cNvPr id="123" name="Oval 122">
            <a:extLst>
              <a:ext uri="{FF2B5EF4-FFF2-40B4-BE49-F238E27FC236}">
                <a16:creationId xmlns:a16="http://schemas.microsoft.com/office/drawing/2014/main" id="{7E411D38-92E8-4F0B-8F0C-FEAD9B4CDBB9}"/>
              </a:ext>
            </a:extLst>
          </p:cNvPr>
          <p:cNvSpPr/>
          <p:nvPr/>
        </p:nvSpPr>
        <p:spPr>
          <a:xfrm>
            <a:off x="7239000" y="55639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EC050350-7E68-4978-8672-D0FEB5F40C36}"/>
                  </a:ext>
                </a:extLst>
              </p:cNvPr>
              <p:cNvSpPr txBox="1"/>
              <p:nvPr/>
            </p:nvSpPr>
            <p:spPr>
              <a:xfrm>
                <a:off x="7336892" y="5687165"/>
                <a:ext cx="73084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24" name="TextBox 123">
                <a:extLst>
                  <a:ext uri="{FF2B5EF4-FFF2-40B4-BE49-F238E27FC236}">
                    <a16:creationId xmlns:a16="http://schemas.microsoft.com/office/drawing/2014/main" id="{EC050350-7E68-4978-8672-D0FEB5F40C36}"/>
                  </a:ext>
                </a:extLst>
              </p:cNvPr>
              <p:cNvSpPr txBox="1">
                <a:spLocks noRot="1" noChangeAspect="1" noMove="1" noResize="1" noEditPoints="1" noAdjustHandles="1" noChangeArrowheads="1" noChangeShapeType="1" noTextEdit="1"/>
              </p:cNvSpPr>
              <p:nvPr/>
            </p:nvSpPr>
            <p:spPr>
              <a:xfrm>
                <a:off x="7336892" y="5687165"/>
                <a:ext cx="730841" cy="646331"/>
              </a:xfrm>
              <a:prstGeom prst="rect">
                <a:avLst/>
              </a:prstGeom>
              <a:blipFill>
                <a:blip r:embed="rId19"/>
                <a:stretch>
                  <a:fillRect/>
                </a:stretch>
              </a:blipFill>
              <a:ln>
                <a:noFill/>
              </a:ln>
            </p:spPr>
            <p:txBody>
              <a:bodyPr/>
              <a:lstStyle/>
              <a:p>
                <a:r>
                  <a:rPr lang="en-US">
                    <a:noFill/>
                  </a:rPr>
                  <a:t> </a:t>
                </a:r>
              </a:p>
            </p:txBody>
          </p:sp>
        </mc:Fallback>
      </mc:AlternateContent>
      <p:cxnSp>
        <p:nvCxnSpPr>
          <p:cNvPr id="125" name="Straight Arrow Connector 124">
            <a:extLst>
              <a:ext uri="{FF2B5EF4-FFF2-40B4-BE49-F238E27FC236}">
                <a16:creationId xmlns:a16="http://schemas.microsoft.com/office/drawing/2014/main" id="{3DEA20EA-08E3-43E8-88A0-277E7EE8683D}"/>
              </a:ext>
            </a:extLst>
          </p:cNvPr>
          <p:cNvCxnSpPr>
            <a:cxnSpLocks/>
          </p:cNvCxnSpPr>
          <p:nvPr/>
        </p:nvCxnSpPr>
        <p:spPr>
          <a:xfrm flipV="1">
            <a:off x="1524000" y="6515100"/>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652797-6121-4BEE-94EE-2F5F165A2209}"/>
              </a:ext>
            </a:extLst>
          </p:cNvPr>
          <p:cNvCxnSpPr>
            <a:cxnSpLocks/>
          </p:cNvCxnSpPr>
          <p:nvPr/>
        </p:nvCxnSpPr>
        <p:spPr>
          <a:xfrm flipV="1">
            <a:off x="3581400" y="6478368"/>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649502D-9669-4841-9AC8-077CE1DA9A81}"/>
              </a:ext>
            </a:extLst>
          </p:cNvPr>
          <p:cNvCxnSpPr>
            <a:cxnSpLocks/>
          </p:cNvCxnSpPr>
          <p:nvPr/>
        </p:nvCxnSpPr>
        <p:spPr>
          <a:xfrm flipV="1">
            <a:off x="5638800" y="6496734"/>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4E64430-9EB4-4875-9F96-30319847D799}"/>
              </a:ext>
            </a:extLst>
          </p:cNvPr>
          <p:cNvCxnSpPr>
            <a:cxnSpLocks/>
          </p:cNvCxnSpPr>
          <p:nvPr/>
        </p:nvCxnSpPr>
        <p:spPr>
          <a:xfrm flipV="1">
            <a:off x="7772400" y="6478368"/>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C9A234AE-F39A-4A0C-BE05-94FE6ADA9BEC}"/>
              </a:ext>
            </a:extLst>
          </p:cNvPr>
          <p:cNvCxnSpPr>
            <a:cxnSpLocks/>
            <a:stCxn id="101" idx="5"/>
            <a:endCxn id="94" idx="1"/>
          </p:cNvCxnSpPr>
          <p:nvPr/>
        </p:nvCxnSpPr>
        <p:spPr>
          <a:xfrm>
            <a:off x="3813328" y="4425726"/>
            <a:ext cx="1502183" cy="289071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6AE0F3A4-74E4-4C11-A9AB-0961AA3F2566}"/>
              </a:ext>
            </a:extLst>
          </p:cNvPr>
          <p:cNvCxnSpPr>
            <a:cxnSpLocks/>
            <a:endCxn id="109" idx="4"/>
          </p:cNvCxnSpPr>
          <p:nvPr/>
        </p:nvCxnSpPr>
        <p:spPr>
          <a:xfrm flipV="1">
            <a:off x="1524000" y="3086100"/>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E450BBAE-89C2-4782-A5D7-BCDE346C1B28}"/>
              </a:ext>
            </a:extLst>
          </p:cNvPr>
          <p:cNvCxnSpPr>
            <a:cxnSpLocks/>
          </p:cNvCxnSpPr>
          <p:nvPr/>
        </p:nvCxnSpPr>
        <p:spPr>
          <a:xfrm flipV="1">
            <a:off x="3510771" y="3011167"/>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8DFAFEB-D1B2-4DFC-9D62-6F126BE477BD}"/>
              </a:ext>
            </a:extLst>
          </p:cNvPr>
          <p:cNvCxnSpPr>
            <a:cxnSpLocks/>
          </p:cNvCxnSpPr>
          <p:nvPr/>
        </p:nvCxnSpPr>
        <p:spPr>
          <a:xfrm flipV="1">
            <a:off x="5614223" y="2904701"/>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1EA5495-EFA8-46EB-849F-FA2CB9D29665}"/>
              </a:ext>
            </a:extLst>
          </p:cNvPr>
          <p:cNvCxnSpPr>
            <a:cxnSpLocks/>
          </p:cNvCxnSpPr>
          <p:nvPr/>
        </p:nvCxnSpPr>
        <p:spPr>
          <a:xfrm flipV="1">
            <a:off x="7624561" y="2894648"/>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4" name="Freeform: Shape 133">
            <a:extLst>
              <a:ext uri="{FF2B5EF4-FFF2-40B4-BE49-F238E27FC236}">
                <a16:creationId xmlns:a16="http://schemas.microsoft.com/office/drawing/2014/main" id="{725B2101-84F7-46A7-AFBE-8CB1C2D434E6}"/>
              </a:ext>
            </a:extLst>
          </p:cNvPr>
          <p:cNvSpPr/>
          <p:nvPr/>
        </p:nvSpPr>
        <p:spPr>
          <a:xfrm>
            <a:off x="486426" y="2971800"/>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a:extLst>
              <a:ext uri="{FF2B5EF4-FFF2-40B4-BE49-F238E27FC236}">
                <a16:creationId xmlns:a16="http://schemas.microsoft.com/office/drawing/2014/main" id="{E5327592-3974-4BCB-B24A-CC14E109F9DE}"/>
              </a:ext>
            </a:extLst>
          </p:cNvPr>
          <p:cNvSpPr/>
          <p:nvPr/>
        </p:nvSpPr>
        <p:spPr>
          <a:xfrm>
            <a:off x="2557441" y="297043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a:extLst>
              <a:ext uri="{FF2B5EF4-FFF2-40B4-BE49-F238E27FC236}">
                <a16:creationId xmlns:a16="http://schemas.microsoft.com/office/drawing/2014/main" id="{DBB94272-CB9A-4FAF-AD14-41947382A7D5}"/>
              </a:ext>
            </a:extLst>
          </p:cNvPr>
          <p:cNvSpPr/>
          <p:nvPr/>
        </p:nvSpPr>
        <p:spPr>
          <a:xfrm>
            <a:off x="4615088"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a:extLst>
              <a:ext uri="{FF2B5EF4-FFF2-40B4-BE49-F238E27FC236}">
                <a16:creationId xmlns:a16="http://schemas.microsoft.com/office/drawing/2014/main" id="{98A3DF32-D534-4E31-BA43-20BA641696B4}"/>
              </a:ext>
            </a:extLst>
          </p:cNvPr>
          <p:cNvSpPr/>
          <p:nvPr/>
        </p:nvSpPr>
        <p:spPr>
          <a:xfrm>
            <a:off x="6687409"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2D02062D-CDE9-4EA9-8873-67985FD194C6}"/>
              </a:ext>
            </a:extLst>
          </p:cNvPr>
          <p:cNvSpPr/>
          <p:nvPr/>
        </p:nvSpPr>
        <p:spPr>
          <a:xfrm>
            <a:off x="1366866" y="4636785"/>
            <a:ext cx="287432" cy="960089"/>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16FEB39E-EB62-443E-9E53-1B0FBD3B4E4D}"/>
              </a:ext>
            </a:extLst>
          </p:cNvPr>
          <p:cNvSpPr/>
          <p:nvPr/>
        </p:nvSpPr>
        <p:spPr>
          <a:xfrm>
            <a:off x="3440676" y="4559637"/>
            <a:ext cx="293124" cy="1001022"/>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51BBD366-D799-4069-8416-6762F90E33EF}"/>
              </a:ext>
            </a:extLst>
          </p:cNvPr>
          <p:cNvSpPr/>
          <p:nvPr/>
        </p:nvSpPr>
        <p:spPr>
          <a:xfrm>
            <a:off x="5449363" y="4468993"/>
            <a:ext cx="358502" cy="1091665"/>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E0BEB362-09D9-44BC-A88F-11D296BF0673}"/>
              </a:ext>
            </a:extLst>
          </p:cNvPr>
          <p:cNvSpPr/>
          <p:nvPr/>
        </p:nvSpPr>
        <p:spPr>
          <a:xfrm>
            <a:off x="7446158" y="4468993"/>
            <a:ext cx="358502" cy="1091665"/>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Right 62">
            <a:extLst>
              <a:ext uri="{FF2B5EF4-FFF2-40B4-BE49-F238E27FC236}">
                <a16:creationId xmlns:a16="http://schemas.microsoft.com/office/drawing/2014/main" id="{CB45F6DE-7A8A-4558-A21D-E58100DB8418}"/>
              </a:ext>
            </a:extLst>
          </p:cNvPr>
          <p:cNvSpPr/>
          <p:nvPr/>
        </p:nvSpPr>
        <p:spPr>
          <a:xfrm>
            <a:off x="952501" y="9064232"/>
            <a:ext cx="7162800" cy="755995"/>
          </a:xfrm>
          <a:prstGeom prst="rightArrow">
            <a:avLst>
              <a:gd name="adj1" fmla="val 21579"/>
              <a:gd name="adj2" fmla="val 84210"/>
            </a:avLst>
          </a:prstGeom>
          <a:solidFill>
            <a:schemeClr val="tx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937F3341-60C5-4118-A282-1AD6810F121D}"/>
              </a:ext>
            </a:extLst>
          </p:cNvPr>
          <p:cNvSpPr txBox="1"/>
          <p:nvPr/>
        </p:nvSpPr>
        <p:spPr>
          <a:xfrm>
            <a:off x="3483138" y="9504756"/>
            <a:ext cx="1165063" cy="630942"/>
          </a:xfrm>
          <a:prstGeom prst="rect">
            <a:avLst/>
          </a:prstGeom>
          <a:noFill/>
        </p:spPr>
        <p:txBody>
          <a:bodyPr wrap="none" rtlCol="0">
            <a:spAutoFit/>
          </a:bodyPr>
          <a:lstStyle/>
          <a:p>
            <a:r>
              <a:rPr lang="en-US" sz="3500" dirty="0">
                <a:latin typeface="Arial" panose="020B0604020202020204" pitchFamily="34" charset="0"/>
                <a:cs typeface="Arial" panose="020B0604020202020204" pitchFamily="34" charset="0"/>
              </a:rPr>
              <a:t>Time</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81775E-DE89-4853-927E-F59F3031BB4F}"/>
                  </a:ext>
                </a:extLst>
              </p:cNvPr>
              <p:cNvSpPr txBox="1"/>
              <p:nvPr/>
            </p:nvSpPr>
            <p:spPr>
              <a:xfrm>
                <a:off x="1169086" y="7324097"/>
                <a:ext cx="73366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65" name="TextBox 64">
                <a:extLst>
                  <a:ext uri="{FF2B5EF4-FFF2-40B4-BE49-F238E27FC236}">
                    <a16:creationId xmlns:a16="http://schemas.microsoft.com/office/drawing/2014/main" id="{2E81775E-DE89-4853-927E-F59F3031BB4F}"/>
                  </a:ext>
                </a:extLst>
              </p:cNvPr>
              <p:cNvSpPr txBox="1">
                <a:spLocks noRot="1" noChangeAspect="1" noMove="1" noResize="1" noEditPoints="1" noAdjustHandles="1" noChangeArrowheads="1" noChangeShapeType="1" noTextEdit="1"/>
              </p:cNvSpPr>
              <p:nvPr/>
            </p:nvSpPr>
            <p:spPr>
              <a:xfrm>
                <a:off x="1169086" y="7324097"/>
                <a:ext cx="733662" cy="646331"/>
              </a:xfrm>
              <a:prstGeom prst="rect">
                <a:avLst/>
              </a:prstGeom>
              <a:blipFill>
                <a:blip r:embed="rId2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D8F9CF5-CBD4-4286-B426-5357492BEB81}"/>
                  </a:ext>
                </a:extLst>
              </p:cNvPr>
              <p:cNvSpPr txBox="1"/>
              <p:nvPr/>
            </p:nvSpPr>
            <p:spPr>
              <a:xfrm>
                <a:off x="3226486"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66" name="TextBox 65">
                <a:extLst>
                  <a:ext uri="{FF2B5EF4-FFF2-40B4-BE49-F238E27FC236}">
                    <a16:creationId xmlns:a16="http://schemas.microsoft.com/office/drawing/2014/main" id="{ED8F9CF5-CBD4-4286-B426-5357492BEB81}"/>
                  </a:ext>
                </a:extLst>
              </p:cNvPr>
              <p:cNvSpPr txBox="1">
                <a:spLocks noRot="1" noChangeAspect="1" noMove="1" noResize="1" noEditPoints="1" noAdjustHandles="1" noChangeArrowheads="1" noChangeShapeType="1" noTextEdit="1"/>
              </p:cNvSpPr>
              <p:nvPr/>
            </p:nvSpPr>
            <p:spPr>
              <a:xfrm>
                <a:off x="3226486" y="7305731"/>
                <a:ext cx="744371" cy="646331"/>
              </a:xfrm>
              <a:prstGeom prst="rect">
                <a:avLst/>
              </a:prstGeom>
              <a:blipFill>
                <a:blip r:embed="rId2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1D9E39F-FF95-42D1-9B1B-AF8C063D6BB6}"/>
                  </a:ext>
                </a:extLst>
              </p:cNvPr>
              <p:cNvSpPr txBox="1"/>
              <p:nvPr/>
            </p:nvSpPr>
            <p:spPr>
              <a:xfrm>
                <a:off x="5279492"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67" name="TextBox 66">
                <a:extLst>
                  <a:ext uri="{FF2B5EF4-FFF2-40B4-BE49-F238E27FC236}">
                    <a16:creationId xmlns:a16="http://schemas.microsoft.com/office/drawing/2014/main" id="{71D9E39F-FF95-42D1-9B1B-AF8C063D6BB6}"/>
                  </a:ext>
                </a:extLst>
              </p:cNvPr>
              <p:cNvSpPr txBox="1">
                <a:spLocks noRot="1" noChangeAspect="1" noMove="1" noResize="1" noEditPoints="1" noAdjustHandles="1" noChangeArrowheads="1" noChangeShapeType="1" noTextEdit="1"/>
              </p:cNvSpPr>
              <p:nvPr/>
            </p:nvSpPr>
            <p:spPr>
              <a:xfrm>
                <a:off x="5279492" y="7305731"/>
                <a:ext cx="744371" cy="646331"/>
              </a:xfrm>
              <a:prstGeom prst="rect">
                <a:avLst/>
              </a:prstGeom>
              <a:blipFill>
                <a:blip r:embed="rId2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4860265-519C-4D43-818C-2ABCC989C5DD}"/>
                  </a:ext>
                </a:extLst>
              </p:cNvPr>
              <p:cNvSpPr txBox="1"/>
              <p:nvPr/>
            </p:nvSpPr>
            <p:spPr>
              <a:xfrm>
                <a:off x="7336892" y="7287365"/>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68" name="TextBox 67">
                <a:extLst>
                  <a:ext uri="{FF2B5EF4-FFF2-40B4-BE49-F238E27FC236}">
                    <a16:creationId xmlns:a16="http://schemas.microsoft.com/office/drawing/2014/main" id="{84860265-519C-4D43-818C-2ABCC989C5DD}"/>
                  </a:ext>
                </a:extLst>
              </p:cNvPr>
              <p:cNvSpPr txBox="1">
                <a:spLocks noRot="1" noChangeAspect="1" noMove="1" noResize="1" noEditPoints="1" noAdjustHandles="1" noChangeArrowheads="1" noChangeShapeType="1" noTextEdit="1"/>
              </p:cNvSpPr>
              <p:nvPr/>
            </p:nvSpPr>
            <p:spPr>
              <a:xfrm>
                <a:off x="7336892" y="7287365"/>
                <a:ext cx="744371" cy="646331"/>
              </a:xfrm>
              <a:prstGeom prst="rect">
                <a:avLst/>
              </a:prstGeom>
              <a:blipFill>
                <a:blip r:embed="rId8"/>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98038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152400" y="1384286"/>
            <a:ext cx="17983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609600" y="2348174"/>
            <a:ext cx="16840200" cy="6004464"/>
          </a:xfrm>
          <a:prstGeom prst="rect">
            <a:avLst/>
          </a:prstGeom>
        </p:spPr>
        <p:txBody>
          <a:bodyPr wrap="square" lIns="0" tIns="0" rIns="0" bIns="0" rtlCol="0" anchor="t">
            <a:spAutoFit/>
          </a:bodyPr>
          <a:lstStyle/>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Stochastic process (very brief introduction; only that what is required for this course).</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Visualizing stochastic process using Probabilistic Graphical Model.</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Markov process.</a:t>
            </a:r>
          </a:p>
          <a:p>
            <a:pPr lvl="1">
              <a:lnSpc>
                <a:spcPts val="3616"/>
              </a:lnSpc>
              <a:spcBef>
                <a:spcPct val="0"/>
              </a:spcBef>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Markov Decision Process and Reinforcement Learning.</a:t>
            </a:r>
          </a:p>
          <a:p>
            <a:pPr marL="571500" lvl="0" indent="-571500">
              <a:lnSpc>
                <a:spcPts val="3616"/>
              </a:lnSpc>
              <a:spcBef>
                <a:spcPct val="0"/>
              </a:spcBef>
              <a:buFont typeface="Wingdings" panose="05000000000000000000" pitchFamily="2" charset="2"/>
              <a:buChar char="Ø"/>
            </a:pPr>
            <a:endParaRPr lang="en-US" sz="3600" spc="-25" dirty="0">
              <a:solidFill>
                <a:schemeClr val="bg1">
                  <a:lumMod val="75000"/>
                </a:schemeClr>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Special Cases of Markov Decision Process.</a:t>
            </a:r>
          </a:p>
          <a:p>
            <a:pPr marL="571500" lvl="0" indent="-571500">
              <a:lnSpc>
                <a:spcPts val="3616"/>
              </a:lnSpc>
              <a:spcBef>
                <a:spcPct val="0"/>
              </a:spcBef>
              <a:buFont typeface="Wingdings" panose="05000000000000000000" pitchFamily="2" charset="2"/>
              <a:buChar char="Ø"/>
            </a:pPr>
            <a:endParaRPr lang="en-US" sz="3600" spc="-25" dirty="0">
              <a:solidFill>
                <a:schemeClr val="bg1">
                  <a:lumMod val="75000"/>
                </a:schemeClr>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Stationary vs Non-Stationary Process.</a:t>
            </a:r>
          </a:p>
          <a:p>
            <a:pPr marL="571500" lvl="0" indent="-571500">
              <a:lnSpc>
                <a:spcPts val="3616"/>
              </a:lnSpc>
              <a:spcBef>
                <a:spcPct val="0"/>
              </a:spcBef>
              <a:buFont typeface="Wingdings" panose="05000000000000000000" pitchFamily="2" charset="2"/>
              <a:buChar char="Ø"/>
            </a:pPr>
            <a:endParaRPr lang="en-US" sz="3600" spc="-25" dirty="0">
              <a:solidFill>
                <a:schemeClr val="bg1">
                  <a:lumMod val="75000"/>
                </a:schemeClr>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Objective functions in Reinforcement Learning.</a:t>
            </a:r>
          </a:p>
          <a:p>
            <a:pPr marL="571500" lvl="0" indent="-571500">
              <a:lnSpc>
                <a:spcPts val="3616"/>
              </a:lnSpc>
              <a:spcBef>
                <a:spcPct val="0"/>
              </a:spcBef>
              <a:buFont typeface="Wingdings" panose="05000000000000000000" pitchFamily="2" charset="2"/>
              <a:buChar char="Ø"/>
            </a:pPr>
            <a:endParaRPr lang="en-US" sz="3600" spc="-25" dirty="0">
              <a:solidFill>
                <a:schemeClr val="bg1">
                  <a:lumMod val="75000"/>
                </a:schemeClr>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Reinforcement Learning vs ….</a:t>
            </a: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u="none" strike="noStrike" dirty="0">
                <a:solidFill>
                  <a:srgbClr val="000000"/>
                </a:solidFill>
                <a:latin typeface="Repo Bold Bold"/>
              </a:rPr>
              <a:t>Lecture Content</a:t>
            </a:r>
          </a:p>
        </p:txBody>
      </p:sp>
    </p:spTree>
    <p:extLst>
      <p:ext uri="{BB962C8B-B14F-4D97-AF65-F5344CB8AC3E}">
        <p14:creationId xmlns:p14="http://schemas.microsoft.com/office/powerpoint/2010/main" val="1687205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Markov Decision Process and Reinforcement Learning</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8458200" y="1344846"/>
            <a:ext cx="9677400" cy="8942154"/>
          </a:xfrm>
          <a:prstGeom prst="rect">
            <a:avLst/>
          </a:prstGeom>
        </p:spPr>
      </p:pic>
      <mc:AlternateContent xmlns:mc="http://schemas.openxmlformats.org/markup-compatibility/2006" xmlns:a14="http://schemas.microsoft.com/office/drawing/2010/main">
        <mc:Choice Requires="a14">
          <p:sp>
            <p:nvSpPr>
              <p:cNvPr id="20" name="TextBox 8">
                <a:extLst>
                  <a:ext uri="{FF2B5EF4-FFF2-40B4-BE49-F238E27FC236}">
                    <a16:creationId xmlns:a16="http://schemas.microsoft.com/office/drawing/2014/main" id="{6E642AF1-C161-49FD-89A9-FDAA29CDFFF7}"/>
                  </a:ext>
                </a:extLst>
              </p:cNvPr>
              <p:cNvSpPr txBox="1"/>
              <p:nvPr/>
            </p:nvSpPr>
            <p:spPr>
              <a:xfrm>
                <a:off x="8685652" y="1617619"/>
                <a:ext cx="9221348" cy="8312788"/>
              </a:xfrm>
              <a:prstGeom prst="rect">
                <a:avLst/>
              </a:prstGeom>
            </p:spPr>
            <p:txBody>
              <a:bodyPr wrap="square" lIns="0" tIns="0" rIns="0" bIns="0" rtlCol="0" anchor="t">
                <a:spAutoFit/>
              </a:bodyPr>
              <a:lstStyle/>
              <a:p>
                <a:pPr algn="ctr">
                  <a:lnSpc>
                    <a:spcPts val="3616"/>
                  </a:lnSpc>
                  <a:spcBef>
                    <a:spcPct val="0"/>
                  </a:spcBef>
                </a:pPr>
                <a:r>
                  <a:rPr lang="en-US" sz="3600" b="1" u="sng" spc="-25" dirty="0">
                    <a:solidFill>
                      <a:srgbClr val="000000"/>
                    </a:solidFill>
                    <a:latin typeface="Goudy Old Style" panose="02020502050305020303" pitchFamily="18" charset="0"/>
                  </a:rPr>
                  <a:t>Policies</a:t>
                </a:r>
              </a:p>
              <a:p>
                <a:pPr algn="ctr">
                  <a:lnSpc>
                    <a:spcPts val="3616"/>
                  </a:lnSpc>
                  <a:spcBef>
                    <a:spcPct val="0"/>
                  </a:spcBef>
                </a:pPr>
                <a:endParaRPr lang="en-US" sz="3600" spc="-25" dirty="0">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latin typeface="Goudy Old Style" panose="02020502050305020303" pitchFamily="18" charset="0"/>
                  </a:rPr>
                  <a:t>Consider the policies for bot the MDP and POMDP case:</a:t>
                </a:r>
              </a:p>
              <a:p>
                <a:pPr>
                  <a:lnSpc>
                    <a:spcPts val="3616"/>
                  </a:lnSpc>
                  <a:spcBef>
                    <a:spcPct val="0"/>
                  </a:spcBef>
                </a:pPr>
                <a14:m>
                  <m:oMathPara xmlns:m="http://schemas.openxmlformats.org/officeDocument/2006/math">
                    <m:oMathParaPr>
                      <m:jc m:val="centerGroup"/>
                    </m:oMathParaPr>
                    <m:oMath xmlns:m="http://schemas.openxmlformats.org/officeDocument/2006/math">
                      <m:r>
                        <a:rPr lang="en-US" sz="3600" b="1" i="1" spc="-25">
                          <a:solidFill>
                            <a:srgbClr val="0070C0"/>
                          </a:solidFill>
                          <a:latin typeface="Cambria Math" panose="02040503050406030204" pitchFamily="18" charset="0"/>
                          <a:ea typeface="Cambria Math" panose="02040503050406030204" pitchFamily="18" charset="0"/>
                        </a:rPr>
                        <m:t>𝝅</m:t>
                      </m:r>
                      <m:d>
                        <m:dPr>
                          <m:ctrlPr>
                            <a:rPr lang="en-US" sz="3600" b="1" i="1" spc="-25">
                              <a:solidFill>
                                <a:srgbClr val="0070C0"/>
                              </a:solidFill>
                              <a:latin typeface="Cambria Math" panose="02040503050406030204" pitchFamily="18" charset="0"/>
                              <a:ea typeface="Cambria Math" panose="02040503050406030204" pitchFamily="18" charset="0"/>
                            </a:rPr>
                          </m:ctrlPr>
                        </m:dPr>
                        <m:e>
                          <m:sSub>
                            <m:sSubPr>
                              <m:ctrlPr>
                                <a:rPr lang="en-US" sz="3600" b="1" i="1" spc="-25">
                                  <a:solidFill>
                                    <a:srgbClr val="0070C0"/>
                                  </a:solidFill>
                                  <a:latin typeface="Cambria Math" panose="02040503050406030204" pitchFamily="18" charset="0"/>
                                  <a:ea typeface="Cambria Math" panose="02040503050406030204" pitchFamily="18" charset="0"/>
                                </a:rPr>
                              </m:ctrlPr>
                            </m:sSubPr>
                            <m:e>
                              <m:r>
                                <a:rPr lang="en-US" sz="3600" b="1" i="1" spc="-25">
                                  <a:solidFill>
                                    <a:srgbClr val="0070C0"/>
                                  </a:solidFill>
                                  <a:latin typeface="Cambria Math" panose="02040503050406030204" pitchFamily="18" charset="0"/>
                                  <a:ea typeface="Cambria Math" panose="02040503050406030204" pitchFamily="18" charset="0"/>
                                </a:rPr>
                                <m:t>𝒂</m:t>
                              </m:r>
                            </m:e>
                            <m:sub>
                              <m:r>
                                <a:rPr lang="en-US" sz="3600" b="1" i="1" spc="-25">
                                  <a:solidFill>
                                    <a:srgbClr val="0070C0"/>
                                  </a:solidFill>
                                  <a:latin typeface="Cambria Math" panose="02040503050406030204" pitchFamily="18" charset="0"/>
                                  <a:ea typeface="Cambria Math" panose="02040503050406030204" pitchFamily="18" charset="0"/>
                                </a:rPr>
                                <m:t>𝒕</m:t>
                              </m:r>
                            </m:sub>
                          </m:sSub>
                          <m:r>
                            <a:rPr lang="en-US" sz="3600" b="1" i="1" spc="-25">
                              <a:solidFill>
                                <a:srgbClr val="0070C0"/>
                              </a:solidFill>
                              <a:latin typeface="Cambria Math" panose="02040503050406030204" pitchFamily="18" charset="0"/>
                              <a:ea typeface="Cambria Math" panose="02040503050406030204" pitchFamily="18" charset="0"/>
                            </a:rPr>
                            <m:t>|</m:t>
                          </m:r>
                          <m:sSub>
                            <m:sSubPr>
                              <m:ctrlPr>
                                <a:rPr lang="en-US" sz="3600" b="1" i="1" spc="-25">
                                  <a:solidFill>
                                    <a:srgbClr val="0070C0"/>
                                  </a:solidFill>
                                  <a:latin typeface="Cambria Math" panose="02040503050406030204" pitchFamily="18" charset="0"/>
                                  <a:ea typeface="Cambria Math" panose="02040503050406030204" pitchFamily="18" charset="0"/>
                                </a:rPr>
                              </m:ctrlPr>
                            </m:sSubPr>
                            <m:e>
                              <m:r>
                                <a:rPr lang="en-US" sz="3600" b="1" i="1" spc="-25" smtClean="0">
                                  <a:solidFill>
                                    <a:srgbClr val="0070C0"/>
                                  </a:solidFill>
                                  <a:latin typeface="Cambria Math" panose="02040503050406030204" pitchFamily="18" charset="0"/>
                                  <a:ea typeface="Cambria Math" panose="02040503050406030204" pitchFamily="18" charset="0"/>
                                </a:rPr>
                                <m:t>𝒙</m:t>
                              </m:r>
                            </m:e>
                            <m:sub>
                              <m:r>
                                <a:rPr lang="en-US" sz="3600" b="1" i="1" spc="-25">
                                  <a:solidFill>
                                    <a:srgbClr val="0070C0"/>
                                  </a:solidFill>
                                  <a:latin typeface="Cambria Math" panose="02040503050406030204" pitchFamily="18" charset="0"/>
                                  <a:ea typeface="Cambria Math" panose="02040503050406030204" pitchFamily="18" charset="0"/>
                                </a:rPr>
                                <m:t>𝒕</m:t>
                              </m:r>
                            </m:sub>
                          </m:sSub>
                        </m:e>
                      </m:d>
                    </m:oMath>
                  </m:oMathPara>
                </a14:m>
                <a:endParaRPr lang="en-US" sz="3600" spc="-25" dirty="0">
                  <a:latin typeface="Goudy Old Style" panose="02020502050305020303" pitchFamily="18" charset="0"/>
                </a:endParaRPr>
              </a:p>
              <a:p>
                <a:pPr>
                  <a:lnSpc>
                    <a:spcPts val="3616"/>
                  </a:lnSpc>
                  <a:spcBef>
                    <a:spcPct val="0"/>
                  </a:spcBef>
                </a:pPr>
                <a:endParaRPr lang="en-US" sz="3600" spc="-25" dirty="0">
                  <a:latin typeface="Goudy Old Style" panose="02020502050305020303" pitchFamily="18" charset="0"/>
                </a:endParaRPr>
              </a:p>
              <a:p>
                <a:pPr>
                  <a:lnSpc>
                    <a:spcPts val="3616"/>
                  </a:lnSpc>
                  <a:spcBef>
                    <a:spcPct val="0"/>
                  </a:spcBef>
                </a:pPr>
                <a14:m>
                  <m:oMathPara xmlns:m="http://schemas.openxmlformats.org/officeDocument/2006/math">
                    <m:oMathParaPr>
                      <m:jc m:val="centerGroup"/>
                    </m:oMathParaPr>
                    <m:oMath xmlns:m="http://schemas.openxmlformats.org/officeDocument/2006/math">
                      <m:r>
                        <a:rPr lang="en-US" sz="3600" b="1" i="1" spc="-25">
                          <a:solidFill>
                            <a:srgbClr val="0070C0"/>
                          </a:solidFill>
                          <a:latin typeface="Cambria Math" panose="02040503050406030204" pitchFamily="18" charset="0"/>
                          <a:ea typeface="Cambria Math" panose="02040503050406030204" pitchFamily="18" charset="0"/>
                        </a:rPr>
                        <m:t>𝝅</m:t>
                      </m:r>
                      <m:d>
                        <m:dPr>
                          <m:ctrlPr>
                            <a:rPr lang="en-US" sz="3600" b="1" i="1" spc="-25">
                              <a:solidFill>
                                <a:srgbClr val="0070C0"/>
                              </a:solidFill>
                              <a:latin typeface="Cambria Math" panose="02040503050406030204" pitchFamily="18" charset="0"/>
                              <a:ea typeface="Cambria Math" panose="02040503050406030204" pitchFamily="18" charset="0"/>
                            </a:rPr>
                          </m:ctrlPr>
                        </m:dPr>
                        <m:e>
                          <m:sSub>
                            <m:sSubPr>
                              <m:ctrlPr>
                                <a:rPr lang="en-US" sz="3600" b="1" i="1" spc="-25">
                                  <a:solidFill>
                                    <a:srgbClr val="0070C0"/>
                                  </a:solidFill>
                                  <a:latin typeface="Cambria Math" panose="02040503050406030204" pitchFamily="18" charset="0"/>
                                  <a:ea typeface="Cambria Math" panose="02040503050406030204" pitchFamily="18" charset="0"/>
                                </a:rPr>
                              </m:ctrlPr>
                            </m:sSubPr>
                            <m:e>
                              <m:r>
                                <a:rPr lang="en-US" sz="3600" b="1" i="1" spc="-25">
                                  <a:solidFill>
                                    <a:srgbClr val="0070C0"/>
                                  </a:solidFill>
                                  <a:latin typeface="Cambria Math" panose="02040503050406030204" pitchFamily="18" charset="0"/>
                                  <a:ea typeface="Cambria Math" panose="02040503050406030204" pitchFamily="18" charset="0"/>
                                </a:rPr>
                                <m:t>𝒂</m:t>
                              </m:r>
                            </m:e>
                            <m:sub>
                              <m:r>
                                <a:rPr lang="en-US" sz="3600" b="1" i="1" spc="-25">
                                  <a:solidFill>
                                    <a:srgbClr val="0070C0"/>
                                  </a:solidFill>
                                  <a:latin typeface="Cambria Math" panose="02040503050406030204" pitchFamily="18" charset="0"/>
                                  <a:ea typeface="Cambria Math" panose="02040503050406030204" pitchFamily="18" charset="0"/>
                                </a:rPr>
                                <m:t>𝒕</m:t>
                              </m:r>
                            </m:sub>
                          </m:sSub>
                          <m:r>
                            <a:rPr lang="en-US" sz="3600" b="1" i="1" spc="-25">
                              <a:solidFill>
                                <a:srgbClr val="0070C0"/>
                              </a:solidFill>
                              <a:latin typeface="Cambria Math" panose="02040503050406030204" pitchFamily="18" charset="0"/>
                              <a:ea typeface="Cambria Math" panose="02040503050406030204" pitchFamily="18" charset="0"/>
                            </a:rPr>
                            <m:t>|</m:t>
                          </m:r>
                          <m:sSub>
                            <m:sSubPr>
                              <m:ctrlPr>
                                <a:rPr lang="en-US" sz="3600" b="1" i="1" spc="-25">
                                  <a:solidFill>
                                    <a:srgbClr val="0070C0"/>
                                  </a:solidFill>
                                  <a:latin typeface="Cambria Math" panose="02040503050406030204" pitchFamily="18" charset="0"/>
                                  <a:ea typeface="Cambria Math" panose="02040503050406030204" pitchFamily="18" charset="0"/>
                                </a:rPr>
                              </m:ctrlPr>
                            </m:sSubPr>
                            <m:e>
                              <m:r>
                                <a:rPr lang="en-US" sz="3600" b="1" i="1" spc="-25" smtClean="0">
                                  <a:solidFill>
                                    <a:srgbClr val="0070C0"/>
                                  </a:solidFill>
                                  <a:latin typeface="Cambria Math" panose="02040503050406030204" pitchFamily="18" charset="0"/>
                                  <a:ea typeface="Cambria Math" panose="02040503050406030204" pitchFamily="18" charset="0"/>
                                </a:rPr>
                                <m:t>𝒐</m:t>
                              </m:r>
                            </m:e>
                            <m:sub>
                              <m:r>
                                <a:rPr lang="en-US" sz="3600" b="1" i="1" spc="-25">
                                  <a:solidFill>
                                    <a:srgbClr val="0070C0"/>
                                  </a:solidFill>
                                  <a:latin typeface="Cambria Math" panose="02040503050406030204" pitchFamily="18" charset="0"/>
                                  <a:ea typeface="Cambria Math" panose="02040503050406030204" pitchFamily="18" charset="0"/>
                                </a:rPr>
                                <m:t>𝒕</m:t>
                              </m:r>
                            </m:sub>
                          </m:sSub>
                        </m:e>
                      </m:d>
                    </m:oMath>
                  </m:oMathPara>
                </a14:m>
                <a:endParaRPr lang="en-US" sz="3600" spc="-25" dirty="0">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endParaRPr lang="en-US" sz="3600" spc="-25" dirty="0">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latin typeface="Goudy Old Style" panose="02020502050305020303" pitchFamily="18" charset="0"/>
                  </a:rPr>
                  <a:t>For both these cases, the policies can be categorized as either deterministic vs randomized.</a:t>
                </a:r>
              </a:p>
              <a:p>
                <a:pPr marL="1028700" lvl="1" indent="-571500">
                  <a:lnSpc>
                    <a:spcPts val="3616"/>
                  </a:lnSpc>
                  <a:spcBef>
                    <a:spcPct val="0"/>
                  </a:spcBef>
                  <a:buFont typeface="Arial" panose="020B0604020202020204" pitchFamily="34" charset="0"/>
                  <a:buChar char="•"/>
                </a:pPr>
                <a:r>
                  <a:rPr lang="en-US" sz="3600" b="1" spc="-25" dirty="0">
                    <a:latin typeface="Goudy Old Style" panose="02020502050305020303" pitchFamily="18" charset="0"/>
                  </a:rPr>
                  <a:t>Randomized policy:</a:t>
                </a:r>
                <a:r>
                  <a:rPr lang="en-US" sz="3600" spc="-25" dirty="0">
                    <a:latin typeface="Goudy Old Style" panose="02020502050305020303" pitchFamily="18" charset="0"/>
                  </a:rPr>
                  <a:t> </a:t>
                </a:r>
                <a:r>
                  <a:rPr lang="en-US" sz="3600" spc="-25" dirty="0">
                    <a:solidFill>
                      <a:schemeClr val="tx1"/>
                    </a:solidFill>
                    <a:latin typeface="Goudy Old Style" panose="02020502050305020303" pitchFamily="18" charset="0"/>
                  </a:rPr>
                  <a:t>For a given </a:t>
                </a:r>
                <a14:m>
                  <m:oMath xmlns:m="http://schemas.openxmlformats.org/officeDocument/2006/math">
                    <m:sSub>
                      <m:sSubPr>
                        <m:ctrlPr>
                          <a:rPr lang="en-US" sz="3600" i="1" spc="-25" smtClean="0">
                            <a:solidFill>
                              <a:schemeClr val="tx1"/>
                            </a:solidFill>
                            <a:latin typeface="Cambria Math" panose="02040503050406030204" pitchFamily="18" charset="0"/>
                          </a:rPr>
                        </m:ctrlPr>
                      </m:sSubPr>
                      <m:e>
                        <m:r>
                          <a:rPr lang="en-US" sz="3600" b="0" i="1" spc="-25" smtClean="0">
                            <a:solidFill>
                              <a:schemeClr val="tx1"/>
                            </a:solidFill>
                            <a:latin typeface="Cambria Math" panose="02040503050406030204" pitchFamily="18" charset="0"/>
                          </a:rPr>
                          <m:t>𝑥</m:t>
                        </m:r>
                      </m:e>
                      <m:sub>
                        <m:r>
                          <a:rPr lang="en-US" sz="3600" b="0" i="1" spc="-25" smtClean="0">
                            <a:solidFill>
                              <a:schemeClr val="tx1"/>
                            </a:solidFill>
                            <a:latin typeface="Cambria Math" panose="02040503050406030204" pitchFamily="18" charset="0"/>
                          </a:rPr>
                          <m:t>𝑡</m:t>
                        </m:r>
                      </m:sub>
                    </m:sSub>
                  </m:oMath>
                </a14:m>
                <a:r>
                  <a:rPr lang="en-US" sz="3600" spc="-25" dirty="0">
                    <a:solidFill>
                      <a:schemeClr val="tx1"/>
                    </a:solidFill>
                    <a:latin typeface="Goudy Old Style" panose="02020502050305020303" pitchFamily="18" charset="0"/>
                  </a:rPr>
                  <a:t> or </a:t>
                </a:r>
                <a14:m>
                  <m:oMath xmlns:m="http://schemas.openxmlformats.org/officeDocument/2006/math">
                    <m:sSub>
                      <m:sSubPr>
                        <m:ctrlPr>
                          <a:rPr lang="en-US" sz="3600" i="1" spc="-25">
                            <a:solidFill>
                              <a:schemeClr val="tx1"/>
                            </a:solidFill>
                            <a:latin typeface="Cambria Math" panose="02040503050406030204" pitchFamily="18" charset="0"/>
                          </a:rPr>
                        </m:ctrlPr>
                      </m:sSubPr>
                      <m:e>
                        <m:r>
                          <a:rPr lang="en-US" sz="3600" b="0" i="1" spc="-25" smtClean="0">
                            <a:solidFill>
                              <a:schemeClr val="tx1"/>
                            </a:solidFill>
                            <a:latin typeface="Cambria Math" panose="02040503050406030204" pitchFamily="18" charset="0"/>
                          </a:rPr>
                          <m:t>𝑜</m:t>
                        </m:r>
                      </m:e>
                      <m:sub>
                        <m:r>
                          <a:rPr lang="en-US" sz="3600" i="1" spc="-25">
                            <a:solidFill>
                              <a:schemeClr val="tx1"/>
                            </a:solidFill>
                            <a:latin typeface="Cambria Math" panose="02040503050406030204" pitchFamily="18" charset="0"/>
                          </a:rPr>
                          <m:t>𝑡</m:t>
                        </m:r>
                      </m:sub>
                    </m:sSub>
                  </m:oMath>
                </a14:m>
                <a:r>
                  <a:rPr lang="en-US" sz="3600" spc="-25" dirty="0">
                    <a:solidFill>
                      <a:schemeClr val="tx1"/>
                    </a:solidFill>
                    <a:latin typeface="Goudy Old Style" panose="02020502050305020303" pitchFamily="18" charset="0"/>
                  </a:rPr>
                  <a:t>, the action </a:t>
                </a:r>
                <a14:m>
                  <m:oMath xmlns:m="http://schemas.openxmlformats.org/officeDocument/2006/math">
                    <m:sSub>
                      <m:sSubPr>
                        <m:ctrlPr>
                          <a:rPr lang="en-US" sz="3600" i="1" spc="-25" smtClean="0">
                            <a:solidFill>
                              <a:schemeClr val="tx1"/>
                            </a:solidFill>
                            <a:latin typeface="Cambria Math" panose="02040503050406030204" pitchFamily="18" charset="0"/>
                          </a:rPr>
                        </m:ctrlPr>
                      </m:sSubPr>
                      <m:e>
                        <m:r>
                          <a:rPr lang="en-US" sz="3600" b="0" i="1" spc="-25" smtClean="0">
                            <a:solidFill>
                              <a:schemeClr val="tx1"/>
                            </a:solidFill>
                            <a:latin typeface="Cambria Math" panose="02040503050406030204" pitchFamily="18" charset="0"/>
                          </a:rPr>
                          <m:t>𝑎</m:t>
                        </m:r>
                      </m:e>
                      <m:sub>
                        <m:r>
                          <a:rPr lang="en-US" sz="3600" b="0" i="1" spc="-25" smtClean="0">
                            <a:solidFill>
                              <a:schemeClr val="tx1"/>
                            </a:solidFill>
                            <a:latin typeface="Cambria Math" panose="02040503050406030204" pitchFamily="18" charset="0"/>
                          </a:rPr>
                          <m:t>𝑡</m:t>
                        </m:r>
                      </m:sub>
                    </m:sSub>
                  </m:oMath>
                </a14:m>
                <a:r>
                  <a:rPr lang="en-US" sz="3600" spc="-25" dirty="0">
                    <a:solidFill>
                      <a:schemeClr val="tx1"/>
                    </a:solidFill>
                    <a:latin typeface="Goudy Old Style" panose="02020502050305020303" pitchFamily="18" charset="0"/>
                  </a:rPr>
                  <a:t> is a random variable that depends on </a:t>
                </a:r>
                <a14:m>
                  <m:oMath xmlns:m="http://schemas.openxmlformats.org/officeDocument/2006/math">
                    <m:sSub>
                      <m:sSubPr>
                        <m:ctrlPr>
                          <a:rPr lang="en-US" sz="3600" i="1" spc="-25">
                            <a:solidFill>
                              <a:schemeClr val="tx1"/>
                            </a:solidFill>
                            <a:latin typeface="Cambria Math" panose="02040503050406030204" pitchFamily="18" charset="0"/>
                          </a:rPr>
                        </m:ctrlPr>
                      </m:sSubPr>
                      <m:e>
                        <m:r>
                          <a:rPr lang="en-US" sz="3600" b="0" i="1" spc="-25" smtClean="0">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𝑡</m:t>
                        </m:r>
                      </m:sub>
                    </m:sSub>
                  </m:oMath>
                </a14:m>
                <a:r>
                  <a:rPr lang="en-US" sz="3600" spc="-25" dirty="0">
                    <a:solidFill>
                      <a:schemeClr val="tx1"/>
                    </a:solidFill>
                    <a:latin typeface="Goudy Old Style" panose="02020502050305020303" pitchFamily="18" charset="0"/>
                  </a:rPr>
                  <a:t> or </a:t>
                </a:r>
                <a14:m>
                  <m:oMath xmlns:m="http://schemas.openxmlformats.org/officeDocument/2006/math">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𝑜</m:t>
                        </m:r>
                      </m:e>
                      <m:sub>
                        <m:r>
                          <a:rPr lang="en-US" sz="3600" i="1" spc="-25">
                            <a:solidFill>
                              <a:schemeClr val="tx1"/>
                            </a:solidFill>
                            <a:latin typeface="Cambria Math" panose="02040503050406030204" pitchFamily="18" charset="0"/>
                          </a:rPr>
                          <m:t>𝑡</m:t>
                        </m:r>
                      </m:sub>
                    </m:sSub>
                  </m:oMath>
                </a14:m>
                <a:r>
                  <a:rPr lang="en-US" sz="3600" spc="-25" dirty="0">
                    <a:solidFill>
                      <a:schemeClr val="tx1"/>
                    </a:solidFill>
                    <a:latin typeface="Goudy Old Style" panose="02020502050305020303" pitchFamily="18" charset="0"/>
                  </a:rPr>
                  <a:t>. Hence, </a:t>
                </a:r>
                <a14:m>
                  <m:oMath xmlns:m="http://schemas.openxmlformats.org/officeDocument/2006/math">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𝑎</m:t>
                        </m:r>
                      </m:e>
                      <m:sub>
                        <m:r>
                          <a:rPr lang="en-US" sz="3600" i="1" spc="-25">
                            <a:solidFill>
                              <a:schemeClr val="tx1"/>
                            </a:solidFill>
                            <a:latin typeface="Cambria Math" panose="02040503050406030204" pitchFamily="18" charset="0"/>
                          </a:rPr>
                          <m:t>𝑡</m:t>
                        </m:r>
                      </m:sub>
                    </m:sSub>
                  </m:oMath>
                </a14:m>
                <a:r>
                  <a:rPr lang="en-US" sz="3600" spc="-25" dirty="0">
                    <a:solidFill>
                      <a:schemeClr val="tx1"/>
                    </a:solidFill>
                    <a:latin typeface="Goudy Old Style" panose="02020502050305020303" pitchFamily="18" charset="0"/>
                  </a:rPr>
                  <a:t> is NOT fixed for a given </a:t>
                </a:r>
                <a14:m>
                  <m:oMath xmlns:m="http://schemas.openxmlformats.org/officeDocument/2006/math">
                    <m:sSub>
                      <m:sSubPr>
                        <m:ctrlPr>
                          <a:rPr lang="en-US" sz="3600" i="1" spc="-25">
                            <a:solidFill>
                              <a:schemeClr val="tx1"/>
                            </a:solidFill>
                            <a:latin typeface="Cambria Math" panose="02040503050406030204" pitchFamily="18" charset="0"/>
                          </a:rPr>
                        </m:ctrlPr>
                      </m:sSubPr>
                      <m:e>
                        <m:r>
                          <a:rPr lang="en-US" sz="3600" b="0" i="1" spc="-25" smtClean="0">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𝑡</m:t>
                        </m:r>
                      </m:sub>
                    </m:sSub>
                  </m:oMath>
                </a14:m>
                <a:r>
                  <a:rPr lang="en-US" sz="3600" spc="-25" dirty="0">
                    <a:solidFill>
                      <a:schemeClr val="tx1"/>
                    </a:solidFill>
                    <a:latin typeface="Goudy Old Style" panose="02020502050305020303" pitchFamily="18" charset="0"/>
                  </a:rPr>
                  <a:t> or </a:t>
                </a:r>
                <a14:m>
                  <m:oMath xmlns:m="http://schemas.openxmlformats.org/officeDocument/2006/math">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𝑜</m:t>
                        </m:r>
                      </m:e>
                      <m:sub>
                        <m:r>
                          <a:rPr lang="en-US" sz="3600" i="1" spc="-25">
                            <a:solidFill>
                              <a:schemeClr val="tx1"/>
                            </a:solidFill>
                            <a:latin typeface="Cambria Math" panose="02040503050406030204" pitchFamily="18" charset="0"/>
                          </a:rPr>
                          <m:t>𝑡</m:t>
                        </m:r>
                      </m:sub>
                    </m:sSub>
                  </m:oMath>
                </a14:m>
                <a:r>
                  <a:rPr lang="en-US" sz="3600" spc="-25" dirty="0">
                    <a:solidFill>
                      <a:schemeClr val="tx1"/>
                    </a:solidFill>
                    <a:latin typeface="Goudy Old Style" panose="02020502050305020303" pitchFamily="18" charset="0"/>
                  </a:rPr>
                  <a:t>. </a:t>
                </a:r>
                <a:r>
                  <a:rPr lang="en-US" sz="3600" spc="-25" dirty="0" err="1">
                    <a:solidFill>
                      <a:schemeClr val="tx1"/>
                    </a:solidFill>
                    <a:latin typeface="Goudy Old Style" panose="02020502050305020303" pitchFamily="18" charset="0"/>
                  </a:rPr>
                  <a:t>E.x</a:t>
                </a:r>
                <a:r>
                  <a:rPr lang="en-US" sz="3600" spc="-25" dirty="0">
                    <a:solidFill>
                      <a:schemeClr val="tx1"/>
                    </a:solidFill>
                    <a:latin typeface="Goudy Old Style" panose="02020502050305020303" pitchFamily="18" charset="0"/>
                  </a:rPr>
                  <a:t>. for the warehouse routing example, when </a:t>
                </a:r>
                <a:r>
                  <a:rPr lang="en-US" sz="3600" spc="-25" dirty="0">
                    <a:solidFill>
                      <a:srgbClr val="0070C0"/>
                    </a:solidFill>
                    <a:latin typeface="Goudy Old Style" panose="02020502050305020303" pitchFamily="18" charset="0"/>
                  </a:rPr>
                  <a:t>weather condition is rainy</a:t>
                </a:r>
                <a:r>
                  <a:rPr lang="en-US" sz="3600" spc="-25" dirty="0">
                    <a:solidFill>
                      <a:schemeClr val="tx1"/>
                    </a:solidFill>
                    <a:latin typeface="Goudy Old Style" panose="02020502050305020303" pitchFamily="18" charset="0"/>
                  </a:rPr>
                  <a:t>, take </a:t>
                </a:r>
                <a:r>
                  <a:rPr lang="en-US" sz="3600" spc="-25" dirty="0">
                    <a:solidFill>
                      <a:srgbClr val="0070C0"/>
                    </a:solidFill>
                    <a:latin typeface="Goudy Old Style" panose="02020502050305020303" pitchFamily="18" charset="0"/>
                  </a:rPr>
                  <a:t>routes 1, 2, and 3 with probability </a:t>
                </a:r>
                <a14:m>
                  <m:oMath xmlns:m="http://schemas.openxmlformats.org/officeDocument/2006/math">
                    <m:r>
                      <a:rPr lang="en-US" sz="3600" b="0" i="1" spc="-25" smtClean="0">
                        <a:solidFill>
                          <a:srgbClr val="0070C0"/>
                        </a:solidFill>
                        <a:latin typeface="Cambria Math" panose="02040503050406030204" pitchFamily="18" charset="0"/>
                      </a:rPr>
                      <m:t>0.2</m:t>
                    </m:r>
                  </m:oMath>
                </a14:m>
                <a:r>
                  <a:rPr lang="en-US" sz="3600" spc="-25" dirty="0">
                    <a:solidFill>
                      <a:srgbClr val="0070C0"/>
                    </a:solidFill>
                    <a:latin typeface="Goudy Old Style" panose="02020502050305020303" pitchFamily="18" charset="0"/>
                  </a:rPr>
                  <a:t>, </a:t>
                </a:r>
                <a14:m>
                  <m:oMath xmlns:m="http://schemas.openxmlformats.org/officeDocument/2006/math">
                    <m:r>
                      <a:rPr lang="en-US" sz="3600" b="0" i="1" spc="-25" smtClean="0">
                        <a:solidFill>
                          <a:srgbClr val="0070C0"/>
                        </a:solidFill>
                        <a:latin typeface="Cambria Math" panose="02040503050406030204" pitchFamily="18" charset="0"/>
                      </a:rPr>
                      <m:t>0.5</m:t>
                    </m:r>
                  </m:oMath>
                </a14:m>
                <a:r>
                  <a:rPr lang="en-US" sz="3600" spc="-25" dirty="0">
                    <a:solidFill>
                      <a:srgbClr val="0070C0"/>
                    </a:solidFill>
                    <a:latin typeface="Goudy Old Style" panose="02020502050305020303" pitchFamily="18" charset="0"/>
                  </a:rPr>
                  <a:t>, </a:t>
                </a:r>
                <a14:m>
                  <m:oMath xmlns:m="http://schemas.openxmlformats.org/officeDocument/2006/math">
                    <m:r>
                      <a:rPr lang="en-US" sz="3600" b="0" i="1" spc="-25" smtClean="0">
                        <a:solidFill>
                          <a:srgbClr val="0070C0"/>
                        </a:solidFill>
                        <a:latin typeface="Cambria Math" panose="02040503050406030204" pitchFamily="18" charset="0"/>
                      </a:rPr>
                      <m:t>0.3</m:t>
                    </m:r>
                  </m:oMath>
                </a14:m>
                <a:r>
                  <a:rPr lang="en-US" sz="3600" spc="-25" dirty="0">
                    <a:solidFill>
                      <a:srgbClr val="0070C0"/>
                    </a:solidFill>
                    <a:latin typeface="Goudy Old Style" panose="02020502050305020303" pitchFamily="18" charset="0"/>
                  </a:rPr>
                  <a:t> </a:t>
                </a:r>
                <a:r>
                  <a:rPr lang="en-US" sz="3600" spc="-25" dirty="0">
                    <a:solidFill>
                      <a:schemeClr val="tx1"/>
                    </a:solidFill>
                    <a:latin typeface="Goudy Old Style" panose="02020502050305020303" pitchFamily="18" charset="0"/>
                  </a:rPr>
                  <a:t>respectively.</a:t>
                </a:r>
                <a:endParaRPr lang="en-US" sz="3600" spc="-25" dirty="0">
                  <a:solidFill>
                    <a:srgbClr val="FF0000"/>
                  </a:solidFill>
                  <a:latin typeface="Goudy Old Style" panose="02020502050305020303" pitchFamily="18" charset="0"/>
                </a:endParaRPr>
              </a:p>
            </p:txBody>
          </p:sp>
        </mc:Choice>
        <mc:Fallback xmlns="">
          <p:sp>
            <p:nvSpPr>
              <p:cNvPr id="20" name="TextBox 8">
                <a:extLst>
                  <a:ext uri="{FF2B5EF4-FFF2-40B4-BE49-F238E27FC236}">
                    <a16:creationId xmlns:a16="http://schemas.microsoft.com/office/drawing/2014/main" id="{6E642AF1-C161-49FD-89A9-FDAA29CDFFF7}"/>
                  </a:ext>
                </a:extLst>
              </p:cNvPr>
              <p:cNvSpPr txBox="1">
                <a:spLocks noRot="1" noChangeAspect="1" noMove="1" noResize="1" noEditPoints="1" noAdjustHandles="1" noChangeArrowheads="1" noChangeShapeType="1" noTextEdit="1"/>
              </p:cNvSpPr>
              <p:nvPr/>
            </p:nvSpPr>
            <p:spPr>
              <a:xfrm>
                <a:off x="8685652" y="1617619"/>
                <a:ext cx="9221348" cy="8312788"/>
              </a:xfrm>
              <a:prstGeom prst="rect">
                <a:avLst/>
              </a:prstGeom>
              <a:blipFill>
                <a:blip r:embed="rId3"/>
                <a:stretch>
                  <a:fillRect l="-2776" t="-2786" r="-2313" b="-2346"/>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34746D8A-8872-46EA-8CDD-589CFF98FE32}"/>
              </a:ext>
            </a:extLst>
          </p:cNvPr>
          <p:cNvSpPr/>
          <p:nvPr/>
        </p:nvSpPr>
        <p:spPr>
          <a:xfrm>
            <a:off x="1071194" y="72009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a:extLst>
              <a:ext uri="{FF2B5EF4-FFF2-40B4-BE49-F238E27FC236}">
                <a16:creationId xmlns:a16="http://schemas.microsoft.com/office/drawing/2014/main" id="{6B990247-439A-4CC8-B1D7-72501696F4AA}"/>
              </a:ext>
            </a:extLst>
          </p:cNvPr>
          <p:cNvCxnSpPr>
            <a:cxnSpLocks/>
          </p:cNvCxnSpPr>
          <p:nvPr/>
        </p:nvCxnSpPr>
        <p:spPr>
          <a:xfrm>
            <a:off x="1985594" y="7628897"/>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E034BE8C-4682-4ADF-B205-B538687764C4}"/>
              </a:ext>
            </a:extLst>
          </p:cNvPr>
          <p:cNvSpPr/>
          <p:nvPr/>
        </p:nvSpPr>
        <p:spPr>
          <a:xfrm>
            <a:off x="3128594"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Arrow Connector 92">
            <a:extLst>
              <a:ext uri="{FF2B5EF4-FFF2-40B4-BE49-F238E27FC236}">
                <a16:creationId xmlns:a16="http://schemas.microsoft.com/office/drawing/2014/main" id="{ED90ED1E-C5BD-43B8-A6F3-14862B0F5C3F}"/>
              </a:ext>
            </a:extLst>
          </p:cNvPr>
          <p:cNvCxnSpPr>
            <a:cxnSpLocks/>
          </p:cNvCxnSpPr>
          <p:nvPr/>
        </p:nvCxnSpPr>
        <p:spPr>
          <a:xfrm>
            <a:off x="4042994"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6D503AED-2AD6-4187-A479-22982CD22374}"/>
              </a:ext>
            </a:extLst>
          </p:cNvPr>
          <p:cNvSpPr/>
          <p:nvPr/>
        </p:nvSpPr>
        <p:spPr>
          <a:xfrm>
            <a:off x="5181600"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4AC42B22-A1F1-45BB-AB8D-5B12BDDB9067}"/>
              </a:ext>
            </a:extLst>
          </p:cNvPr>
          <p:cNvCxnSpPr>
            <a:cxnSpLocks/>
          </p:cNvCxnSpPr>
          <p:nvPr/>
        </p:nvCxnSpPr>
        <p:spPr>
          <a:xfrm>
            <a:off x="6096000"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4C9E6AE8-34B3-4FF0-8055-871FB3D77383}"/>
              </a:ext>
            </a:extLst>
          </p:cNvPr>
          <p:cNvSpPr/>
          <p:nvPr/>
        </p:nvSpPr>
        <p:spPr>
          <a:xfrm>
            <a:off x="7239000" y="71641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731BFCCC-5AC3-434D-BA5B-9DC6C0CD0932}"/>
              </a:ext>
            </a:extLst>
          </p:cNvPr>
          <p:cNvSpPr/>
          <p:nvPr/>
        </p:nvSpPr>
        <p:spPr>
          <a:xfrm>
            <a:off x="1071194" y="3730323"/>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40DF35BE-DEB2-4C66-9FB7-D4148D6CAF70}"/>
                  </a:ext>
                </a:extLst>
              </p:cNvPr>
              <p:cNvSpPr txBox="1"/>
              <p:nvPr/>
            </p:nvSpPr>
            <p:spPr>
              <a:xfrm>
                <a:off x="1169086" y="3853520"/>
                <a:ext cx="74937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00" name="TextBox 99">
                <a:extLst>
                  <a:ext uri="{FF2B5EF4-FFF2-40B4-BE49-F238E27FC236}">
                    <a16:creationId xmlns:a16="http://schemas.microsoft.com/office/drawing/2014/main" id="{40DF35BE-DEB2-4C66-9FB7-D4148D6CAF70}"/>
                  </a:ext>
                </a:extLst>
              </p:cNvPr>
              <p:cNvSpPr txBox="1">
                <a:spLocks noRot="1" noChangeAspect="1" noMove="1" noResize="1" noEditPoints="1" noAdjustHandles="1" noChangeArrowheads="1" noChangeShapeType="1" noTextEdit="1"/>
              </p:cNvSpPr>
              <p:nvPr/>
            </p:nvSpPr>
            <p:spPr>
              <a:xfrm>
                <a:off x="1169086" y="3853520"/>
                <a:ext cx="749372" cy="646331"/>
              </a:xfrm>
              <a:prstGeom prst="rect">
                <a:avLst/>
              </a:prstGeom>
              <a:blipFill>
                <a:blip r:embed="rId8"/>
                <a:stretch>
                  <a:fillRect/>
                </a:stretch>
              </a:blipFill>
              <a:ln>
                <a:noFill/>
              </a:ln>
            </p:spPr>
            <p:txBody>
              <a:bodyPr/>
              <a:lstStyle/>
              <a:p>
                <a:r>
                  <a:rPr lang="en-US">
                    <a:noFill/>
                  </a:rPr>
                  <a:t> </a:t>
                </a:r>
              </a:p>
            </p:txBody>
          </p:sp>
        </mc:Fallback>
      </mc:AlternateContent>
      <p:sp>
        <p:nvSpPr>
          <p:cNvPr id="101" name="Oval 100">
            <a:extLst>
              <a:ext uri="{FF2B5EF4-FFF2-40B4-BE49-F238E27FC236}">
                <a16:creationId xmlns:a16="http://schemas.microsoft.com/office/drawing/2014/main" id="{4804F738-21EA-4C8D-A1DF-7E41E64593F5}"/>
              </a:ext>
            </a:extLst>
          </p:cNvPr>
          <p:cNvSpPr/>
          <p:nvPr/>
        </p:nvSpPr>
        <p:spPr>
          <a:xfrm>
            <a:off x="3032839" y="364523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33D4ECF9-25B3-4DE4-BC7F-562AD98E3F31}"/>
                  </a:ext>
                </a:extLst>
              </p:cNvPr>
              <p:cNvSpPr txBox="1"/>
              <p:nvPr/>
            </p:nvSpPr>
            <p:spPr>
              <a:xfrm>
                <a:off x="3130731" y="3768434"/>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02" name="TextBox 101">
                <a:extLst>
                  <a:ext uri="{FF2B5EF4-FFF2-40B4-BE49-F238E27FC236}">
                    <a16:creationId xmlns:a16="http://schemas.microsoft.com/office/drawing/2014/main" id="{33D4ECF9-25B3-4DE4-BC7F-562AD98E3F31}"/>
                  </a:ext>
                </a:extLst>
              </p:cNvPr>
              <p:cNvSpPr txBox="1">
                <a:spLocks noRot="1" noChangeAspect="1" noMove="1" noResize="1" noEditPoints="1" noAdjustHandles="1" noChangeArrowheads="1" noChangeShapeType="1" noTextEdit="1"/>
              </p:cNvSpPr>
              <p:nvPr/>
            </p:nvSpPr>
            <p:spPr>
              <a:xfrm>
                <a:off x="3130731" y="3768434"/>
                <a:ext cx="760080" cy="646331"/>
              </a:xfrm>
              <a:prstGeom prst="rect">
                <a:avLst/>
              </a:prstGeom>
              <a:blipFill>
                <a:blip r:embed="rId9"/>
                <a:stretch>
                  <a:fillRect/>
                </a:stretch>
              </a:blipFill>
              <a:ln>
                <a:noFill/>
              </a:ln>
            </p:spPr>
            <p:txBody>
              <a:bodyPr/>
              <a:lstStyle/>
              <a:p>
                <a:r>
                  <a:rPr lang="en-US">
                    <a:noFill/>
                  </a:rPr>
                  <a:t> </a:t>
                </a:r>
              </a:p>
            </p:txBody>
          </p:sp>
        </mc:Fallback>
      </mc:AlternateContent>
      <p:sp>
        <p:nvSpPr>
          <p:cNvPr id="103" name="Oval 102">
            <a:extLst>
              <a:ext uri="{FF2B5EF4-FFF2-40B4-BE49-F238E27FC236}">
                <a16:creationId xmlns:a16="http://schemas.microsoft.com/office/drawing/2014/main" id="{BF7EE281-D410-4F00-9437-C35F8492B114}"/>
              </a:ext>
            </a:extLst>
          </p:cNvPr>
          <p:cNvSpPr/>
          <p:nvPr/>
        </p:nvSpPr>
        <p:spPr>
          <a:xfrm>
            <a:off x="5127033"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8913F4A2-1493-48B0-B0DB-B19996D1B72C}"/>
                  </a:ext>
                </a:extLst>
              </p:cNvPr>
              <p:cNvSpPr txBox="1"/>
              <p:nvPr/>
            </p:nvSpPr>
            <p:spPr>
              <a:xfrm>
                <a:off x="5224925"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04" name="TextBox 103">
                <a:extLst>
                  <a:ext uri="{FF2B5EF4-FFF2-40B4-BE49-F238E27FC236}">
                    <a16:creationId xmlns:a16="http://schemas.microsoft.com/office/drawing/2014/main" id="{8913F4A2-1493-48B0-B0DB-B19996D1B72C}"/>
                  </a:ext>
                </a:extLst>
              </p:cNvPr>
              <p:cNvSpPr txBox="1">
                <a:spLocks noRot="1" noChangeAspect="1" noMove="1" noResize="1" noEditPoints="1" noAdjustHandles="1" noChangeArrowheads="1" noChangeShapeType="1" noTextEdit="1"/>
              </p:cNvSpPr>
              <p:nvPr/>
            </p:nvSpPr>
            <p:spPr>
              <a:xfrm>
                <a:off x="5224925" y="3667617"/>
                <a:ext cx="760080" cy="646331"/>
              </a:xfrm>
              <a:prstGeom prst="rect">
                <a:avLst/>
              </a:prstGeom>
              <a:blipFill>
                <a:blip r:embed="rId10"/>
                <a:stretch>
                  <a:fillRect/>
                </a:stretch>
              </a:blipFill>
              <a:ln>
                <a:noFill/>
              </a:ln>
            </p:spPr>
            <p:txBody>
              <a:bodyPr/>
              <a:lstStyle/>
              <a:p>
                <a:r>
                  <a:rPr lang="en-US">
                    <a:noFill/>
                  </a:rPr>
                  <a:t> </a:t>
                </a:r>
              </a:p>
            </p:txBody>
          </p:sp>
        </mc:Fallback>
      </mc:AlternateContent>
      <p:sp>
        <p:nvSpPr>
          <p:cNvPr id="105" name="Oval 104">
            <a:extLst>
              <a:ext uri="{FF2B5EF4-FFF2-40B4-BE49-F238E27FC236}">
                <a16:creationId xmlns:a16="http://schemas.microsoft.com/office/drawing/2014/main" id="{9DB78C63-9FB6-4DB3-B359-A1361436202F}"/>
              </a:ext>
            </a:extLst>
          </p:cNvPr>
          <p:cNvSpPr/>
          <p:nvPr/>
        </p:nvSpPr>
        <p:spPr>
          <a:xfrm>
            <a:off x="7141881"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6ABE80AF-A699-44DB-9017-B9310E73BC7E}"/>
                  </a:ext>
                </a:extLst>
              </p:cNvPr>
              <p:cNvSpPr txBox="1"/>
              <p:nvPr/>
            </p:nvSpPr>
            <p:spPr>
              <a:xfrm>
                <a:off x="7239773"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06" name="TextBox 105">
                <a:extLst>
                  <a:ext uri="{FF2B5EF4-FFF2-40B4-BE49-F238E27FC236}">
                    <a16:creationId xmlns:a16="http://schemas.microsoft.com/office/drawing/2014/main" id="{6ABE80AF-A699-44DB-9017-B9310E73BC7E}"/>
                  </a:ext>
                </a:extLst>
              </p:cNvPr>
              <p:cNvSpPr txBox="1">
                <a:spLocks noRot="1" noChangeAspect="1" noMove="1" noResize="1" noEditPoints="1" noAdjustHandles="1" noChangeArrowheads="1" noChangeShapeType="1" noTextEdit="1"/>
              </p:cNvSpPr>
              <p:nvPr/>
            </p:nvSpPr>
            <p:spPr>
              <a:xfrm>
                <a:off x="7239773" y="3667617"/>
                <a:ext cx="760080" cy="646331"/>
              </a:xfrm>
              <a:prstGeom prst="rect">
                <a:avLst/>
              </a:prstGeom>
              <a:blipFill>
                <a:blip r:embed="rId11"/>
                <a:stretch>
                  <a:fillRect/>
                </a:stretch>
              </a:blipFill>
              <a:ln>
                <a:noFill/>
              </a:ln>
            </p:spPr>
            <p:txBody>
              <a:bodyPr/>
              <a:lstStyle/>
              <a:p>
                <a:r>
                  <a:rPr lang="en-US">
                    <a:noFill/>
                  </a:rPr>
                  <a:t> </a:t>
                </a:r>
              </a:p>
            </p:txBody>
          </p:sp>
        </mc:Fallback>
      </mc:AlternateContent>
      <p:cxnSp>
        <p:nvCxnSpPr>
          <p:cNvPr id="107" name="Straight Arrow Connector 106">
            <a:extLst>
              <a:ext uri="{FF2B5EF4-FFF2-40B4-BE49-F238E27FC236}">
                <a16:creationId xmlns:a16="http://schemas.microsoft.com/office/drawing/2014/main" id="{27FE2D92-C54F-4037-9F87-94567B132AAC}"/>
              </a:ext>
            </a:extLst>
          </p:cNvPr>
          <p:cNvCxnSpPr>
            <a:cxnSpLocks/>
            <a:endCxn id="91" idx="1"/>
          </p:cNvCxnSpPr>
          <p:nvPr/>
        </p:nvCxnSpPr>
        <p:spPr>
          <a:xfrm>
            <a:off x="1674396" y="4578003"/>
            <a:ext cx="1588109" cy="273844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FB321103-7068-4F80-8FF3-D432B07D5736}"/>
              </a:ext>
            </a:extLst>
          </p:cNvPr>
          <p:cNvCxnSpPr>
            <a:cxnSpLocks/>
          </p:cNvCxnSpPr>
          <p:nvPr/>
        </p:nvCxnSpPr>
        <p:spPr>
          <a:xfrm>
            <a:off x="5809736" y="4414765"/>
            <a:ext cx="1668681" cy="28726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BD81D16C-310A-4CD0-B890-27D78194288F}"/>
              </a:ext>
            </a:extLst>
          </p:cNvPr>
          <p:cNvSpPr/>
          <p:nvPr/>
        </p:nvSpPr>
        <p:spPr>
          <a:xfrm>
            <a:off x="1078821" y="2171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E8588468-A0B2-4991-AE25-CBCA93276665}"/>
                  </a:ext>
                </a:extLst>
              </p:cNvPr>
              <p:cNvSpPr txBox="1"/>
              <p:nvPr/>
            </p:nvSpPr>
            <p:spPr>
              <a:xfrm>
                <a:off x="1176713" y="2294897"/>
                <a:ext cx="66178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10" name="TextBox 109">
                <a:extLst>
                  <a:ext uri="{FF2B5EF4-FFF2-40B4-BE49-F238E27FC236}">
                    <a16:creationId xmlns:a16="http://schemas.microsoft.com/office/drawing/2014/main" id="{E8588468-A0B2-4991-AE25-CBCA93276665}"/>
                  </a:ext>
                </a:extLst>
              </p:cNvPr>
              <p:cNvSpPr txBox="1">
                <a:spLocks noRot="1" noChangeAspect="1" noMove="1" noResize="1" noEditPoints="1" noAdjustHandles="1" noChangeArrowheads="1" noChangeShapeType="1" noTextEdit="1"/>
              </p:cNvSpPr>
              <p:nvPr/>
            </p:nvSpPr>
            <p:spPr>
              <a:xfrm>
                <a:off x="1176713" y="2294897"/>
                <a:ext cx="661783" cy="646331"/>
              </a:xfrm>
              <a:prstGeom prst="rect">
                <a:avLst/>
              </a:prstGeom>
              <a:blipFill>
                <a:blip r:embed="rId12"/>
                <a:stretch>
                  <a:fillRect/>
                </a:stretch>
              </a:blipFill>
              <a:ln>
                <a:noFill/>
              </a:ln>
            </p:spPr>
            <p:txBody>
              <a:bodyPr/>
              <a:lstStyle/>
              <a:p>
                <a:r>
                  <a:rPr lang="en-US">
                    <a:noFill/>
                  </a:rPr>
                  <a:t> </a:t>
                </a:r>
              </a:p>
            </p:txBody>
          </p:sp>
        </mc:Fallback>
      </mc:AlternateContent>
      <p:sp>
        <p:nvSpPr>
          <p:cNvPr id="111" name="Oval 110">
            <a:extLst>
              <a:ext uri="{FF2B5EF4-FFF2-40B4-BE49-F238E27FC236}">
                <a16:creationId xmlns:a16="http://schemas.microsoft.com/office/drawing/2014/main" id="{DDC7A9BD-082E-4D6C-B69F-CC63BFB226F5}"/>
              </a:ext>
            </a:extLst>
          </p:cNvPr>
          <p:cNvSpPr/>
          <p:nvPr/>
        </p:nvSpPr>
        <p:spPr>
          <a:xfrm>
            <a:off x="3040466" y="208661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E8AC3E76-D457-4DD8-96DC-59B04D048602}"/>
                  </a:ext>
                </a:extLst>
              </p:cNvPr>
              <p:cNvSpPr txBox="1"/>
              <p:nvPr/>
            </p:nvSpPr>
            <p:spPr>
              <a:xfrm>
                <a:off x="3138358" y="2209811"/>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12" name="TextBox 111">
                <a:extLst>
                  <a:ext uri="{FF2B5EF4-FFF2-40B4-BE49-F238E27FC236}">
                    <a16:creationId xmlns:a16="http://schemas.microsoft.com/office/drawing/2014/main" id="{E8AC3E76-D457-4DD8-96DC-59B04D048602}"/>
                  </a:ext>
                </a:extLst>
              </p:cNvPr>
              <p:cNvSpPr txBox="1">
                <a:spLocks noRot="1" noChangeAspect="1" noMove="1" noResize="1" noEditPoints="1" noAdjustHandles="1" noChangeArrowheads="1" noChangeShapeType="1" noTextEdit="1"/>
              </p:cNvSpPr>
              <p:nvPr/>
            </p:nvSpPr>
            <p:spPr>
              <a:xfrm>
                <a:off x="3138358" y="2209811"/>
                <a:ext cx="672492" cy="646331"/>
              </a:xfrm>
              <a:prstGeom prst="rect">
                <a:avLst/>
              </a:prstGeom>
              <a:blipFill>
                <a:blip r:embed="rId13"/>
                <a:stretch>
                  <a:fillRect/>
                </a:stretch>
              </a:blipFill>
              <a:ln>
                <a:noFill/>
              </a:ln>
            </p:spPr>
            <p:txBody>
              <a:bodyPr/>
              <a:lstStyle/>
              <a:p>
                <a:r>
                  <a:rPr lang="en-US">
                    <a:noFill/>
                  </a:rPr>
                  <a:t> </a:t>
                </a:r>
              </a:p>
            </p:txBody>
          </p:sp>
        </mc:Fallback>
      </mc:AlternateContent>
      <p:sp>
        <p:nvSpPr>
          <p:cNvPr id="113" name="Oval 112">
            <a:extLst>
              <a:ext uri="{FF2B5EF4-FFF2-40B4-BE49-F238E27FC236}">
                <a16:creationId xmlns:a16="http://schemas.microsoft.com/office/drawing/2014/main" id="{78B5A9CD-6DE7-4F4B-A14F-8E117A650421}"/>
              </a:ext>
            </a:extLst>
          </p:cNvPr>
          <p:cNvSpPr/>
          <p:nvPr/>
        </p:nvSpPr>
        <p:spPr>
          <a:xfrm>
            <a:off x="5134660"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0B6290F1-5809-4C2B-94E4-58D3D51329F7}"/>
                  </a:ext>
                </a:extLst>
              </p:cNvPr>
              <p:cNvSpPr txBox="1"/>
              <p:nvPr/>
            </p:nvSpPr>
            <p:spPr>
              <a:xfrm>
                <a:off x="5232552" y="2108994"/>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14" name="TextBox 113">
                <a:extLst>
                  <a:ext uri="{FF2B5EF4-FFF2-40B4-BE49-F238E27FC236}">
                    <a16:creationId xmlns:a16="http://schemas.microsoft.com/office/drawing/2014/main" id="{0B6290F1-5809-4C2B-94E4-58D3D51329F7}"/>
                  </a:ext>
                </a:extLst>
              </p:cNvPr>
              <p:cNvSpPr txBox="1">
                <a:spLocks noRot="1" noChangeAspect="1" noMove="1" noResize="1" noEditPoints="1" noAdjustHandles="1" noChangeArrowheads="1" noChangeShapeType="1" noTextEdit="1"/>
              </p:cNvSpPr>
              <p:nvPr/>
            </p:nvSpPr>
            <p:spPr>
              <a:xfrm>
                <a:off x="5232552" y="2108994"/>
                <a:ext cx="672492" cy="646331"/>
              </a:xfrm>
              <a:prstGeom prst="rect">
                <a:avLst/>
              </a:prstGeom>
              <a:blipFill>
                <a:blip r:embed="rId14"/>
                <a:stretch>
                  <a:fillRect/>
                </a:stretch>
              </a:blipFill>
              <a:ln>
                <a:noFill/>
              </a:ln>
            </p:spPr>
            <p:txBody>
              <a:bodyPr/>
              <a:lstStyle/>
              <a:p>
                <a:r>
                  <a:rPr lang="en-US">
                    <a:noFill/>
                  </a:rPr>
                  <a:t> </a:t>
                </a:r>
              </a:p>
            </p:txBody>
          </p:sp>
        </mc:Fallback>
      </mc:AlternateContent>
      <p:sp>
        <p:nvSpPr>
          <p:cNvPr id="115" name="Oval 114">
            <a:extLst>
              <a:ext uri="{FF2B5EF4-FFF2-40B4-BE49-F238E27FC236}">
                <a16:creationId xmlns:a16="http://schemas.microsoft.com/office/drawing/2014/main" id="{047A6FF4-A62D-4243-BEDC-0CD301A3F4EC}"/>
              </a:ext>
            </a:extLst>
          </p:cNvPr>
          <p:cNvSpPr/>
          <p:nvPr/>
        </p:nvSpPr>
        <p:spPr>
          <a:xfrm>
            <a:off x="7149508"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538E9D39-0AAC-4CCE-8748-8014A3A5101B}"/>
                  </a:ext>
                </a:extLst>
              </p:cNvPr>
              <p:cNvSpPr txBox="1"/>
              <p:nvPr/>
            </p:nvSpPr>
            <p:spPr>
              <a:xfrm>
                <a:off x="7247400" y="2108994"/>
                <a:ext cx="65274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16" name="TextBox 115">
                <a:extLst>
                  <a:ext uri="{FF2B5EF4-FFF2-40B4-BE49-F238E27FC236}">
                    <a16:creationId xmlns:a16="http://schemas.microsoft.com/office/drawing/2014/main" id="{538E9D39-0AAC-4CCE-8748-8014A3A5101B}"/>
                  </a:ext>
                </a:extLst>
              </p:cNvPr>
              <p:cNvSpPr txBox="1">
                <a:spLocks noRot="1" noChangeAspect="1" noMove="1" noResize="1" noEditPoints="1" noAdjustHandles="1" noChangeArrowheads="1" noChangeShapeType="1" noTextEdit="1"/>
              </p:cNvSpPr>
              <p:nvPr/>
            </p:nvSpPr>
            <p:spPr>
              <a:xfrm>
                <a:off x="7247400" y="2108994"/>
                <a:ext cx="652743" cy="646331"/>
              </a:xfrm>
              <a:prstGeom prst="rect">
                <a:avLst/>
              </a:prstGeom>
              <a:blipFill>
                <a:blip r:embed="rId15"/>
                <a:stretch>
                  <a:fillRect/>
                </a:stretch>
              </a:blipFill>
              <a:ln>
                <a:noFill/>
              </a:ln>
            </p:spPr>
            <p:txBody>
              <a:bodyPr/>
              <a:lstStyle/>
              <a:p>
                <a:r>
                  <a:rPr lang="en-US">
                    <a:noFill/>
                  </a:rPr>
                  <a:t> </a:t>
                </a:r>
              </a:p>
            </p:txBody>
          </p:sp>
        </mc:Fallback>
      </mc:AlternateContent>
      <p:sp>
        <p:nvSpPr>
          <p:cNvPr id="117" name="Oval 116">
            <a:extLst>
              <a:ext uri="{FF2B5EF4-FFF2-40B4-BE49-F238E27FC236}">
                <a16:creationId xmlns:a16="http://schemas.microsoft.com/office/drawing/2014/main" id="{9FD430A9-1E92-448A-A751-DB006655E003}"/>
              </a:ext>
            </a:extLst>
          </p:cNvPr>
          <p:cNvSpPr/>
          <p:nvPr/>
        </p:nvSpPr>
        <p:spPr>
          <a:xfrm>
            <a:off x="1071194" y="5600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5EF16743-4AC6-4D3A-AECF-151CE8D51131}"/>
                  </a:ext>
                </a:extLst>
              </p:cNvPr>
              <p:cNvSpPr txBox="1"/>
              <p:nvPr/>
            </p:nvSpPr>
            <p:spPr>
              <a:xfrm>
                <a:off x="1169086" y="5723897"/>
                <a:ext cx="723468"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18" name="TextBox 117">
                <a:extLst>
                  <a:ext uri="{FF2B5EF4-FFF2-40B4-BE49-F238E27FC236}">
                    <a16:creationId xmlns:a16="http://schemas.microsoft.com/office/drawing/2014/main" id="{5EF16743-4AC6-4D3A-AECF-151CE8D51131}"/>
                  </a:ext>
                </a:extLst>
              </p:cNvPr>
              <p:cNvSpPr txBox="1">
                <a:spLocks noRot="1" noChangeAspect="1" noMove="1" noResize="1" noEditPoints="1" noAdjustHandles="1" noChangeArrowheads="1" noChangeShapeType="1" noTextEdit="1"/>
              </p:cNvSpPr>
              <p:nvPr/>
            </p:nvSpPr>
            <p:spPr>
              <a:xfrm>
                <a:off x="1169086" y="5723897"/>
                <a:ext cx="723468" cy="646331"/>
              </a:xfrm>
              <a:prstGeom prst="rect">
                <a:avLst/>
              </a:prstGeom>
              <a:blipFill>
                <a:blip r:embed="rId16"/>
                <a:stretch>
                  <a:fillRect/>
                </a:stretch>
              </a:blipFill>
              <a:ln>
                <a:noFill/>
              </a:ln>
            </p:spPr>
            <p:txBody>
              <a:bodyPr/>
              <a:lstStyle/>
              <a:p>
                <a:r>
                  <a:rPr lang="en-US">
                    <a:noFill/>
                  </a:rPr>
                  <a:t> </a:t>
                </a:r>
              </a:p>
            </p:txBody>
          </p:sp>
        </mc:Fallback>
      </mc:AlternateContent>
      <p:sp>
        <p:nvSpPr>
          <p:cNvPr id="119" name="Oval 118">
            <a:extLst>
              <a:ext uri="{FF2B5EF4-FFF2-40B4-BE49-F238E27FC236}">
                <a16:creationId xmlns:a16="http://schemas.microsoft.com/office/drawing/2014/main" id="{C7AD5693-6B05-49FA-84C8-0D2ED447A9C7}"/>
              </a:ext>
            </a:extLst>
          </p:cNvPr>
          <p:cNvSpPr/>
          <p:nvPr/>
        </p:nvSpPr>
        <p:spPr>
          <a:xfrm>
            <a:off x="3128594" y="55823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D287FEC8-7AAC-4B21-A828-AACD77640A28}"/>
                  </a:ext>
                </a:extLst>
              </p:cNvPr>
              <p:cNvSpPr txBox="1"/>
              <p:nvPr/>
            </p:nvSpPr>
            <p:spPr>
              <a:xfrm>
                <a:off x="3226486" y="5705531"/>
                <a:ext cx="73417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20" name="TextBox 119">
                <a:extLst>
                  <a:ext uri="{FF2B5EF4-FFF2-40B4-BE49-F238E27FC236}">
                    <a16:creationId xmlns:a16="http://schemas.microsoft.com/office/drawing/2014/main" id="{D287FEC8-7AAC-4B21-A828-AACD77640A28}"/>
                  </a:ext>
                </a:extLst>
              </p:cNvPr>
              <p:cNvSpPr txBox="1">
                <a:spLocks noRot="1" noChangeAspect="1" noMove="1" noResize="1" noEditPoints="1" noAdjustHandles="1" noChangeArrowheads="1" noChangeShapeType="1" noTextEdit="1"/>
              </p:cNvSpPr>
              <p:nvPr/>
            </p:nvSpPr>
            <p:spPr>
              <a:xfrm>
                <a:off x="3226486" y="5705531"/>
                <a:ext cx="734175" cy="646331"/>
              </a:xfrm>
              <a:prstGeom prst="rect">
                <a:avLst/>
              </a:prstGeom>
              <a:blipFill>
                <a:blip r:embed="rId17"/>
                <a:stretch>
                  <a:fillRect/>
                </a:stretch>
              </a:blipFill>
              <a:ln>
                <a:noFill/>
              </a:ln>
            </p:spPr>
            <p:txBody>
              <a:bodyPr/>
              <a:lstStyle/>
              <a:p>
                <a:r>
                  <a:rPr lang="en-US">
                    <a:noFill/>
                  </a:rPr>
                  <a:t> </a:t>
                </a:r>
              </a:p>
            </p:txBody>
          </p:sp>
        </mc:Fallback>
      </mc:AlternateContent>
      <p:sp>
        <p:nvSpPr>
          <p:cNvPr id="121" name="Oval 120">
            <a:extLst>
              <a:ext uri="{FF2B5EF4-FFF2-40B4-BE49-F238E27FC236}">
                <a16:creationId xmlns:a16="http://schemas.microsoft.com/office/drawing/2014/main" id="{1D18AB11-E4A4-49CC-A0E4-DD68A4DAEDCE}"/>
              </a:ext>
            </a:extLst>
          </p:cNvPr>
          <p:cNvSpPr/>
          <p:nvPr/>
        </p:nvSpPr>
        <p:spPr>
          <a:xfrm>
            <a:off x="5181600" y="55823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AF7F7FD4-49E0-4BE9-B2B8-6F3E697C5481}"/>
                  </a:ext>
                </a:extLst>
              </p:cNvPr>
              <p:cNvSpPr txBox="1"/>
              <p:nvPr/>
            </p:nvSpPr>
            <p:spPr>
              <a:xfrm>
                <a:off x="5279492" y="5705531"/>
                <a:ext cx="73417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22" name="TextBox 121">
                <a:extLst>
                  <a:ext uri="{FF2B5EF4-FFF2-40B4-BE49-F238E27FC236}">
                    <a16:creationId xmlns:a16="http://schemas.microsoft.com/office/drawing/2014/main" id="{AF7F7FD4-49E0-4BE9-B2B8-6F3E697C5481}"/>
                  </a:ext>
                </a:extLst>
              </p:cNvPr>
              <p:cNvSpPr txBox="1">
                <a:spLocks noRot="1" noChangeAspect="1" noMove="1" noResize="1" noEditPoints="1" noAdjustHandles="1" noChangeArrowheads="1" noChangeShapeType="1" noTextEdit="1"/>
              </p:cNvSpPr>
              <p:nvPr/>
            </p:nvSpPr>
            <p:spPr>
              <a:xfrm>
                <a:off x="5279492" y="5705531"/>
                <a:ext cx="734175" cy="646331"/>
              </a:xfrm>
              <a:prstGeom prst="rect">
                <a:avLst/>
              </a:prstGeom>
              <a:blipFill>
                <a:blip r:embed="rId18"/>
                <a:stretch>
                  <a:fillRect/>
                </a:stretch>
              </a:blipFill>
              <a:ln>
                <a:noFill/>
              </a:ln>
            </p:spPr>
            <p:txBody>
              <a:bodyPr/>
              <a:lstStyle/>
              <a:p>
                <a:r>
                  <a:rPr lang="en-US">
                    <a:noFill/>
                  </a:rPr>
                  <a:t> </a:t>
                </a:r>
              </a:p>
            </p:txBody>
          </p:sp>
        </mc:Fallback>
      </mc:AlternateContent>
      <p:sp>
        <p:nvSpPr>
          <p:cNvPr id="123" name="Oval 122">
            <a:extLst>
              <a:ext uri="{FF2B5EF4-FFF2-40B4-BE49-F238E27FC236}">
                <a16:creationId xmlns:a16="http://schemas.microsoft.com/office/drawing/2014/main" id="{7E411D38-92E8-4F0B-8F0C-FEAD9B4CDBB9}"/>
              </a:ext>
            </a:extLst>
          </p:cNvPr>
          <p:cNvSpPr/>
          <p:nvPr/>
        </p:nvSpPr>
        <p:spPr>
          <a:xfrm>
            <a:off x="7239000" y="55639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EC050350-7E68-4978-8672-D0FEB5F40C36}"/>
                  </a:ext>
                </a:extLst>
              </p:cNvPr>
              <p:cNvSpPr txBox="1"/>
              <p:nvPr/>
            </p:nvSpPr>
            <p:spPr>
              <a:xfrm>
                <a:off x="7336892" y="5687165"/>
                <a:ext cx="73084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24" name="TextBox 123">
                <a:extLst>
                  <a:ext uri="{FF2B5EF4-FFF2-40B4-BE49-F238E27FC236}">
                    <a16:creationId xmlns:a16="http://schemas.microsoft.com/office/drawing/2014/main" id="{EC050350-7E68-4978-8672-D0FEB5F40C36}"/>
                  </a:ext>
                </a:extLst>
              </p:cNvPr>
              <p:cNvSpPr txBox="1">
                <a:spLocks noRot="1" noChangeAspect="1" noMove="1" noResize="1" noEditPoints="1" noAdjustHandles="1" noChangeArrowheads="1" noChangeShapeType="1" noTextEdit="1"/>
              </p:cNvSpPr>
              <p:nvPr/>
            </p:nvSpPr>
            <p:spPr>
              <a:xfrm>
                <a:off x="7336892" y="5687165"/>
                <a:ext cx="730841" cy="646331"/>
              </a:xfrm>
              <a:prstGeom prst="rect">
                <a:avLst/>
              </a:prstGeom>
              <a:blipFill>
                <a:blip r:embed="rId19"/>
                <a:stretch>
                  <a:fillRect/>
                </a:stretch>
              </a:blipFill>
              <a:ln>
                <a:noFill/>
              </a:ln>
            </p:spPr>
            <p:txBody>
              <a:bodyPr/>
              <a:lstStyle/>
              <a:p>
                <a:r>
                  <a:rPr lang="en-US">
                    <a:noFill/>
                  </a:rPr>
                  <a:t> </a:t>
                </a:r>
              </a:p>
            </p:txBody>
          </p:sp>
        </mc:Fallback>
      </mc:AlternateContent>
      <p:cxnSp>
        <p:nvCxnSpPr>
          <p:cNvPr id="125" name="Straight Arrow Connector 124">
            <a:extLst>
              <a:ext uri="{FF2B5EF4-FFF2-40B4-BE49-F238E27FC236}">
                <a16:creationId xmlns:a16="http://schemas.microsoft.com/office/drawing/2014/main" id="{3DEA20EA-08E3-43E8-88A0-277E7EE8683D}"/>
              </a:ext>
            </a:extLst>
          </p:cNvPr>
          <p:cNvCxnSpPr>
            <a:cxnSpLocks/>
          </p:cNvCxnSpPr>
          <p:nvPr/>
        </p:nvCxnSpPr>
        <p:spPr>
          <a:xfrm flipV="1">
            <a:off x="1524000" y="6515100"/>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652797-6121-4BEE-94EE-2F5F165A2209}"/>
              </a:ext>
            </a:extLst>
          </p:cNvPr>
          <p:cNvCxnSpPr>
            <a:cxnSpLocks/>
          </p:cNvCxnSpPr>
          <p:nvPr/>
        </p:nvCxnSpPr>
        <p:spPr>
          <a:xfrm flipV="1">
            <a:off x="3581400" y="6478368"/>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649502D-9669-4841-9AC8-077CE1DA9A81}"/>
              </a:ext>
            </a:extLst>
          </p:cNvPr>
          <p:cNvCxnSpPr>
            <a:cxnSpLocks/>
          </p:cNvCxnSpPr>
          <p:nvPr/>
        </p:nvCxnSpPr>
        <p:spPr>
          <a:xfrm flipV="1">
            <a:off x="5638800" y="6496734"/>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4E64430-9EB4-4875-9F96-30319847D799}"/>
              </a:ext>
            </a:extLst>
          </p:cNvPr>
          <p:cNvCxnSpPr>
            <a:cxnSpLocks/>
          </p:cNvCxnSpPr>
          <p:nvPr/>
        </p:nvCxnSpPr>
        <p:spPr>
          <a:xfrm flipV="1">
            <a:off x="7772400" y="6478368"/>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C9A234AE-F39A-4A0C-BE05-94FE6ADA9BEC}"/>
              </a:ext>
            </a:extLst>
          </p:cNvPr>
          <p:cNvCxnSpPr>
            <a:cxnSpLocks/>
            <a:stCxn id="101" idx="5"/>
            <a:endCxn id="94" idx="1"/>
          </p:cNvCxnSpPr>
          <p:nvPr/>
        </p:nvCxnSpPr>
        <p:spPr>
          <a:xfrm>
            <a:off x="3813328" y="4425726"/>
            <a:ext cx="1502183" cy="289071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6AE0F3A4-74E4-4C11-A9AB-0961AA3F2566}"/>
              </a:ext>
            </a:extLst>
          </p:cNvPr>
          <p:cNvCxnSpPr>
            <a:cxnSpLocks/>
            <a:endCxn id="109" idx="4"/>
          </p:cNvCxnSpPr>
          <p:nvPr/>
        </p:nvCxnSpPr>
        <p:spPr>
          <a:xfrm flipV="1">
            <a:off x="1524000" y="3086100"/>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E450BBAE-89C2-4782-A5D7-BCDE346C1B28}"/>
              </a:ext>
            </a:extLst>
          </p:cNvPr>
          <p:cNvCxnSpPr>
            <a:cxnSpLocks/>
          </p:cNvCxnSpPr>
          <p:nvPr/>
        </p:nvCxnSpPr>
        <p:spPr>
          <a:xfrm flipV="1">
            <a:off x="3510771" y="3011167"/>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8DFAFEB-D1B2-4DFC-9D62-6F126BE477BD}"/>
              </a:ext>
            </a:extLst>
          </p:cNvPr>
          <p:cNvCxnSpPr>
            <a:cxnSpLocks/>
          </p:cNvCxnSpPr>
          <p:nvPr/>
        </p:nvCxnSpPr>
        <p:spPr>
          <a:xfrm flipV="1">
            <a:off x="5614223" y="2904701"/>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1EA5495-EFA8-46EB-849F-FA2CB9D29665}"/>
              </a:ext>
            </a:extLst>
          </p:cNvPr>
          <p:cNvCxnSpPr>
            <a:cxnSpLocks/>
          </p:cNvCxnSpPr>
          <p:nvPr/>
        </p:nvCxnSpPr>
        <p:spPr>
          <a:xfrm flipV="1">
            <a:off x="7624561" y="2894648"/>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4" name="Freeform: Shape 133">
            <a:extLst>
              <a:ext uri="{FF2B5EF4-FFF2-40B4-BE49-F238E27FC236}">
                <a16:creationId xmlns:a16="http://schemas.microsoft.com/office/drawing/2014/main" id="{725B2101-84F7-46A7-AFBE-8CB1C2D434E6}"/>
              </a:ext>
            </a:extLst>
          </p:cNvPr>
          <p:cNvSpPr/>
          <p:nvPr/>
        </p:nvSpPr>
        <p:spPr>
          <a:xfrm>
            <a:off x="486426" y="2971800"/>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a:extLst>
              <a:ext uri="{FF2B5EF4-FFF2-40B4-BE49-F238E27FC236}">
                <a16:creationId xmlns:a16="http://schemas.microsoft.com/office/drawing/2014/main" id="{E5327592-3974-4BCB-B24A-CC14E109F9DE}"/>
              </a:ext>
            </a:extLst>
          </p:cNvPr>
          <p:cNvSpPr/>
          <p:nvPr/>
        </p:nvSpPr>
        <p:spPr>
          <a:xfrm>
            <a:off x="2557441" y="297043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a:extLst>
              <a:ext uri="{FF2B5EF4-FFF2-40B4-BE49-F238E27FC236}">
                <a16:creationId xmlns:a16="http://schemas.microsoft.com/office/drawing/2014/main" id="{DBB94272-CB9A-4FAF-AD14-41947382A7D5}"/>
              </a:ext>
            </a:extLst>
          </p:cNvPr>
          <p:cNvSpPr/>
          <p:nvPr/>
        </p:nvSpPr>
        <p:spPr>
          <a:xfrm>
            <a:off x="4615088"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a:extLst>
              <a:ext uri="{FF2B5EF4-FFF2-40B4-BE49-F238E27FC236}">
                <a16:creationId xmlns:a16="http://schemas.microsoft.com/office/drawing/2014/main" id="{98A3DF32-D534-4E31-BA43-20BA641696B4}"/>
              </a:ext>
            </a:extLst>
          </p:cNvPr>
          <p:cNvSpPr/>
          <p:nvPr/>
        </p:nvSpPr>
        <p:spPr>
          <a:xfrm>
            <a:off x="6687409"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2D02062D-CDE9-4EA9-8873-67985FD194C6}"/>
              </a:ext>
            </a:extLst>
          </p:cNvPr>
          <p:cNvSpPr/>
          <p:nvPr/>
        </p:nvSpPr>
        <p:spPr>
          <a:xfrm>
            <a:off x="1366866" y="4636785"/>
            <a:ext cx="287432" cy="960089"/>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16FEB39E-EB62-443E-9E53-1B0FBD3B4E4D}"/>
              </a:ext>
            </a:extLst>
          </p:cNvPr>
          <p:cNvSpPr/>
          <p:nvPr/>
        </p:nvSpPr>
        <p:spPr>
          <a:xfrm>
            <a:off x="3440676" y="4559637"/>
            <a:ext cx="293124" cy="1001022"/>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51BBD366-D799-4069-8416-6762F90E33EF}"/>
              </a:ext>
            </a:extLst>
          </p:cNvPr>
          <p:cNvSpPr/>
          <p:nvPr/>
        </p:nvSpPr>
        <p:spPr>
          <a:xfrm>
            <a:off x="5449363" y="4468993"/>
            <a:ext cx="358502" cy="1091665"/>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E0BEB362-09D9-44BC-A88F-11D296BF0673}"/>
              </a:ext>
            </a:extLst>
          </p:cNvPr>
          <p:cNvSpPr/>
          <p:nvPr/>
        </p:nvSpPr>
        <p:spPr>
          <a:xfrm>
            <a:off x="7446158" y="4468993"/>
            <a:ext cx="358502" cy="1091665"/>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Right 62">
            <a:extLst>
              <a:ext uri="{FF2B5EF4-FFF2-40B4-BE49-F238E27FC236}">
                <a16:creationId xmlns:a16="http://schemas.microsoft.com/office/drawing/2014/main" id="{04DCA159-67F2-4A6F-ACD0-942418341144}"/>
              </a:ext>
            </a:extLst>
          </p:cNvPr>
          <p:cNvSpPr/>
          <p:nvPr/>
        </p:nvSpPr>
        <p:spPr>
          <a:xfrm>
            <a:off x="952501" y="9064232"/>
            <a:ext cx="7162800" cy="755995"/>
          </a:xfrm>
          <a:prstGeom prst="rightArrow">
            <a:avLst>
              <a:gd name="adj1" fmla="val 21579"/>
              <a:gd name="adj2" fmla="val 84210"/>
            </a:avLst>
          </a:prstGeom>
          <a:solidFill>
            <a:schemeClr val="tx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95AA1E7D-2CE0-4769-AC7D-C2FFB9E7D632}"/>
              </a:ext>
            </a:extLst>
          </p:cNvPr>
          <p:cNvSpPr txBox="1"/>
          <p:nvPr/>
        </p:nvSpPr>
        <p:spPr>
          <a:xfrm>
            <a:off x="3483138" y="9504756"/>
            <a:ext cx="1165063" cy="630942"/>
          </a:xfrm>
          <a:prstGeom prst="rect">
            <a:avLst/>
          </a:prstGeom>
          <a:noFill/>
        </p:spPr>
        <p:txBody>
          <a:bodyPr wrap="none" rtlCol="0">
            <a:spAutoFit/>
          </a:bodyPr>
          <a:lstStyle/>
          <a:p>
            <a:r>
              <a:rPr lang="en-US" sz="3500" dirty="0">
                <a:latin typeface="Arial" panose="020B0604020202020204" pitchFamily="34" charset="0"/>
                <a:cs typeface="Arial" panose="020B0604020202020204" pitchFamily="34" charset="0"/>
              </a:rPr>
              <a:t>Time</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3C98519-C97C-4FCE-9048-BBA41A5328D1}"/>
                  </a:ext>
                </a:extLst>
              </p:cNvPr>
              <p:cNvSpPr txBox="1"/>
              <p:nvPr/>
            </p:nvSpPr>
            <p:spPr>
              <a:xfrm>
                <a:off x="1169086" y="7324097"/>
                <a:ext cx="73366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65" name="TextBox 64">
                <a:extLst>
                  <a:ext uri="{FF2B5EF4-FFF2-40B4-BE49-F238E27FC236}">
                    <a16:creationId xmlns:a16="http://schemas.microsoft.com/office/drawing/2014/main" id="{03C98519-C97C-4FCE-9048-BBA41A5328D1}"/>
                  </a:ext>
                </a:extLst>
              </p:cNvPr>
              <p:cNvSpPr txBox="1">
                <a:spLocks noRot="1" noChangeAspect="1" noMove="1" noResize="1" noEditPoints="1" noAdjustHandles="1" noChangeArrowheads="1" noChangeShapeType="1" noTextEdit="1"/>
              </p:cNvSpPr>
              <p:nvPr/>
            </p:nvSpPr>
            <p:spPr>
              <a:xfrm>
                <a:off x="1169086" y="7324097"/>
                <a:ext cx="733662" cy="646331"/>
              </a:xfrm>
              <a:prstGeom prst="rect">
                <a:avLst/>
              </a:prstGeom>
              <a:blipFill>
                <a:blip r:embed="rId2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305F9B3-FC07-4621-B99D-835FB072B22B}"/>
                  </a:ext>
                </a:extLst>
              </p:cNvPr>
              <p:cNvSpPr txBox="1"/>
              <p:nvPr/>
            </p:nvSpPr>
            <p:spPr>
              <a:xfrm>
                <a:off x="3226486"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66" name="TextBox 65">
                <a:extLst>
                  <a:ext uri="{FF2B5EF4-FFF2-40B4-BE49-F238E27FC236}">
                    <a16:creationId xmlns:a16="http://schemas.microsoft.com/office/drawing/2014/main" id="{7305F9B3-FC07-4621-B99D-835FB072B22B}"/>
                  </a:ext>
                </a:extLst>
              </p:cNvPr>
              <p:cNvSpPr txBox="1">
                <a:spLocks noRot="1" noChangeAspect="1" noMove="1" noResize="1" noEditPoints="1" noAdjustHandles="1" noChangeArrowheads="1" noChangeShapeType="1" noTextEdit="1"/>
              </p:cNvSpPr>
              <p:nvPr/>
            </p:nvSpPr>
            <p:spPr>
              <a:xfrm>
                <a:off x="3226486" y="7305731"/>
                <a:ext cx="744371" cy="646331"/>
              </a:xfrm>
              <a:prstGeom prst="rect">
                <a:avLst/>
              </a:prstGeom>
              <a:blipFill>
                <a:blip r:embed="rId2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D7E5729-62FA-462D-BACE-BA7D0F086078}"/>
                  </a:ext>
                </a:extLst>
              </p:cNvPr>
              <p:cNvSpPr txBox="1"/>
              <p:nvPr/>
            </p:nvSpPr>
            <p:spPr>
              <a:xfrm>
                <a:off x="5279492"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67" name="TextBox 66">
                <a:extLst>
                  <a:ext uri="{FF2B5EF4-FFF2-40B4-BE49-F238E27FC236}">
                    <a16:creationId xmlns:a16="http://schemas.microsoft.com/office/drawing/2014/main" id="{9D7E5729-62FA-462D-BACE-BA7D0F086078}"/>
                  </a:ext>
                </a:extLst>
              </p:cNvPr>
              <p:cNvSpPr txBox="1">
                <a:spLocks noRot="1" noChangeAspect="1" noMove="1" noResize="1" noEditPoints="1" noAdjustHandles="1" noChangeArrowheads="1" noChangeShapeType="1" noTextEdit="1"/>
              </p:cNvSpPr>
              <p:nvPr/>
            </p:nvSpPr>
            <p:spPr>
              <a:xfrm>
                <a:off x="5279492" y="7305731"/>
                <a:ext cx="744371" cy="646331"/>
              </a:xfrm>
              <a:prstGeom prst="rect">
                <a:avLst/>
              </a:prstGeom>
              <a:blipFill>
                <a:blip r:embed="rId2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1C4AE4C-F3EF-43CE-8EA2-27E095BBC4EA}"/>
                  </a:ext>
                </a:extLst>
              </p:cNvPr>
              <p:cNvSpPr txBox="1"/>
              <p:nvPr/>
            </p:nvSpPr>
            <p:spPr>
              <a:xfrm>
                <a:off x="7336892" y="7287365"/>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68" name="TextBox 67">
                <a:extLst>
                  <a:ext uri="{FF2B5EF4-FFF2-40B4-BE49-F238E27FC236}">
                    <a16:creationId xmlns:a16="http://schemas.microsoft.com/office/drawing/2014/main" id="{61C4AE4C-F3EF-43CE-8EA2-27E095BBC4EA}"/>
                  </a:ext>
                </a:extLst>
              </p:cNvPr>
              <p:cNvSpPr txBox="1">
                <a:spLocks noRot="1" noChangeAspect="1" noMove="1" noResize="1" noEditPoints="1" noAdjustHandles="1" noChangeArrowheads="1" noChangeShapeType="1" noTextEdit="1"/>
              </p:cNvSpPr>
              <p:nvPr/>
            </p:nvSpPr>
            <p:spPr>
              <a:xfrm>
                <a:off x="7336892" y="7287365"/>
                <a:ext cx="744371" cy="646331"/>
              </a:xfrm>
              <a:prstGeom prst="rect">
                <a:avLst/>
              </a:prstGeom>
              <a:blipFill>
                <a:blip r:embed="rId8"/>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172826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Markov Decision Process and Reinforcement Learning</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8458200" y="1344846"/>
            <a:ext cx="9677400" cy="8942154"/>
          </a:xfrm>
          <a:prstGeom prst="rect">
            <a:avLst/>
          </a:prstGeom>
        </p:spPr>
      </p:pic>
      <p:sp>
        <p:nvSpPr>
          <p:cNvPr id="20" name="TextBox 8">
            <a:extLst>
              <a:ext uri="{FF2B5EF4-FFF2-40B4-BE49-F238E27FC236}">
                <a16:creationId xmlns:a16="http://schemas.microsoft.com/office/drawing/2014/main" id="{6E642AF1-C161-49FD-89A9-FDAA29CDFFF7}"/>
              </a:ext>
            </a:extLst>
          </p:cNvPr>
          <p:cNvSpPr txBox="1"/>
          <p:nvPr/>
        </p:nvSpPr>
        <p:spPr>
          <a:xfrm>
            <a:off x="8685652" y="1617619"/>
            <a:ext cx="9221348" cy="6927794"/>
          </a:xfrm>
          <a:prstGeom prst="rect">
            <a:avLst/>
          </a:prstGeom>
        </p:spPr>
        <p:txBody>
          <a:bodyPr wrap="square" lIns="0" tIns="0" rIns="0" bIns="0" rtlCol="0" anchor="t">
            <a:spAutoFit/>
          </a:bodyPr>
          <a:lstStyle/>
          <a:p>
            <a:pPr algn="ctr">
              <a:lnSpc>
                <a:spcPts val="3616"/>
              </a:lnSpc>
              <a:spcBef>
                <a:spcPct val="0"/>
              </a:spcBef>
            </a:pPr>
            <a:r>
              <a:rPr lang="en-US" sz="3600" b="1" u="sng" spc="-25" dirty="0">
                <a:solidFill>
                  <a:srgbClr val="000000"/>
                </a:solidFill>
                <a:latin typeface="Goudy Old Style" panose="02020502050305020303" pitchFamily="18" charset="0"/>
              </a:rPr>
              <a:t>MDP (POMDP) vs Reinforcement Learning</a:t>
            </a:r>
          </a:p>
          <a:p>
            <a:pPr algn="ctr">
              <a:lnSpc>
                <a:spcPts val="3616"/>
              </a:lnSpc>
              <a:spcBef>
                <a:spcPct val="0"/>
              </a:spcBef>
            </a:pPr>
            <a:endParaRPr lang="en-US" sz="3600" spc="-25" dirty="0">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latin typeface="Goudy Old Style" panose="02020502050305020303" pitchFamily="18" charset="0"/>
              </a:rPr>
              <a:t>Recall that the arrows in the PGM represents </a:t>
            </a:r>
            <a:r>
              <a:rPr lang="en-US" sz="3600" b="1" spc="-25" dirty="0">
                <a:solidFill>
                  <a:srgbClr val="0070C0"/>
                </a:solidFill>
                <a:latin typeface="Goudy Old Style" panose="02020502050305020303" pitchFamily="18" charset="0"/>
              </a:rPr>
              <a:t>conditional distribution</a:t>
            </a:r>
            <a:r>
              <a:rPr lang="en-US" sz="3600" spc="-25" dirty="0">
                <a:latin typeface="Goudy Old Style" panose="02020502050305020303" pitchFamily="18" charset="0"/>
              </a:rPr>
              <a:t>. These conditional distributions is basically the </a:t>
            </a:r>
            <a:r>
              <a:rPr lang="en-US" sz="3600" b="1" spc="-25" dirty="0">
                <a:solidFill>
                  <a:srgbClr val="0070C0"/>
                </a:solidFill>
                <a:latin typeface="Goudy Old Style" panose="02020502050305020303" pitchFamily="18" charset="0"/>
              </a:rPr>
              <a:t>probabilistic model </a:t>
            </a:r>
            <a:r>
              <a:rPr lang="en-US" sz="3600" spc="-25" dirty="0">
                <a:solidFill>
                  <a:srgbClr val="000000"/>
                </a:solidFill>
                <a:latin typeface="Goudy Old Style" panose="02020502050305020303" pitchFamily="18" charset="0"/>
              </a:rPr>
              <a:t>of the uncertainties associated with the system. Based on whether the </a:t>
            </a:r>
            <a:r>
              <a:rPr lang="en-US" sz="3600" spc="-25" dirty="0">
                <a:latin typeface="Goudy Old Style" panose="02020502050305020303" pitchFamily="18" charset="0"/>
              </a:rPr>
              <a:t>conditional distribution </a:t>
            </a:r>
            <a:r>
              <a:rPr lang="en-US" sz="3600" spc="-25" dirty="0">
                <a:solidFill>
                  <a:srgbClr val="000000"/>
                </a:solidFill>
                <a:latin typeface="Goudy Old Style" panose="02020502050305020303" pitchFamily="18" charset="0"/>
              </a:rPr>
              <a:t>is know or not, we have the following situations:</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If the </a:t>
            </a:r>
            <a:r>
              <a:rPr lang="en-US" sz="3600" b="1" spc="-25" dirty="0">
                <a:solidFill>
                  <a:srgbClr val="0070C0"/>
                </a:solidFill>
                <a:latin typeface="Goudy Old Style" panose="02020502050305020303" pitchFamily="18" charset="0"/>
              </a:rPr>
              <a:t>conditional distributions are known</a:t>
            </a:r>
            <a:r>
              <a:rPr lang="en-US" sz="3600" spc="-25" dirty="0">
                <a:solidFill>
                  <a:srgbClr val="000000"/>
                </a:solidFill>
                <a:latin typeface="Goudy Old Style" panose="02020502050305020303" pitchFamily="18" charset="0"/>
              </a:rPr>
              <a:t>, we are interested in solving a </a:t>
            </a:r>
            <a:r>
              <a:rPr lang="en-US" sz="3600" b="1" spc="-25" dirty="0">
                <a:solidFill>
                  <a:srgbClr val="0070C0"/>
                </a:solidFill>
                <a:latin typeface="Goudy Old Style" panose="02020502050305020303" pitchFamily="18" charset="0"/>
              </a:rPr>
              <a:t>“planning problem”</a:t>
            </a:r>
            <a:r>
              <a:rPr lang="en-US" sz="3600" spc="-25" dirty="0">
                <a:solidFill>
                  <a:srgbClr val="000000"/>
                </a:solidFill>
                <a:latin typeface="Goudy Old Style" panose="02020502050305020303" pitchFamily="18" charset="0"/>
              </a:rPr>
              <a:t> where the objective is to maximize the reward. This is called an </a:t>
            </a:r>
            <a:r>
              <a:rPr lang="en-US" sz="3600" b="1" spc="-25" dirty="0">
                <a:solidFill>
                  <a:srgbClr val="0070C0"/>
                </a:solidFill>
                <a:latin typeface="Goudy Old Style" panose="02020502050305020303" pitchFamily="18" charset="0"/>
              </a:rPr>
              <a:t>Markov Decision Process (MDP)</a:t>
            </a:r>
            <a:r>
              <a:rPr lang="en-US" sz="3600" spc="-25" dirty="0">
                <a:solidFill>
                  <a:srgbClr val="000000"/>
                </a:solidFill>
                <a:latin typeface="Goudy Old Style" panose="02020502050305020303" pitchFamily="18" charset="0"/>
              </a:rPr>
              <a:t>. This is dealt in </a:t>
            </a:r>
            <a:r>
              <a:rPr lang="en-US" sz="3600" b="1" spc="-25" dirty="0">
                <a:solidFill>
                  <a:srgbClr val="0070C0"/>
                </a:solidFill>
                <a:latin typeface="Goudy Old Style" panose="02020502050305020303" pitchFamily="18" charset="0"/>
              </a:rPr>
              <a:t>Module 2 (1</a:t>
            </a:r>
            <a:r>
              <a:rPr lang="en-US" sz="3600" b="1" spc="-25" baseline="30000" dirty="0">
                <a:solidFill>
                  <a:srgbClr val="0070C0"/>
                </a:solidFill>
                <a:latin typeface="Goudy Old Style" panose="02020502050305020303" pitchFamily="18" charset="0"/>
              </a:rPr>
              <a:t>st</a:t>
            </a:r>
            <a:r>
              <a:rPr lang="en-US" sz="3600" b="1" spc="-25" dirty="0">
                <a:solidFill>
                  <a:srgbClr val="0070C0"/>
                </a:solidFill>
                <a:latin typeface="Goudy Old Style" panose="02020502050305020303" pitchFamily="18" charset="0"/>
              </a:rPr>
              <a:t> half)</a:t>
            </a:r>
            <a:r>
              <a:rPr lang="en-US" sz="3600" spc="-25" dirty="0">
                <a:solidFill>
                  <a:srgbClr val="000000"/>
                </a:solidFill>
                <a:latin typeface="Goudy Old Style" panose="02020502050305020303" pitchFamily="18" charset="0"/>
              </a:rPr>
              <a:t>.</a:t>
            </a:r>
            <a:endParaRPr lang="en-US" sz="3600" spc="-25" dirty="0">
              <a:solidFill>
                <a:srgbClr val="FF0000"/>
              </a:solidFill>
              <a:latin typeface="Goudy Old Style" panose="02020502050305020303" pitchFamily="18" charset="0"/>
            </a:endParaRPr>
          </a:p>
        </p:txBody>
      </p:sp>
      <p:sp>
        <p:nvSpPr>
          <p:cNvPr id="88" name="Oval 87">
            <a:extLst>
              <a:ext uri="{FF2B5EF4-FFF2-40B4-BE49-F238E27FC236}">
                <a16:creationId xmlns:a16="http://schemas.microsoft.com/office/drawing/2014/main" id="{34746D8A-8872-46EA-8CDD-589CFF98FE32}"/>
              </a:ext>
            </a:extLst>
          </p:cNvPr>
          <p:cNvSpPr/>
          <p:nvPr/>
        </p:nvSpPr>
        <p:spPr>
          <a:xfrm>
            <a:off x="1071194" y="72009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a:extLst>
              <a:ext uri="{FF2B5EF4-FFF2-40B4-BE49-F238E27FC236}">
                <a16:creationId xmlns:a16="http://schemas.microsoft.com/office/drawing/2014/main" id="{6B990247-439A-4CC8-B1D7-72501696F4AA}"/>
              </a:ext>
            </a:extLst>
          </p:cNvPr>
          <p:cNvCxnSpPr>
            <a:cxnSpLocks/>
          </p:cNvCxnSpPr>
          <p:nvPr/>
        </p:nvCxnSpPr>
        <p:spPr>
          <a:xfrm>
            <a:off x="1985594" y="7628897"/>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E034BE8C-4682-4ADF-B205-B538687764C4}"/>
              </a:ext>
            </a:extLst>
          </p:cNvPr>
          <p:cNvSpPr/>
          <p:nvPr/>
        </p:nvSpPr>
        <p:spPr>
          <a:xfrm>
            <a:off x="3128594"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Arrow Connector 92">
            <a:extLst>
              <a:ext uri="{FF2B5EF4-FFF2-40B4-BE49-F238E27FC236}">
                <a16:creationId xmlns:a16="http://schemas.microsoft.com/office/drawing/2014/main" id="{ED90ED1E-C5BD-43B8-A6F3-14862B0F5C3F}"/>
              </a:ext>
            </a:extLst>
          </p:cNvPr>
          <p:cNvCxnSpPr>
            <a:cxnSpLocks/>
          </p:cNvCxnSpPr>
          <p:nvPr/>
        </p:nvCxnSpPr>
        <p:spPr>
          <a:xfrm>
            <a:off x="4042994"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6D503AED-2AD6-4187-A479-22982CD22374}"/>
              </a:ext>
            </a:extLst>
          </p:cNvPr>
          <p:cNvSpPr/>
          <p:nvPr/>
        </p:nvSpPr>
        <p:spPr>
          <a:xfrm>
            <a:off x="5181600"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4AC42B22-A1F1-45BB-AB8D-5B12BDDB9067}"/>
              </a:ext>
            </a:extLst>
          </p:cNvPr>
          <p:cNvCxnSpPr>
            <a:cxnSpLocks/>
          </p:cNvCxnSpPr>
          <p:nvPr/>
        </p:nvCxnSpPr>
        <p:spPr>
          <a:xfrm>
            <a:off x="6096000"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4C9E6AE8-34B3-4FF0-8055-871FB3D77383}"/>
              </a:ext>
            </a:extLst>
          </p:cNvPr>
          <p:cNvSpPr/>
          <p:nvPr/>
        </p:nvSpPr>
        <p:spPr>
          <a:xfrm>
            <a:off x="7239000" y="71641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731BFCCC-5AC3-434D-BA5B-9DC6C0CD0932}"/>
              </a:ext>
            </a:extLst>
          </p:cNvPr>
          <p:cNvSpPr/>
          <p:nvPr/>
        </p:nvSpPr>
        <p:spPr>
          <a:xfrm>
            <a:off x="1071194" y="3730323"/>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40DF35BE-DEB2-4C66-9FB7-D4148D6CAF70}"/>
                  </a:ext>
                </a:extLst>
              </p:cNvPr>
              <p:cNvSpPr txBox="1"/>
              <p:nvPr/>
            </p:nvSpPr>
            <p:spPr>
              <a:xfrm>
                <a:off x="1169086" y="3853520"/>
                <a:ext cx="74937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00" name="TextBox 99">
                <a:extLst>
                  <a:ext uri="{FF2B5EF4-FFF2-40B4-BE49-F238E27FC236}">
                    <a16:creationId xmlns:a16="http://schemas.microsoft.com/office/drawing/2014/main" id="{40DF35BE-DEB2-4C66-9FB7-D4148D6CAF70}"/>
                  </a:ext>
                </a:extLst>
              </p:cNvPr>
              <p:cNvSpPr txBox="1">
                <a:spLocks noRot="1" noChangeAspect="1" noMove="1" noResize="1" noEditPoints="1" noAdjustHandles="1" noChangeArrowheads="1" noChangeShapeType="1" noTextEdit="1"/>
              </p:cNvSpPr>
              <p:nvPr/>
            </p:nvSpPr>
            <p:spPr>
              <a:xfrm>
                <a:off x="1169086" y="3853520"/>
                <a:ext cx="749372" cy="646331"/>
              </a:xfrm>
              <a:prstGeom prst="rect">
                <a:avLst/>
              </a:prstGeom>
              <a:blipFill>
                <a:blip r:embed="rId7"/>
                <a:stretch>
                  <a:fillRect/>
                </a:stretch>
              </a:blipFill>
              <a:ln>
                <a:noFill/>
              </a:ln>
            </p:spPr>
            <p:txBody>
              <a:bodyPr/>
              <a:lstStyle/>
              <a:p>
                <a:r>
                  <a:rPr lang="en-US">
                    <a:noFill/>
                  </a:rPr>
                  <a:t> </a:t>
                </a:r>
              </a:p>
            </p:txBody>
          </p:sp>
        </mc:Fallback>
      </mc:AlternateContent>
      <p:sp>
        <p:nvSpPr>
          <p:cNvPr id="101" name="Oval 100">
            <a:extLst>
              <a:ext uri="{FF2B5EF4-FFF2-40B4-BE49-F238E27FC236}">
                <a16:creationId xmlns:a16="http://schemas.microsoft.com/office/drawing/2014/main" id="{4804F738-21EA-4C8D-A1DF-7E41E64593F5}"/>
              </a:ext>
            </a:extLst>
          </p:cNvPr>
          <p:cNvSpPr/>
          <p:nvPr/>
        </p:nvSpPr>
        <p:spPr>
          <a:xfrm>
            <a:off x="3032839" y="364523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33D4ECF9-25B3-4DE4-BC7F-562AD98E3F31}"/>
                  </a:ext>
                </a:extLst>
              </p:cNvPr>
              <p:cNvSpPr txBox="1"/>
              <p:nvPr/>
            </p:nvSpPr>
            <p:spPr>
              <a:xfrm>
                <a:off x="3130731" y="3768434"/>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02" name="TextBox 101">
                <a:extLst>
                  <a:ext uri="{FF2B5EF4-FFF2-40B4-BE49-F238E27FC236}">
                    <a16:creationId xmlns:a16="http://schemas.microsoft.com/office/drawing/2014/main" id="{33D4ECF9-25B3-4DE4-BC7F-562AD98E3F31}"/>
                  </a:ext>
                </a:extLst>
              </p:cNvPr>
              <p:cNvSpPr txBox="1">
                <a:spLocks noRot="1" noChangeAspect="1" noMove="1" noResize="1" noEditPoints="1" noAdjustHandles="1" noChangeArrowheads="1" noChangeShapeType="1" noTextEdit="1"/>
              </p:cNvSpPr>
              <p:nvPr/>
            </p:nvSpPr>
            <p:spPr>
              <a:xfrm>
                <a:off x="3130731" y="3768434"/>
                <a:ext cx="760080" cy="646331"/>
              </a:xfrm>
              <a:prstGeom prst="rect">
                <a:avLst/>
              </a:prstGeom>
              <a:blipFill>
                <a:blip r:embed="rId8"/>
                <a:stretch>
                  <a:fillRect/>
                </a:stretch>
              </a:blipFill>
              <a:ln>
                <a:noFill/>
              </a:ln>
            </p:spPr>
            <p:txBody>
              <a:bodyPr/>
              <a:lstStyle/>
              <a:p>
                <a:r>
                  <a:rPr lang="en-US">
                    <a:noFill/>
                  </a:rPr>
                  <a:t> </a:t>
                </a:r>
              </a:p>
            </p:txBody>
          </p:sp>
        </mc:Fallback>
      </mc:AlternateContent>
      <p:sp>
        <p:nvSpPr>
          <p:cNvPr id="103" name="Oval 102">
            <a:extLst>
              <a:ext uri="{FF2B5EF4-FFF2-40B4-BE49-F238E27FC236}">
                <a16:creationId xmlns:a16="http://schemas.microsoft.com/office/drawing/2014/main" id="{BF7EE281-D410-4F00-9437-C35F8492B114}"/>
              </a:ext>
            </a:extLst>
          </p:cNvPr>
          <p:cNvSpPr/>
          <p:nvPr/>
        </p:nvSpPr>
        <p:spPr>
          <a:xfrm>
            <a:off x="5127033"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8913F4A2-1493-48B0-B0DB-B19996D1B72C}"/>
                  </a:ext>
                </a:extLst>
              </p:cNvPr>
              <p:cNvSpPr txBox="1"/>
              <p:nvPr/>
            </p:nvSpPr>
            <p:spPr>
              <a:xfrm>
                <a:off x="5224925"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04" name="TextBox 103">
                <a:extLst>
                  <a:ext uri="{FF2B5EF4-FFF2-40B4-BE49-F238E27FC236}">
                    <a16:creationId xmlns:a16="http://schemas.microsoft.com/office/drawing/2014/main" id="{8913F4A2-1493-48B0-B0DB-B19996D1B72C}"/>
                  </a:ext>
                </a:extLst>
              </p:cNvPr>
              <p:cNvSpPr txBox="1">
                <a:spLocks noRot="1" noChangeAspect="1" noMove="1" noResize="1" noEditPoints="1" noAdjustHandles="1" noChangeArrowheads="1" noChangeShapeType="1" noTextEdit="1"/>
              </p:cNvSpPr>
              <p:nvPr/>
            </p:nvSpPr>
            <p:spPr>
              <a:xfrm>
                <a:off x="5224925" y="3667617"/>
                <a:ext cx="760080" cy="646331"/>
              </a:xfrm>
              <a:prstGeom prst="rect">
                <a:avLst/>
              </a:prstGeom>
              <a:blipFill>
                <a:blip r:embed="rId9"/>
                <a:stretch>
                  <a:fillRect/>
                </a:stretch>
              </a:blipFill>
              <a:ln>
                <a:noFill/>
              </a:ln>
            </p:spPr>
            <p:txBody>
              <a:bodyPr/>
              <a:lstStyle/>
              <a:p>
                <a:r>
                  <a:rPr lang="en-US">
                    <a:noFill/>
                  </a:rPr>
                  <a:t> </a:t>
                </a:r>
              </a:p>
            </p:txBody>
          </p:sp>
        </mc:Fallback>
      </mc:AlternateContent>
      <p:sp>
        <p:nvSpPr>
          <p:cNvPr id="105" name="Oval 104">
            <a:extLst>
              <a:ext uri="{FF2B5EF4-FFF2-40B4-BE49-F238E27FC236}">
                <a16:creationId xmlns:a16="http://schemas.microsoft.com/office/drawing/2014/main" id="{9DB78C63-9FB6-4DB3-B359-A1361436202F}"/>
              </a:ext>
            </a:extLst>
          </p:cNvPr>
          <p:cNvSpPr/>
          <p:nvPr/>
        </p:nvSpPr>
        <p:spPr>
          <a:xfrm>
            <a:off x="7141881"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6ABE80AF-A699-44DB-9017-B9310E73BC7E}"/>
                  </a:ext>
                </a:extLst>
              </p:cNvPr>
              <p:cNvSpPr txBox="1"/>
              <p:nvPr/>
            </p:nvSpPr>
            <p:spPr>
              <a:xfrm>
                <a:off x="7239773"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06" name="TextBox 105">
                <a:extLst>
                  <a:ext uri="{FF2B5EF4-FFF2-40B4-BE49-F238E27FC236}">
                    <a16:creationId xmlns:a16="http://schemas.microsoft.com/office/drawing/2014/main" id="{6ABE80AF-A699-44DB-9017-B9310E73BC7E}"/>
                  </a:ext>
                </a:extLst>
              </p:cNvPr>
              <p:cNvSpPr txBox="1">
                <a:spLocks noRot="1" noChangeAspect="1" noMove="1" noResize="1" noEditPoints="1" noAdjustHandles="1" noChangeArrowheads="1" noChangeShapeType="1" noTextEdit="1"/>
              </p:cNvSpPr>
              <p:nvPr/>
            </p:nvSpPr>
            <p:spPr>
              <a:xfrm>
                <a:off x="7239773" y="3667617"/>
                <a:ext cx="760080" cy="646331"/>
              </a:xfrm>
              <a:prstGeom prst="rect">
                <a:avLst/>
              </a:prstGeom>
              <a:blipFill>
                <a:blip r:embed="rId10"/>
                <a:stretch>
                  <a:fillRect/>
                </a:stretch>
              </a:blipFill>
              <a:ln>
                <a:noFill/>
              </a:ln>
            </p:spPr>
            <p:txBody>
              <a:bodyPr/>
              <a:lstStyle/>
              <a:p>
                <a:r>
                  <a:rPr lang="en-US">
                    <a:noFill/>
                  </a:rPr>
                  <a:t> </a:t>
                </a:r>
              </a:p>
            </p:txBody>
          </p:sp>
        </mc:Fallback>
      </mc:AlternateContent>
      <p:cxnSp>
        <p:nvCxnSpPr>
          <p:cNvPr id="107" name="Straight Arrow Connector 106">
            <a:extLst>
              <a:ext uri="{FF2B5EF4-FFF2-40B4-BE49-F238E27FC236}">
                <a16:creationId xmlns:a16="http://schemas.microsoft.com/office/drawing/2014/main" id="{27FE2D92-C54F-4037-9F87-94567B132AAC}"/>
              </a:ext>
            </a:extLst>
          </p:cNvPr>
          <p:cNvCxnSpPr>
            <a:cxnSpLocks/>
            <a:endCxn id="91" idx="1"/>
          </p:cNvCxnSpPr>
          <p:nvPr/>
        </p:nvCxnSpPr>
        <p:spPr>
          <a:xfrm>
            <a:off x="1674396" y="4578003"/>
            <a:ext cx="1588109" cy="273844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FB321103-7068-4F80-8FF3-D432B07D5736}"/>
              </a:ext>
            </a:extLst>
          </p:cNvPr>
          <p:cNvCxnSpPr>
            <a:cxnSpLocks/>
          </p:cNvCxnSpPr>
          <p:nvPr/>
        </p:nvCxnSpPr>
        <p:spPr>
          <a:xfrm>
            <a:off x="5809736" y="4414765"/>
            <a:ext cx="1668681" cy="28726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BD81D16C-310A-4CD0-B890-27D78194288F}"/>
              </a:ext>
            </a:extLst>
          </p:cNvPr>
          <p:cNvSpPr/>
          <p:nvPr/>
        </p:nvSpPr>
        <p:spPr>
          <a:xfrm>
            <a:off x="1078821" y="2171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E8588468-A0B2-4991-AE25-CBCA93276665}"/>
                  </a:ext>
                </a:extLst>
              </p:cNvPr>
              <p:cNvSpPr txBox="1"/>
              <p:nvPr/>
            </p:nvSpPr>
            <p:spPr>
              <a:xfrm>
                <a:off x="1176713" y="2294897"/>
                <a:ext cx="66178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10" name="TextBox 109">
                <a:extLst>
                  <a:ext uri="{FF2B5EF4-FFF2-40B4-BE49-F238E27FC236}">
                    <a16:creationId xmlns:a16="http://schemas.microsoft.com/office/drawing/2014/main" id="{E8588468-A0B2-4991-AE25-CBCA93276665}"/>
                  </a:ext>
                </a:extLst>
              </p:cNvPr>
              <p:cNvSpPr txBox="1">
                <a:spLocks noRot="1" noChangeAspect="1" noMove="1" noResize="1" noEditPoints="1" noAdjustHandles="1" noChangeArrowheads="1" noChangeShapeType="1" noTextEdit="1"/>
              </p:cNvSpPr>
              <p:nvPr/>
            </p:nvSpPr>
            <p:spPr>
              <a:xfrm>
                <a:off x="1176713" y="2294897"/>
                <a:ext cx="661783" cy="646331"/>
              </a:xfrm>
              <a:prstGeom prst="rect">
                <a:avLst/>
              </a:prstGeom>
              <a:blipFill>
                <a:blip r:embed="rId11"/>
                <a:stretch>
                  <a:fillRect/>
                </a:stretch>
              </a:blipFill>
              <a:ln>
                <a:noFill/>
              </a:ln>
            </p:spPr>
            <p:txBody>
              <a:bodyPr/>
              <a:lstStyle/>
              <a:p>
                <a:r>
                  <a:rPr lang="en-US">
                    <a:noFill/>
                  </a:rPr>
                  <a:t> </a:t>
                </a:r>
              </a:p>
            </p:txBody>
          </p:sp>
        </mc:Fallback>
      </mc:AlternateContent>
      <p:sp>
        <p:nvSpPr>
          <p:cNvPr id="111" name="Oval 110">
            <a:extLst>
              <a:ext uri="{FF2B5EF4-FFF2-40B4-BE49-F238E27FC236}">
                <a16:creationId xmlns:a16="http://schemas.microsoft.com/office/drawing/2014/main" id="{DDC7A9BD-082E-4D6C-B69F-CC63BFB226F5}"/>
              </a:ext>
            </a:extLst>
          </p:cNvPr>
          <p:cNvSpPr/>
          <p:nvPr/>
        </p:nvSpPr>
        <p:spPr>
          <a:xfrm>
            <a:off x="3040466" y="208661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E8AC3E76-D457-4DD8-96DC-59B04D048602}"/>
                  </a:ext>
                </a:extLst>
              </p:cNvPr>
              <p:cNvSpPr txBox="1"/>
              <p:nvPr/>
            </p:nvSpPr>
            <p:spPr>
              <a:xfrm>
                <a:off x="3138358" y="2209811"/>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12" name="TextBox 111">
                <a:extLst>
                  <a:ext uri="{FF2B5EF4-FFF2-40B4-BE49-F238E27FC236}">
                    <a16:creationId xmlns:a16="http://schemas.microsoft.com/office/drawing/2014/main" id="{E8AC3E76-D457-4DD8-96DC-59B04D048602}"/>
                  </a:ext>
                </a:extLst>
              </p:cNvPr>
              <p:cNvSpPr txBox="1">
                <a:spLocks noRot="1" noChangeAspect="1" noMove="1" noResize="1" noEditPoints="1" noAdjustHandles="1" noChangeArrowheads="1" noChangeShapeType="1" noTextEdit="1"/>
              </p:cNvSpPr>
              <p:nvPr/>
            </p:nvSpPr>
            <p:spPr>
              <a:xfrm>
                <a:off x="3138358" y="2209811"/>
                <a:ext cx="672492" cy="646331"/>
              </a:xfrm>
              <a:prstGeom prst="rect">
                <a:avLst/>
              </a:prstGeom>
              <a:blipFill>
                <a:blip r:embed="rId12"/>
                <a:stretch>
                  <a:fillRect/>
                </a:stretch>
              </a:blipFill>
              <a:ln>
                <a:noFill/>
              </a:ln>
            </p:spPr>
            <p:txBody>
              <a:bodyPr/>
              <a:lstStyle/>
              <a:p>
                <a:r>
                  <a:rPr lang="en-US">
                    <a:noFill/>
                  </a:rPr>
                  <a:t> </a:t>
                </a:r>
              </a:p>
            </p:txBody>
          </p:sp>
        </mc:Fallback>
      </mc:AlternateContent>
      <p:sp>
        <p:nvSpPr>
          <p:cNvPr id="113" name="Oval 112">
            <a:extLst>
              <a:ext uri="{FF2B5EF4-FFF2-40B4-BE49-F238E27FC236}">
                <a16:creationId xmlns:a16="http://schemas.microsoft.com/office/drawing/2014/main" id="{78B5A9CD-6DE7-4F4B-A14F-8E117A650421}"/>
              </a:ext>
            </a:extLst>
          </p:cNvPr>
          <p:cNvSpPr/>
          <p:nvPr/>
        </p:nvSpPr>
        <p:spPr>
          <a:xfrm>
            <a:off x="5134660"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0B6290F1-5809-4C2B-94E4-58D3D51329F7}"/>
                  </a:ext>
                </a:extLst>
              </p:cNvPr>
              <p:cNvSpPr txBox="1"/>
              <p:nvPr/>
            </p:nvSpPr>
            <p:spPr>
              <a:xfrm>
                <a:off x="5232552" y="2108994"/>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14" name="TextBox 113">
                <a:extLst>
                  <a:ext uri="{FF2B5EF4-FFF2-40B4-BE49-F238E27FC236}">
                    <a16:creationId xmlns:a16="http://schemas.microsoft.com/office/drawing/2014/main" id="{0B6290F1-5809-4C2B-94E4-58D3D51329F7}"/>
                  </a:ext>
                </a:extLst>
              </p:cNvPr>
              <p:cNvSpPr txBox="1">
                <a:spLocks noRot="1" noChangeAspect="1" noMove="1" noResize="1" noEditPoints="1" noAdjustHandles="1" noChangeArrowheads="1" noChangeShapeType="1" noTextEdit="1"/>
              </p:cNvSpPr>
              <p:nvPr/>
            </p:nvSpPr>
            <p:spPr>
              <a:xfrm>
                <a:off x="5232552" y="2108994"/>
                <a:ext cx="672492" cy="646331"/>
              </a:xfrm>
              <a:prstGeom prst="rect">
                <a:avLst/>
              </a:prstGeom>
              <a:blipFill>
                <a:blip r:embed="rId13"/>
                <a:stretch>
                  <a:fillRect/>
                </a:stretch>
              </a:blipFill>
              <a:ln>
                <a:noFill/>
              </a:ln>
            </p:spPr>
            <p:txBody>
              <a:bodyPr/>
              <a:lstStyle/>
              <a:p>
                <a:r>
                  <a:rPr lang="en-US">
                    <a:noFill/>
                  </a:rPr>
                  <a:t> </a:t>
                </a:r>
              </a:p>
            </p:txBody>
          </p:sp>
        </mc:Fallback>
      </mc:AlternateContent>
      <p:sp>
        <p:nvSpPr>
          <p:cNvPr id="115" name="Oval 114">
            <a:extLst>
              <a:ext uri="{FF2B5EF4-FFF2-40B4-BE49-F238E27FC236}">
                <a16:creationId xmlns:a16="http://schemas.microsoft.com/office/drawing/2014/main" id="{047A6FF4-A62D-4243-BEDC-0CD301A3F4EC}"/>
              </a:ext>
            </a:extLst>
          </p:cNvPr>
          <p:cNvSpPr/>
          <p:nvPr/>
        </p:nvSpPr>
        <p:spPr>
          <a:xfrm>
            <a:off x="7149508"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538E9D39-0AAC-4CCE-8748-8014A3A5101B}"/>
                  </a:ext>
                </a:extLst>
              </p:cNvPr>
              <p:cNvSpPr txBox="1"/>
              <p:nvPr/>
            </p:nvSpPr>
            <p:spPr>
              <a:xfrm>
                <a:off x="7247400" y="2108994"/>
                <a:ext cx="65274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16" name="TextBox 115">
                <a:extLst>
                  <a:ext uri="{FF2B5EF4-FFF2-40B4-BE49-F238E27FC236}">
                    <a16:creationId xmlns:a16="http://schemas.microsoft.com/office/drawing/2014/main" id="{538E9D39-0AAC-4CCE-8748-8014A3A5101B}"/>
                  </a:ext>
                </a:extLst>
              </p:cNvPr>
              <p:cNvSpPr txBox="1">
                <a:spLocks noRot="1" noChangeAspect="1" noMove="1" noResize="1" noEditPoints="1" noAdjustHandles="1" noChangeArrowheads="1" noChangeShapeType="1" noTextEdit="1"/>
              </p:cNvSpPr>
              <p:nvPr/>
            </p:nvSpPr>
            <p:spPr>
              <a:xfrm>
                <a:off x="7247400" y="2108994"/>
                <a:ext cx="652743" cy="646331"/>
              </a:xfrm>
              <a:prstGeom prst="rect">
                <a:avLst/>
              </a:prstGeom>
              <a:blipFill>
                <a:blip r:embed="rId14"/>
                <a:stretch>
                  <a:fillRect/>
                </a:stretch>
              </a:blipFill>
              <a:ln>
                <a:noFill/>
              </a:ln>
            </p:spPr>
            <p:txBody>
              <a:bodyPr/>
              <a:lstStyle/>
              <a:p>
                <a:r>
                  <a:rPr lang="en-US">
                    <a:noFill/>
                  </a:rPr>
                  <a:t> </a:t>
                </a:r>
              </a:p>
            </p:txBody>
          </p:sp>
        </mc:Fallback>
      </mc:AlternateContent>
      <p:sp>
        <p:nvSpPr>
          <p:cNvPr id="117" name="Oval 116">
            <a:extLst>
              <a:ext uri="{FF2B5EF4-FFF2-40B4-BE49-F238E27FC236}">
                <a16:creationId xmlns:a16="http://schemas.microsoft.com/office/drawing/2014/main" id="{9FD430A9-1E92-448A-A751-DB006655E003}"/>
              </a:ext>
            </a:extLst>
          </p:cNvPr>
          <p:cNvSpPr/>
          <p:nvPr/>
        </p:nvSpPr>
        <p:spPr>
          <a:xfrm>
            <a:off x="1071194" y="5600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5EF16743-4AC6-4D3A-AECF-151CE8D51131}"/>
                  </a:ext>
                </a:extLst>
              </p:cNvPr>
              <p:cNvSpPr txBox="1"/>
              <p:nvPr/>
            </p:nvSpPr>
            <p:spPr>
              <a:xfrm>
                <a:off x="1169086" y="5723897"/>
                <a:ext cx="723468"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18" name="TextBox 117">
                <a:extLst>
                  <a:ext uri="{FF2B5EF4-FFF2-40B4-BE49-F238E27FC236}">
                    <a16:creationId xmlns:a16="http://schemas.microsoft.com/office/drawing/2014/main" id="{5EF16743-4AC6-4D3A-AECF-151CE8D51131}"/>
                  </a:ext>
                </a:extLst>
              </p:cNvPr>
              <p:cNvSpPr txBox="1">
                <a:spLocks noRot="1" noChangeAspect="1" noMove="1" noResize="1" noEditPoints="1" noAdjustHandles="1" noChangeArrowheads="1" noChangeShapeType="1" noTextEdit="1"/>
              </p:cNvSpPr>
              <p:nvPr/>
            </p:nvSpPr>
            <p:spPr>
              <a:xfrm>
                <a:off x="1169086" y="5723897"/>
                <a:ext cx="723468" cy="646331"/>
              </a:xfrm>
              <a:prstGeom prst="rect">
                <a:avLst/>
              </a:prstGeom>
              <a:blipFill>
                <a:blip r:embed="rId15"/>
                <a:stretch>
                  <a:fillRect/>
                </a:stretch>
              </a:blipFill>
              <a:ln>
                <a:noFill/>
              </a:ln>
            </p:spPr>
            <p:txBody>
              <a:bodyPr/>
              <a:lstStyle/>
              <a:p>
                <a:r>
                  <a:rPr lang="en-US">
                    <a:noFill/>
                  </a:rPr>
                  <a:t> </a:t>
                </a:r>
              </a:p>
            </p:txBody>
          </p:sp>
        </mc:Fallback>
      </mc:AlternateContent>
      <p:sp>
        <p:nvSpPr>
          <p:cNvPr id="119" name="Oval 118">
            <a:extLst>
              <a:ext uri="{FF2B5EF4-FFF2-40B4-BE49-F238E27FC236}">
                <a16:creationId xmlns:a16="http://schemas.microsoft.com/office/drawing/2014/main" id="{C7AD5693-6B05-49FA-84C8-0D2ED447A9C7}"/>
              </a:ext>
            </a:extLst>
          </p:cNvPr>
          <p:cNvSpPr/>
          <p:nvPr/>
        </p:nvSpPr>
        <p:spPr>
          <a:xfrm>
            <a:off x="3128594" y="55823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D287FEC8-7AAC-4B21-A828-AACD77640A28}"/>
                  </a:ext>
                </a:extLst>
              </p:cNvPr>
              <p:cNvSpPr txBox="1"/>
              <p:nvPr/>
            </p:nvSpPr>
            <p:spPr>
              <a:xfrm>
                <a:off x="3226486" y="5705531"/>
                <a:ext cx="73417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20" name="TextBox 119">
                <a:extLst>
                  <a:ext uri="{FF2B5EF4-FFF2-40B4-BE49-F238E27FC236}">
                    <a16:creationId xmlns:a16="http://schemas.microsoft.com/office/drawing/2014/main" id="{D287FEC8-7AAC-4B21-A828-AACD77640A28}"/>
                  </a:ext>
                </a:extLst>
              </p:cNvPr>
              <p:cNvSpPr txBox="1">
                <a:spLocks noRot="1" noChangeAspect="1" noMove="1" noResize="1" noEditPoints="1" noAdjustHandles="1" noChangeArrowheads="1" noChangeShapeType="1" noTextEdit="1"/>
              </p:cNvSpPr>
              <p:nvPr/>
            </p:nvSpPr>
            <p:spPr>
              <a:xfrm>
                <a:off x="3226486" y="5705531"/>
                <a:ext cx="734175" cy="646331"/>
              </a:xfrm>
              <a:prstGeom prst="rect">
                <a:avLst/>
              </a:prstGeom>
              <a:blipFill>
                <a:blip r:embed="rId16"/>
                <a:stretch>
                  <a:fillRect/>
                </a:stretch>
              </a:blipFill>
              <a:ln>
                <a:noFill/>
              </a:ln>
            </p:spPr>
            <p:txBody>
              <a:bodyPr/>
              <a:lstStyle/>
              <a:p>
                <a:r>
                  <a:rPr lang="en-US">
                    <a:noFill/>
                  </a:rPr>
                  <a:t> </a:t>
                </a:r>
              </a:p>
            </p:txBody>
          </p:sp>
        </mc:Fallback>
      </mc:AlternateContent>
      <p:sp>
        <p:nvSpPr>
          <p:cNvPr id="121" name="Oval 120">
            <a:extLst>
              <a:ext uri="{FF2B5EF4-FFF2-40B4-BE49-F238E27FC236}">
                <a16:creationId xmlns:a16="http://schemas.microsoft.com/office/drawing/2014/main" id="{1D18AB11-E4A4-49CC-A0E4-DD68A4DAEDCE}"/>
              </a:ext>
            </a:extLst>
          </p:cNvPr>
          <p:cNvSpPr/>
          <p:nvPr/>
        </p:nvSpPr>
        <p:spPr>
          <a:xfrm>
            <a:off x="5181600" y="55823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AF7F7FD4-49E0-4BE9-B2B8-6F3E697C5481}"/>
                  </a:ext>
                </a:extLst>
              </p:cNvPr>
              <p:cNvSpPr txBox="1"/>
              <p:nvPr/>
            </p:nvSpPr>
            <p:spPr>
              <a:xfrm>
                <a:off x="5279492" y="5705531"/>
                <a:ext cx="73417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22" name="TextBox 121">
                <a:extLst>
                  <a:ext uri="{FF2B5EF4-FFF2-40B4-BE49-F238E27FC236}">
                    <a16:creationId xmlns:a16="http://schemas.microsoft.com/office/drawing/2014/main" id="{AF7F7FD4-49E0-4BE9-B2B8-6F3E697C5481}"/>
                  </a:ext>
                </a:extLst>
              </p:cNvPr>
              <p:cNvSpPr txBox="1">
                <a:spLocks noRot="1" noChangeAspect="1" noMove="1" noResize="1" noEditPoints="1" noAdjustHandles="1" noChangeArrowheads="1" noChangeShapeType="1" noTextEdit="1"/>
              </p:cNvSpPr>
              <p:nvPr/>
            </p:nvSpPr>
            <p:spPr>
              <a:xfrm>
                <a:off x="5279492" y="5705531"/>
                <a:ext cx="734175" cy="646331"/>
              </a:xfrm>
              <a:prstGeom prst="rect">
                <a:avLst/>
              </a:prstGeom>
              <a:blipFill>
                <a:blip r:embed="rId17"/>
                <a:stretch>
                  <a:fillRect/>
                </a:stretch>
              </a:blipFill>
              <a:ln>
                <a:noFill/>
              </a:ln>
            </p:spPr>
            <p:txBody>
              <a:bodyPr/>
              <a:lstStyle/>
              <a:p>
                <a:r>
                  <a:rPr lang="en-US">
                    <a:noFill/>
                  </a:rPr>
                  <a:t> </a:t>
                </a:r>
              </a:p>
            </p:txBody>
          </p:sp>
        </mc:Fallback>
      </mc:AlternateContent>
      <p:sp>
        <p:nvSpPr>
          <p:cNvPr id="123" name="Oval 122">
            <a:extLst>
              <a:ext uri="{FF2B5EF4-FFF2-40B4-BE49-F238E27FC236}">
                <a16:creationId xmlns:a16="http://schemas.microsoft.com/office/drawing/2014/main" id="{7E411D38-92E8-4F0B-8F0C-FEAD9B4CDBB9}"/>
              </a:ext>
            </a:extLst>
          </p:cNvPr>
          <p:cNvSpPr/>
          <p:nvPr/>
        </p:nvSpPr>
        <p:spPr>
          <a:xfrm>
            <a:off x="7239000" y="55639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EC050350-7E68-4978-8672-D0FEB5F40C36}"/>
                  </a:ext>
                </a:extLst>
              </p:cNvPr>
              <p:cNvSpPr txBox="1"/>
              <p:nvPr/>
            </p:nvSpPr>
            <p:spPr>
              <a:xfrm>
                <a:off x="7336892" y="5687165"/>
                <a:ext cx="73084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24" name="TextBox 123">
                <a:extLst>
                  <a:ext uri="{FF2B5EF4-FFF2-40B4-BE49-F238E27FC236}">
                    <a16:creationId xmlns:a16="http://schemas.microsoft.com/office/drawing/2014/main" id="{EC050350-7E68-4978-8672-D0FEB5F40C36}"/>
                  </a:ext>
                </a:extLst>
              </p:cNvPr>
              <p:cNvSpPr txBox="1">
                <a:spLocks noRot="1" noChangeAspect="1" noMove="1" noResize="1" noEditPoints="1" noAdjustHandles="1" noChangeArrowheads="1" noChangeShapeType="1" noTextEdit="1"/>
              </p:cNvSpPr>
              <p:nvPr/>
            </p:nvSpPr>
            <p:spPr>
              <a:xfrm>
                <a:off x="7336892" y="5687165"/>
                <a:ext cx="730841" cy="646331"/>
              </a:xfrm>
              <a:prstGeom prst="rect">
                <a:avLst/>
              </a:prstGeom>
              <a:blipFill>
                <a:blip r:embed="rId18"/>
                <a:stretch>
                  <a:fillRect/>
                </a:stretch>
              </a:blipFill>
              <a:ln>
                <a:noFill/>
              </a:ln>
            </p:spPr>
            <p:txBody>
              <a:bodyPr/>
              <a:lstStyle/>
              <a:p>
                <a:r>
                  <a:rPr lang="en-US">
                    <a:noFill/>
                  </a:rPr>
                  <a:t> </a:t>
                </a:r>
              </a:p>
            </p:txBody>
          </p:sp>
        </mc:Fallback>
      </mc:AlternateContent>
      <p:cxnSp>
        <p:nvCxnSpPr>
          <p:cNvPr id="125" name="Straight Arrow Connector 124">
            <a:extLst>
              <a:ext uri="{FF2B5EF4-FFF2-40B4-BE49-F238E27FC236}">
                <a16:creationId xmlns:a16="http://schemas.microsoft.com/office/drawing/2014/main" id="{3DEA20EA-08E3-43E8-88A0-277E7EE8683D}"/>
              </a:ext>
            </a:extLst>
          </p:cNvPr>
          <p:cNvCxnSpPr>
            <a:cxnSpLocks/>
          </p:cNvCxnSpPr>
          <p:nvPr/>
        </p:nvCxnSpPr>
        <p:spPr>
          <a:xfrm flipV="1">
            <a:off x="1524000" y="6515100"/>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652797-6121-4BEE-94EE-2F5F165A2209}"/>
              </a:ext>
            </a:extLst>
          </p:cNvPr>
          <p:cNvCxnSpPr>
            <a:cxnSpLocks/>
          </p:cNvCxnSpPr>
          <p:nvPr/>
        </p:nvCxnSpPr>
        <p:spPr>
          <a:xfrm flipV="1">
            <a:off x="3581400" y="6478368"/>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649502D-9669-4841-9AC8-077CE1DA9A81}"/>
              </a:ext>
            </a:extLst>
          </p:cNvPr>
          <p:cNvCxnSpPr>
            <a:cxnSpLocks/>
          </p:cNvCxnSpPr>
          <p:nvPr/>
        </p:nvCxnSpPr>
        <p:spPr>
          <a:xfrm flipV="1">
            <a:off x="5638800" y="6496734"/>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4E64430-9EB4-4875-9F96-30319847D799}"/>
              </a:ext>
            </a:extLst>
          </p:cNvPr>
          <p:cNvCxnSpPr>
            <a:cxnSpLocks/>
          </p:cNvCxnSpPr>
          <p:nvPr/>
        </p:nvCxnSpPr>
        <p:spPr>
          <a:xfrm flipV="1">
            <a:off x="7772400" y="6478368"/>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C9A234AE-F39A-4A0C-BE05-94FE6ADA9BEC}"/>
              </a:ext>
            </a:extLst>
          </p:cNvPr>
          <p:cNvCxnSpPr>
            <a:cxnSpLocks/>
            <a:stCxn id="101" idx="5"/>
            <a:endCxn id="94" idx="1"/>
          </p:cNvCxnSpPr>
          <p:nvPr/>
        </p:nvCxnSpPr>
        <p:spPr>
          <a:xfrm>
            <a:off x="3813328" y="4425726"/>
            <a:ext cx="1502183" cy="289071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6AE0F3A4-74E4-4C11-A9AB-0961AA3F2566}"/>
              </a:ext>
            </a:extLst>
          </p:cNvPr>
          <p:cNvCxnSpPr>
            <a:cxnSpLocks/>
            <a:endCxn id="109" idx="4"/>
          </p:cNvCxnSpPr>
          <p:nvPr/>
        </p:nvCxnSpPr>
        <p:spPr>
          <a:xfrm flipV="1">
            <a:off x="1524000" y="3086100"/>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E450BBAE-89C2-4782-A5D7-BCDE346C1B28}"/>
              </a:ext>
            </a:extLst>
          </p:cNvPr>
          <p:cNvCxnSpPr>
            <a:cxnSpLocks/>
          </p:cNvCxnSpPr>
          <p:nvPr/>
        </p:nvCxnSpPr>
        <p:spPr>
          <a:xfrm flipV="1">
            <a:off x="3510771" y="3011167"/>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8DFAFEB-D1B2-4DFC-9D62-6F126BE477BD}"/>
              </a:ext>
            </a:extLst>
          </p:cNvPr>
          <p:cNvCxnSpPr>
            <a:cxnSpLocks/>
          </p:cNvCxnSpPr>
          <p:nvPr/>
        </p:nvCxnSpPr>
        <p:spPr>
          <a:xfrm flipV="1">
            <a:off x="5614223" y="2904701"/>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1EA5495-EFA8-46EB-849F-FA2CB9D29665}"/>
              </a:ext>
            </a:extLst>
          </p:cNvPr>
          <p:cNvCxnSpPr>
            <a:cxnSpLocks/>
          </p:cNvCxnSpPr>
          <p:nvPr/>
        </p:nvCxnSpPr>
        <p:spPr>
          <a:xfrm flipV="1">
            <a:off x="7624561" y="2894648"/>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4" name="Freeform: Shape 133">
            <a:extLst>
              <a:ext uri="{FF2B5EF4-FFF2-40B4-BE49-F238E27FC236}">
                <a16:creationId xmlns:a16="http://schemas.microsoft.com/office/drawing/2014/main" id="{725B2101-84F7-46A7-AFBE-8CB1C2D434E6}"/>
              </a:ext>
            </a:extLst>
          </p:cNvPr>
          <p:cNvSpPr/>
          <p:nvPr/>
        </p:nvSpPr>
        <p:spPr>
          <a:xfrm>
            <a:off x="486426" y="2971800"/>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a:extLst>
              <a:ext uri="{FF2B5EF4-FFF2-40B4-BE49-F238E27FC236}">
                <a16:creationId xmlns:a16="http://schemas.microsoft.com/office/drawing/2014/main" id="{E5327592-3974-4BCB-B24A-CC14E109F9DE}"/>
              </a:ext>
            </a:extLst>
          </p:cNvPr>
          <p:cNvSpPr/>
          <p:nvPr/>
        </p:nvSpPr>
        <p:spPr>
          <a:xfrm>
            <a:off x="2557441" y="297043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a:extLst>
              <a:ext uri="{FF2B5EF4-FFF2-40B4-BE49-F238E27FC236}">
                <a16:creationId xmlns:a16="http://schemas.microsoft.com/office/drawing/2014/main" id="{DBB94272-CB9A-4FAF-AD14-41947382A7D5}"/>
              </a:ext>
            </a:extLst>
          </p:cNvPr>
          <p:cNvSpPr/>
          <p:nvPr/>
        </p:nvSpPr>
        <p:spPr>
          <a:xfrm>
            <a:off x="4615088"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a:extLst>
              <a:ext uri="{FF2B5EF4-FFF2-40B4-BE49-F238E27FC236}">
                <a16:creationId xmlns:a16="http://schemas.microsoft.com/office/drawing/2014/main" id="{98A3DF32-D534-4E31-BA43-20BA641696B4}"/>
              </a:ext>
            </a:extLst>
          </p:cNvPr>
          <p:cNvSpPr/>
          <p:nvPr/>
        </p:nvSpPr>
        <p:spPr>
          <a:xfrm>
            <a:off x="6687409"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2D02062D-CDE9-4EA9-8873-67985FD194C6}"/>
              </a:ext>
            </a:extLst>
          </p:cNvPr>
          <p:cNvSpPr/>
          <p:nvPr/>
        </p:nvSpPr>
        <p:spPr>
          <a:xfrm>
            <a:off x="1366866" y="4636785"/>
            <a:ext cx="287432" cy="960089"/>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16FEB39E-EB62-443E-9E53-1B0FBD3B4E4D}"/>
              </a:ext>
            </a:extLst>
          </p:cNvPr>
          <p:cNvSpPr/>
          <p:nvPr/>
        </p:nvSpPr>
        <p:spPr>
          <a:xfrm>
            <a:off x="3440676" y="4559637"/>
            <a:ext cx="293124" cy="1001022"/>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51BBD366-D799-4069-8416-6762F90E33EF}"/>
              </a:ext>
            </a:extLst>
          </p:cNvPr>
          <p:cNvSpPr/>
          <p:nvPr/>
        </p:nvSpPr>
        <p:spPr>
          <a:xfrm>
            <a:off x="5449363" y="4468993"/>
            <a:ext cx="358502" cy="1091665"/>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E0BEB362-09D9-44BC-A88F-11D296BF0673}"/>
              </a:ext>
            </a:extLst>
          </p:cNvPr>
          <p:cNvSpPr/>
          <p:nvPr/>
        </p:nvSpPr>
        <p:spPr>
          <a:xfrm>
            <a:off x="7446158" y="4468993"/>
            <a:ext cx="358502" cy="1091665"/>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Right 62">
            <a:extLst>
              <a:ext uri="{FF2B5EF4-FFF2-40B4-BE49-F238E27FC236}">
                <a16:creationId xmlns:a16="http://schemas.microsoft.com/office/drawing/2014/main" id="{2E717E50-1293-4304-B1C4-FC879BF7B542}"/>
              </a:ext>
            </a:extLst>
          </p:cNvPr>
          <p:cNvSpPr/>
          <p:nvPr/>
        </p:nvSpPr>
        <p:spPr>
          <a:xfrm>
            <a:off x="952501" y="9064232"/>
            <a:ext cx="7162800" cy="755995"/>
          </a:xfrm>
          <a:prstGeom prst="rightArrow">
            <a:avLst>
              <a:gd name="adj1" fmla="val 21579"/>
              <a:gd name="adj2" fmla="val 84210"/>
            </a:avLst>
          </a:prstGeom>
          <a:solidFill>
            <a:schemeClr val="tx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C19A6E93-4C7C-42F0-980D-08EE0228569D}"/>
              </a:ext>
            </a:extLst>
          </p:cNvPr>
          <p:cNvSpPr txBox="1"/>
          <p:nvPr/>
        </p:nvSpPr>
        <p:spPr>
          <a:xfrm>
            <a:off x="3483138" y="9504756"/>
            <a:ext cx="1165063" cy="630942"/>
          </a:xfrm>
          <a:prstGeom prst="rect">
            <a:avLst/>
          </a:prstGeom>
          <a:noFill/>
        </p:spPr>
        <p:txBody>
          <a:bodyPr wrap="none" rtlCol="0">
            <a:spAutoFit/>
          </a:bodyPr>
          <a:lstStyle/>
          <a:p>
            <a:r>
              <a:rPr lang="en-US" sz="3500" dirty="0">
                <a:latin typeface="Arial" panose="020B0604020202020204" pitchFamily="34" charset="0"/>
                <a:cs typeface="Arial" panose="020B0604020202020204" pitchFamily="34" charset="0"/>
              </a:rPr>
              <a:t>Time</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9FDC4C1-544D-4ABE-989B-BCF33C70C49A}"/>
                  </a:ext>
                </a:extLst>
              </p:cNvPr>
              <p:cNvSpPr txBox="1"/>
              <p:nvPr/>
            </p:nvSpPr>
            <p:spPr>
              <a:xfrm>
                <a:off x="1169086" y="7324097"/>
                <a:ext cx="73366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65" name="TextBox 64">
                <a:extLst>
                  <a:ext uri="{FF2B5EF4-FFF2-40B4-BE49-F238E27FC236}">
                    <a16:creationId xmlns:a16="http://schemas.microsoft.com/office/drawing/2014/main" id="{89FDC4C1-544D-4ABE-989B-BCF33C70C49A}"/>
                  </a:ext>
                </a:extLst>
              </p:cNvPr>
              <p:cNvSpPr txBox="1">
                <a:spLocks noRot="1" noChangeAspect="1" noMove="1" noResize="1" noEditPoints="1" noAdjustHandles="1" noChangeArrowheads="1" noChangeShapeType="1" noTextEdit="1"/>
              </p:cNvSpPr>
              <p:nvPr/>
            </p:nvSpPr>
            <p:spPr>
              <a:xfrm>
                <a:off x="1169086" y="7324097"/>
                <a:ext cx="733662" cy="646331"/>
              </a:xfrm>
              <a:prstGeom prst="rect">
                <a:avLst/>
              </a:prstGeom>
              <a:blipFill>
                <a:blip r:embed="rId1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60407F2-E369-4638-9509-62C78ECADB57}"/>
                  </a:ext>
                </a:extLst>
              </p:cNvPr>
              <p:cNvSpPr txBox="1"/>
              <p:nvPr/>
            </p:nvSpPr>
            <p:spPr>
              <a:xfrm>
                <a:off x="3226486"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66" name="TextBox 65">
                <a:extLst>
                  <a:ext uri="{FF2B5EF4-FFF2-40B4-BE49-F238E27FC236}">
                    <a16:creationId xmlns:a16="http://schemas.microsoft.com/office/drawing/2014/main" id="{860407F2-E369-4638-9509-62C78ECADB57}"/>
                  </a:ext>
                </a:extLst>
              </p:cNvPr>
              <p:cNvSpPr txBox="1">
                <a:spLocks noRot="1" noChangeAspect="1" noMove="1" noResize="1" noEditPoints="1" noAdjustHandles="1" noChangeArrowheads="1" noChangeShapeType="1" noTextEdit="1"/>
              </p:cNvSpPr>
              <p:nvPr/>
            </p:nvSpPr>
            <p:spPr>
              <a:xfrm>
                <a:off x="3226486" y="7305731"/>
                <a:ext cx="744371" cy="646331"/>
              </a:xfrm>
              <a:prstGeom prst="rect">
                <a:avLst/>
              </a:prstGeom>
              <a:blipFill>
                <a:blip r:embed="rId2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8E7E67B-5E0A-451D-A30D-AA71B794336D}"/>
                  </a:ext>
                </a:extLst>
              </p:cNvPr>
              <p:cNvSpPr txBox="1"/>
              <p:nvPr/>
            </p:nvSpPr>
            <p:spPr>
              <a:xfrm>
                <a:off x="5279492"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67" name="TextBox 66">
                <a:extLst>
                  <a:ext uri="{FF2B5EF4-FFF2-40B4-BE49-F238E27FC236}">
                    <a16:creationId xmlns:a16="http://schemas.microsoft.com/office/drawing/2014/main" id="{A8E7E67B-5E0A-451D-A30D-AA71B794336D}"/>
                  </a:ext>
                </a:extLst>
              </p:cNvPr>
              <p:cNvSpPr txBox="1">
                <a:spLocks noRot="1" noChangeAspect="1" noMove="1" noResize="1" noEditPoints="1" noAdjustHandles="1" noChangeArrowheads="1" noChangeShapeType="1" noTextEdit="1"/>
              </p:cNvSpPr>
              <p:nvPr/>
            </p:nvSpPr>
            <p:spPr>
              <a:xfrm>
                <a:off x="5279492" y="7305731"/>
                <a:ext cx="744371" cy="646331"/>
              </a:xfrm>
              <a:prstGeom prst="rect">
                <a:avLst/>
              </a:prstGeom>
              <a:blipFill>
                <a:blip r:embed="rId2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7EC77ECD-1C64-4DC3-B0EE-19629C67453B}"/>
                  </a:ext>
                </a:extLst>
              </p:cNvPr>
              <p:cNvSpPr txBox="1"/>
              <p:nvPr/>
            </p:nvSpPr>
            <p:spPr>
              <a:xfrm>
                <a:off x="7336892" y="7287365"/>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68" name="TextBox 67">
                <a:extLst>
                  <a:ext uri="{FF2B5EF4-FFF2-40B4-BE49-F238E27FC236}">
                    <a16:creationId xmlns:a16="http://schemas.microsoft.com/office/drawing/2014/main" id="{7EC77ECD-1C64-4DC3-B0EE-19629C67453B}"/>
                  </a:ext>
                </a:extLst>
              </p:cNvPr>
              <p:cNvSpPr txBox="1">
                <a:spLocks noRot="1" noChangeAspect="1" noMove="1" noResize="1" noEditPoints="1" noAdjustHandles="1" noChangeArrowheads="1" noChangeShapeType="1" noTextEdit="1"/>
              </p:cNvSpPr>
              <p:nvPr/>
            </p:nvSpPr>
            <p:spPr>
              <a:xfrm>
                <a:off x="7336892" y="7287365"/>
                <a:ext cx="744371" cy="646331"/>
              </a:xfrm>
              <a:prstGeom prst="rect">
                <a:avLst/>
              </a:prstGeom>
              <a:blipFill>
                <a:blip r:embed="rId7"/>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491368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Markov Decision Process and Reinforcement Learning</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8458200" y="1344846"/>
            <a:ext cx="9677400" cy="8942154"/>
          </a:xfrm>
          <a:prstGeom prst="rect">
            <a:avLst/>
          </a:prstGeom>
        </p:spPr>
      </p:pic>
      <p:sp>
        <p:nvSpPr>
          <p:cNvPr id="20" name="TextBox 8">
            <a:extLst>
              <a:ext uri="{FF2B5EF4-FFF2-40B4-BE49-F238E27FC236}">
                <a16:creationId xmlns:a16="http://schemas.microsoft.com/office/drawing/2014/main" id="{6E642AF1-C161-49FD-89A9-FDAA29CDFFF7}"/>
              </a:ext>
            </a:extLst>
          </p:cNvPr>
          <p:cNvSpPr txBox="1"/>
          <p:nvPr/>
        </p:nvSpPr>
        <p:spPr>
          <a:xfrm>
            <a:off x="8685652" y="1617619"/>
            <a:ext cx="9221348" cy="8312532"/>
          </a:xfrm>
          <a:prstGeom prst="rect">
            <a:avLst/>
          </a:prstGeom>
        </p:spPr>
        <p:txBody>
          <a:bodyPr wrap="square" lIns="0" tIns="0" rIns="0" bIns="0" rtlCol="0" anchor="t">
            <a:spAutoFit/>
          </a:bodyPr>
          <a:lstStyle/>
          <a:p>
            <a:pPr algn="ctr">
              <a:lnSpc>
                <a:spcPts val="3616"/>
              </a:lnSpc>
              <a:spcBef>
                <a:spcPct val="0"/>
              </a:spcBef>
            </a:pPr>
            <a:r>
              <a:rPr lang="en-US" sz="3600" b="1" u="sng" spc="-25" dirty="0">
                <a:solidFill>
                  <a:srgbClr val="000000"/>
                </a:solidFill>
                <a:latin typeface="Goudy Old Style" panose="02020502050305020303" pitchFamily="18" charset="0"/>
              </a:rPr>
              <a:t>MDP (POMDP) vs Reinforcement Learning</a:t>
            </a:r>
          </a:p>
          <a:p>
            <a:pPr algn="ctr">
              <a:lnSpc>
                <a:spcPts val="3616"/>
              </a:lnSpc>
              <a:spcBef>
                <a:spcPct val="0"/>
              </a:spcBef>
            </a:pPr>
            <a:endParaRPr lang="en-US" sz="3600" spc="-25" dirty="0">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latin typeface="Goudy Old Style" panose="02020502050305020303" pitchFamily="18" charset="0"/>
              </a:rPr>
              <a:t>Recall that the arrows in the PGM represents </a:t>
            </a:r>
            <a:r>
              <a:rPr lang="en-US" sz="3600" b="1" spc="-25" dirty="0">
                <a:solidFill>
                  <a:srgbClr val="0070C0"/>
                </a:solidFill>
                <a:latin typeface="Goudy Old Style" panose="02020502050305020303" pitchFamily="18" charset="0"/>
              </a:rPr>
              <a:t>conditional distribution</a:t>
            </a:r>
            <a:r>
              <a:rPr lang="en-US" sz="3600" spc="-25" dirty="0">
                <a:latin typeface="Goudy Old Style" panose="02020502050305020303" pitchFamily="18" charset="0"/>
              </a:rPr>
              <a:t>. These conditional distributions is basically the </a:t>
            </a:r>
            <a:r>
              <a:rPr lang="en-US" sz="3600" b="1" spc="-25" dirty="0">
                <a:solidFill>
                  <a:srgbClr val="0070C0"/>
                </a:solidFill>
                <a:latin typeface="Goudy Old Style" panose="02020502050305020303" pitchFamily="18" charset="0"/>
              </a:rPr>
              <a:t>probabilistic model </a:t>
            </a:r>
            <a:r>
              <a:rPr lang="en-US" sz="3600" spc="-25" dirty="0">
                <a:solidFill>
                  <a:srgbClr val="000000"/>
                </a:solidFill>
                <a:latin typeface="Goudy Old Style" panose="02020502050305020303" pitchFamily="18" charset="0"/>
              </a:rPr>
              <a:t>of the uncertainties associated with the system. Based on whether the </a:t>
            </a:r>
            <a:r>
              <a:rPr lang="en-US" sz="3600" spc="-25" dirty="0">
                <a:latin typeface="Goudy Old Style" panose="02020502050305020303" pitchFamily="18" charset="0"/>
              </a:rPr>
              <a:t>conditional distribution </a:t>
            </a:r>
            <a:r>
              <a:rPr lang="en-US" sz="3600" spc="-25" dirty="0">
                <a:solidFill>
                  <a:srgbClr val="000000"/>
                </a:solidFill>
                <a:latin typeface="Goudy Old Style" panose="02020502050305020303" pitchFamily="18" charset="0"/>
              </a:rPr>
              <a:t>is know or not, we have the following situations:</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If the </a:t>
            </a:r>
            <a:r>
              <a:rPr lang="en-US" sz="3600" b="1" spc="-25" dirty="0">
                <a:solidFill>
                  <a:srgbClr val="0070C0"/>
                </a:solidFill>
                <a:latin typeface="Goudy Old Style" panose="02020502050305020303" pitchFamily="18" charset="0"/>
              </a:rPr>
              <a:t>conditional distributions are NOT known</a:t>
            </a:r>
            <a:r>
              <a:rPr lang="en-US" sz="3600" spc="-25" dirty="0">
                <a:solidFill>
                  <a:srgbClr val="000000"/>
                </a:solidFill>
                <a:latin typeface="Goudy Old Style" panose="02020502050305020303" pitchFamily="18" charset="0"/>
              </a:rPr>
              <a:t>, we are interested in solving a </a:t>
            </a:r>
            <a:r>
              <a:rPr lang="en-US" sz="3600" b="1" spc="-25" dirty="0">
                <a:solidFill>
                  <a:srgbClr val="0070C0"/>
                </a:solidFill>
                <a:latin typeface="Goudy Old Style" panose="02020502050305020303" pitchFamily="18" charset="0"/>
              </a:rPr>
              <a:t>“planning + learning problem”</a:t>
            </a:r>
            <a:r>
              <a:rPr lang="en-US" sz="3600" spc="-25" dirty="0">
                <a:solidFill>
                  <a:srgbClr val="000000"/>
                </a:solidFill>
                <a:latin typeface="Goudy Old Style" panose="02020502050305020303" pitchFamily="18" charset="0"/>
              </a:rPr>
              <a:t> where the objective is to maximize the reward which in turn needs the agent to learn the conditional distributions (either directly or indirectly). This is called </a:t>
            </a:r>
            <a:r>
              <a:rPr lang="en-US" sz="3600" b="1" spc="-25" dirty="0">
                <a:solidFill>
                  <a:srgbClr val="0070C0"/>
                </a:solidFill>
                <a:latin typeface="Goudy Old Style" panose="02020502050305020303" pitchFamily="18" charset="0"/>
              </a:rPr>
              <a:t>Reinforcement Learning</a:t>
            </a:r>
            <a:r>
              <a:rPr lang="en-US" sz="3600" spc="-25" dirty="0">
                <a:solidFill>
                  <a:srgbClr val="000000"/>
                </a:solidFill>
                <a:latin typeface="Goudy Old Style" panose="02020502050305020303" pitchFamily="18" charset="0"/>
              </a:rPr>
              <a:t>. This is dealt in </a:t>
            </a:r>
            <a:r>
              <a:rPr lang="en-US" sz="3600" b="1" spc="-25" dirty="0">
                <a:solidFill>
                  <a:srgbClr val="0070C0"/>
                </a:solidFill>
                <a:latin typeface="Goudy Old Style" panose="02020502050305020303" pitchFamily="18" charset="0"/>
              </a:rPr>
              <a:t>Module 2 (2</a:t>
            </a:r>
            <a:r>
              <a:rPr lang="en-US" sz="3600" b="1" spc="-25" baseline="30000" dirty="0">
                <a:solidFill>
                  <a:srgbClr val="0070C0"/>
                </a:solidFill>
                <a:latin typeface="Goudy Old Style" panose="02020502050305020303" pitchFamily="18" charset="0"/>
              </a:rPr>
              <a:t>nd</a:t>
            </a:r>
            <a:r>
              <a:rPr lang="en-US" sz="3600" b="1" spc="-25" dirty="0">
                <a:solidFill>
                  <a:srgbClr val="0070C0"/>
                </a:solidFill>
                <a:latin typeface="Goudy Old Style" panose="02020502050305020303" pitchFamily="18" charset="0"/>
              </a:rPr>
              <a:t> half), Module 3, and Module 4</a:t>
            </a:r>
            <a:r>
              <a:rPr lang="en-US" sz="3600" spc="-25" dirty="0">
                <a:solidFill>
                  <a:srgbClr val="000000"/>
                </a:solidFill>
                <a:latin typeface="Goudy Old Style" panose="02020502050305020303" pitchFamily="18" charset="0"/>
              </a:rPr>
              <a:t>.</a:t>
            </a:r>
          </a:p>
        </p:txBody>
      </p:sp>
      <p:sp>
        <p:nvSpPr>
          <p:cNvPr id="88" name="Oval 87">
            <a:extLst>
              <a:ext uri="{FF2B5EF4-FFF2-40B4-BE49-F238E27FC236}">
                <a16:creationId xmlns:a16="http://schemas.microsoft.com/office/drawing/2014/main" id="{34746D8A-8872-46EA-8CDD-589CFF98FE32}"/>
              </a:ext>
            </a:extLst>
          </p:cNvPr>
          <p:cNvSpPr/>
          <p:nvPr/>
        </p:nvSpPr>
        <p:spPr>
          <a:xfrm>
            <a:off x="1071194" y="72009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a:extLst>
              <a:ext uri="{FF2B5EF4-FFF2-40B4-BE49-F238E27FC236}">
                <a16:creationId xmlns:a16="http://schemas.microsoft.com/office/drawing/2014/main" id="{6B990247-439A-4CC8-B1D7-72501696F4AA}"/>
              </a:ext>
            </a:extLst>
          </p:cNvPr>
          <p:cNvCxnSpPr>
            <a:cxnSpLocks/>
          </p:cNvCxnSpPr>
          <p:nvPr/>
        </p:nvCxnSpPr>
        <p:spPr>
          <a:xfrm>
            <a:off x="1985594" y="7628897"/>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E034BE8C-4682-4ADF-B205-B538687764C4}"/>
              </a:ext>
            </a:extLst>
          </p:cNvPr>
          <p:cNvSpPr/>
          <p:nvPr/>
        </p:nvSpPr>
        <p:spPr>
          <a:xfrm>
            <a:off x="3128594"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Arrow Connector 92">
            <a:extLst>
              <a:ext uri="{FF2B5EF4-FFF2-40B4-BE49-F238E27FC236}">
                <a16:creationId xmlns:a16="http://schemas.microsoft.com/office/drawing/2014/main" id="{ED90ED1E-C5BD-43B8-A6F3-14862B0F5C3F}"/>
              </a:ext>
            </a:extLst>
          </p:cNvPr>
          <p:cNvCxnSpPr>
            <a:cxnSpLocks/>
          </p:cNvCxnSpPr>
          <p:nvPr/>
        </p:nvCxnSpPr>
        <p:spPr>
          <a:xfrm>
            <a:off x="4042994"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6D503AED-2AD6-4187-A479-22982CD22374}"/>
              </a:ext>
            </a:extLst>
          </p:cNvPr>
          <p:cNvSpPr/>
          <p:nvPr/>
        </p:nvSpPr>
        <p:spPr>
          <a:xfrm>
            <a:off x="5181600"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4AC42B22-A1F1-45BB-AB8D-5B12BDDB9067}"/>
              </a:ext>
            </a:extLst>
          </p:cNvPr>
          <p:cNvCxnSpPr>
            <a:cxnSpLocks/>
          </p:cNvCxnSpPr>
          <p:nvPr/>
        </p:nvCxnSpPr>
        <p:spPr>
          <a:xfrm>
            <a:off x="6096000"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4C9E6AE8-34B3-4FF0-8055-871FB3D77383}"/>
              </a:ext>
            </a:extLst>
          </p:cNvPr>
          <p:cNvSpPr/>
          <p:nvPr/>
        </p:nvSpPr>
        <p:spPr>
          <a:xfrm>
            <a:off x="7239000" y="71641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731BFCCC-5AC3-434D-BA5B-9DC6C0CD0932}"/>
              </a:ext>
            </a:extLst>
          </p:cNvPr>
          <p:cNvSpPr/>
          <p:nvPr/>
        </p:nvSpPr>
        <p:spPr>
          <a:xfrm>
            <a:off x="1071194" y="3730323"/>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40DF35BE-DEB2-4C66-9FB7-D4148D6CAF70}"/>
                  </a:ext>
                </a:extLst>
              </p:cNvPr>
              <p:cNvSpPr txBox="1"/>
              <p:nvPr/>
            </p:nvSpPr>
            <p:spPr>
              <a:xfrm>
                <a:off x="1169086" y="3853520"/>
                <a:ext cx="74937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00" name="TextBox 99">
                <a:extLst>
                  <a:ext uri="{FF2B5EF4-FFF2-40B4-BE49-F238E27FC236}">
                    <a16:creationId xmlns:a16="http://schemas.microsoft.com/office/drawing/2014/main" id="{40DF35BE-DEB2-4C66-9FB7-D4148D6CAF70}"/>
                  </a:ext>
                </a:extLst>
              </p:cNvPr>
              <p:cNvSpPr txBox="1">
                <a:spLocks noRot="1" noChangeAspect="1" noMove="1" noResize="1" noEditPoints="1" noAdjustHandles="1" noChangeArrowheads="1" noChangeShapeType="1" noTextEdit="1"/>
              </p:cNvSpPr>
              <p:nvPr/>
            </p:nvSpPr>
            <p:spPr>
              <a:xfrm>
                <a:off x="1169086" y="3853520"/>
                <a:ext cx="749372" cy="646331"/>
              </a:xfrm>
              <a:prstGeom prst="rect">
                <a:avLst/>
              </a:prstGeom>
              <a:blipFill>
                <a:blip r:embed="rId7"/>
                <a:stretch>
                  <a:fillRect/>
                </a:stretch>
              </a:blipFill>
              <a:ln>
                <a:noFill/>
              </a:ln>
            </p:spPr>
            <p:txBody>
              <a:bodyPr/>
              <a:lstStyle/>
              <a:p>
                <a:r>
                  <a:rPr lang="en-US">
                    <a:noFill/>
                  </a:rPr>
                  <a:t> </a:t>
                </a:r>
              </a:p>
            </p:txBody>
          </p:sp>
        </mc:Fallback>
      </mc:AlternateContent>
      <p:sp>
        <p:nvSpPr>
          <p:cNvPr id="101" name="Oval 100">
            <a:extLst>
              <a:ext uri="{FF2B5EF4-FFF2-40B4-BE49-F238E27FC236}">
                <a16:creationId xmlns:a16="http://schemas.microsoft.com/office/drawing/2014/main" id="{4804F738-21EA-4C8D-A1DF-7E41E64593F5}"/>
              </a:ext>
            </a:extLst>
          </p:cNvPr>
          <p:cNvSpPr/>
          <p:nvPr/>
        </p:nvSpPr>
        <p:spPr>
          <a:xfrm>
            <a:off x="3032839" y="364523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33D4ECF9-25B3-4DE4-BC7F-562AD98E3F31}"/>
                  </a:ext>
                </a:extLst>
              </p:cNvPr>
              <p:cNvSpPr txBox="1"/>
              <p:nvPr/>
            </p:nvSpPr>
            <p:spPr>
              <a:xfrm>
                <a:off x="3130731" y="3768434"/>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02" name="TextBox 101">
                <a:extLst>
                  <a:ext uri="{FF2B5EF4-FFF2-40B4-BE49-F238E27FC236}">
                    <a16:creationId xmlns:a16="http://schemas.microsoft.com/office/drawing/2014/main" id="{33D4ECF9-25B3-4DE4-BC7F-562AD98E3F31}"/>
                  </a:ext>
                </a:extLst>
              </p:cNvPr>
              <p:cNvSpPr txBox="1">
                <a:spLocks noRot="1" noChangeAspect="1" noMove="1" noResize="1" noEditPoints="1" noAdjustHandles="1" noChangeArrowheads="1" noChangeShapeType="1" noTextEdit="1"/>
              </p:cNvSpPr>
              <p:nvPr/>
            </p:nvSpPr>
            <p:spPr>
              <a:xfrm>
                <a:off x="3130731" y="3768434"/>
                <a:ext cx="760080" cy="646331"/>
              </a:xfrm>
              <a:prstGeom prst="rect">
                <a:avLst/>
              </a:prstGeom>
              <a:blipFill>
                <a:blip r:embed="rId8"/>
                <a:stretch>
                  <a:fillRect/>
                </a:stretch>
              </a:blipFill>
              <a:ln>
                <a:noFill/>
              </a:ln>
            </p:spPr>
            <p:txBody>
              <a:bodyPr/>
              <a:lstStyle/>
              <a:p>
                <a:r>
                  <a:rPr lang="en-US">
                    <a:noFill/>
                  </a:rPr>
                  <a:t> </a:t>
                </a:r>
              </a:p>
            </p:txBody>
          </p:sp>
        </mc:Fallback>
      </mc:AlternateContent>
      <p:sp>
        <p:nvSpPr>
          <p:cNvPr id="103" name="Oval 102">
            <a:extLst>
              <a:ext uri="{FF2B5EF4-FFF2-40B4-BE49-F238E27FC236}">
                <a16:creationId xmlns:a16="http://schemas.microsoft.com/office/drawing/2014/main" id="{BF7EE281-D410-4F00-9437-C35F8492B114}"/>
              </a:ext>
            </a:extLst>
          </p:cNvPr>
          <p:cNvSpPr/>
          <p:nvPr/>
        </p:nvSpPr>
        <p:spPr>
          <a:xfrm>
            <a:off x="5127033"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8913F4A2-1493-48B0-B0DB-B19996D1B72C}"/>
                  </a:ext>
                </a:extLst>
              </p:cNvPr>
              <p:cNvSpPr txBox="1"/>
              <p:nvPr/>
            </p:nvSpPr>
            <p:spPr>
              <a:xfrm>
                <a:off x="5224925"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04" name="TextBox 103">
                <a:extLst>
                  <a:ext uri="{FF2B5EF4-FFF2-40B4-BE49-F238E27FC236}">
                    <a16:creationId xmlns:a16="http://schemas.microsoft.com/office/drawing/2014/main" id="{8913F4A2-1493-48B0-B0DB-B19996D1B72C}"/>
                  </a:ext>
                </a:extLst>
              </p:cNvPr>
              <p:cNvSpPr txBox="1">
                <a:spLocks noRot="1" noChangeAspect="1" noMove="1" noResize="1" noEditPoints="1" noAdjustHandles="1" noChangeArrowheads="1" noChangeShapeType="1" noTextEdit="1"/>
              </p:cNvSpPr>
              <p:nvPr/>
            </p:nvSpPr>
            <p:spPr>
              <a:xfrm>
                <a:off x="5224925" y="3667617"/>
                <a:ext cx="760080" cy="646331"/>
              </a:xfrm>
              <a:prstGeom prst="rect">
                <a:avLst/>
              </a:prstGeom>
              <a:blipFill>
                <a:blip r:embed="rId9"/>
                <a:stretch>
                  <a:fillRect/>
                </a:stretch>
              </a:blipFill>
              <a:ln>
                <a:noFill/>
              </a:ln>
            </p:spPr>
            <p:txBody>
              <a:bodyPr/>
              <a:lstStyle/>
              <a:p>
                <a:r>
                  <a:rPr lang="en-US">
                    <a:noFill/>
                  </a:rPr>
                  <a:t> </a:t>
                </a:r>
              </a:p>
            </p:txBody>
          </p:sp>
        </mc:Fallback>
      </mc:AlternateContent>
      <p:sp>
        <p:nvSpPr>
          <p:cNvPr id="105" name="Oval 104">
            <a:extLst>
              <a:ext uri="{FF2B5EF4-FFF2-40B4-BE49-F238E27FC236}">
                <a16:creationId xmlns:a16="http://schemas.microsoft.com/office/drawing/2014/main" id="{9DB78C63-9FB6-4DB3-B359-A1361436202F}"/>
              </a:ext>
            </a:extLst>
          </p:cNvPr>
          <p:cNvSpPr/>
          <p:nvPr/>
        </p:nvSpPr>
        <p:spPr>
          <a:xfrm>
            <a:off x="7141881"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6ABE80AF-A699-44DB-9017-B9310E73BC7E}"/>
                  </a:ext>
                </a:extLst>
              </p:cNvPr>
              <p:cNvSpPr txBox="1"/>
              <p:nvPr/>
            </p:nvSpPr>
            <p:spPr>
              <a:xfrm>
                <a:off x="7239773"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06" name="TextBox 105">
                <a:extLst>
                  <a:ext uri="{FF2B5EF4-FFF2-40B4-BE49-F238E27FC236}">
                    <a16:creationId xmlns:a16="http://schemas.microsoft.com/office/drawing/2014/main" id="{6ABE80AF-A699-44DB-9017-B9310E73BC7E}"/>
                  </a:ext>
                </a:extLst>
              </p:cNvPr>
              <p:cNvSpPr txBox="1">
                <a:spLocks noRot="1" noChangeAspect="1" noMove="1" noResize="1" noEditPoints="1" noAdjustHandles="1" noChangeArrowheads="1" noChangeShapeType="1" noTextEdit="1"/>
              </p:cNvSpPr>
              <p:nvPr/>
            </p:nvSpPr>
            <p:spPr>
              <a:xfrm>
                <a:off x="7239773" y="3667617"/>
                <a:ext cx="760080" cy="646331"/>
              </a:xfrm>
              <a:prstGeom prst="rect">
                <a:avLst/>
              </a:prstGeom>
              <a:blipFill>
                <a:blip r:embed="rId10"/>
                <a:stretch>
                  <a:fillRect/>
                </a:stretch>
              </a:blipFill>
              <a:ln>
                <a:noFill/>
              </a:ln>
            </p:spPr>
            <p:txBody>
              <a:bodyPr/>
              <a:lstStyle/>
              <a:p>
                <a:r>
                  <a:rPr lang="en-US">
                    <a:noFill/>
                  </a:rPr>
                  <a:t> </a:t>
                </a:r>
              </a:p>
            </p:txBody>
          </p:sp>
        </mc:Fallback>
      </mc:AlternateContent>
      <p:cxnSp>
        <p:nvCxnSpPr>
          <p:cNvPr id="107" name="Straight Arrow Connector 106">
            <a:extLst>
              <a:ext uri="{FF2B5EF4-FFF2-40B4-BE49-F238E27FC236}">
                <a16:creationId xmlns:a16="http://schemas.microsoft.com/office/drawing/2014/main" id="{27FE2D92-C54F-4037-9F87-94567B132AAC}"/>
              </a:ext>
            </a:extLst>
          </p:cNvPr>
          <p:cNvCxnSpPr>
            <a:cxnSpLocks/>
            <a:endCxn id="91" idx="1"/>
          </p:cNvCxnSpPr>
          <p:nvPr/>
        </p:nvCxnSpPr>
        <p:spPr>
          <a:xfrm>
            <a:off x="1674396" y="4578003"/>
            <a:ext cx="1588109" cy="273844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FB321103-7068-4F80-8FF3-D432B07D5736}"/>
              </a:ext>
            </a:extLst>
          </p:cNvPr>
          <p:cNvCxnSpPr>
            <a:cxnSpLocks/>
          </p:cNvCxnSpPr>
          <p:nvPr/>
        </p:nvCxnSpPr>
        <p:spPr>
          <a:xfrm>
            <a:off x="5809736" y="4414765"/>
            <a:ext cx="1668681" cy="28726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BD81D16C-310A-4CD0-B890-27D78194288F}"/>
              </a:ext>
            </a:extLst>
          </p:cNvPr>
          <p:cNvSpPr/>
          <p:nvPr/>
        </p:nvSpPr>
        <p:spPr>
          <a:xfrm>
            <a:off x="1078821" y="2171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E8588468-A0B2-4991-AE25-CBCA93276665}"/>
                  </a:ext>
                </a:extLst>
              </p:cNvPr>
              <p:cNvSpPr txBox="1"/>
              <p:nvPr/>
            </p:nvSpPr>
            <p:spPr>
              <a:xfrm>
                <a:off x="1176713" y="2294897"/>
                <a:ext cx="66178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10" name="TextBox 109">
                <a:extLst>
                  <a:ext uri="{FF2B5EF4-FFF2-40B4-BE49-F238E27FC236}">
                    <a16:creationId xmlns:a16="http://schemas.microsoft.com/office/drawing/2014/main" id="{E8588468-A0B2-4991-AE25-CBCA93276665}"/>
                  </a:ext>
                </a:extLst>
              </p:cNvPr>
              <p:cNvSpPr txBox="1">
                <a:spLocks noRot="1" noChangeAspect="1" noMove="1" noResize="1" noEditPoints="1" noAdjustHandles="1" noChangeArrowheads="1" noChangeShapeType="1" noTextEdit="1"/>
              </p:cNvSpPr>
              <p:nvPr/>
            </p:nvSpPr>
            <p:spPr>
              <a:xfrm>
                <a:off x="1176713" y="2294897"/>
                <a:ext cx="661783" cy="646331"/>
              </a:xfrm>
              <a:prstGeom prst="rect">
                <a:avLst/>
              </a:prstGeom>
              <a:blipFill>
                <a:blip r:embed="rId11"/>
                <a:stretch>
                  <a:fillRect/>
                </a:stretch>
              </a:blipFill>
              <a:ln>
                <a:noFill/>
              </a:ln>
            </p:spPr>
            <p:txBody>
              <a:bodyPr/>
              <a:lstStyle/>
              <a:p>
                <a:r>
                  <a:rPr lang="en-US">
                    <a:noFill/>
                  </a:rPr>
                  <a:t> </a:t>
                </a:r>
              </a:p>
            </p:txBody>
          </p:sp>
        </mc:Fallback>
      </mc:AlternateContent>
      <p:sp>
        <p:nvSpPr>
          <p:cNvPr id="111" name="Oval 110">
            <a:extLst>
              <a:ext uri="{FF2B5EF4-FFF2-40B4-BE49-F238E27FC236}">
                <a16:creationId xmlns:a16="http://schemas.microsoft.com/office/drawing/2014/main" id="{DDC7A9BD-082E-4D6C-B69F-CC63BFB226F5}"/>
              </a:ext>
            </a:extLst>
          </p:cNvPr>
          <p:cNvSpPr/>
          <p:nvPr/>
        </p:nvSpPr>
        <p:spPr>
          <a:xfrm>
            <a:off x="3040466" y="208661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E8AC3E76-D457-4DD8-96DC-59B04D048602}"/>
                  </a:ext>
                </a:extLst>
              </p:cNvPr>
              <p:cNvSpPr txBox="1"/>
              <p:nvPr/>
            </p:nvSpPr>
            <p:spPr>
              <a:xfrm>
                <a:off x="3138358" y="2209811"/>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12" name="TextBox 111">
                <a:extLst>
                  <a:ext uri="{FF2B5EF4-FFF2-40B4-BE49-F238E27FC236}">
                    <a16:creationId xmlns:a16="http://schemas.microsoft.com/office/drawing/2014/main" id="{E8AC3E76-D457-4DD8-96DC-59B04D048602}"/>
                  </a:ext>
                </a:extLst>
              </p:cNvPr>
              <p:cNvSpPr txBox="1">
                <a:spLocks noRot="1" noChangeAspect="1" noMove="1" noResize="1" noEditPoints="1" noAdjustHandles="1" noChangeArrowheads="1" noChangeShapeType="1" noTextEdit="1"/>
              </p:cNvSpPr>
              <p:nvPr/>
            </p:nvSpPr>
            <p:spPr>
              <a:xfrm>
                <a:off x="3138358" y="2209811"/>
                <a:ext cx="672492" cy="646331"/>
              </a:xfrm>
              <a:prstGeom prst="rect">
                <a:avLst/>
              </a:prstGeom>
              <a:blipFill>
                <a:blip r:embed="rId12"/>
                <a:stretch>
                  <a:fillRect/>
                </a:stretch>
              </a:blipFill>
              <a:ln>
                <a:noFill/>
              </a:ln>
            </p:spPr>
            <p:txBody>
              <a:bodyPr/>
              <a:lstStyle/>
              <a:p>
                <a:r>
                  <a:rPr lang="en-US">
                    <a:noFill/>
                  </a:rPr>
                  <a:t> </a:t>
                </a:r>
              </a:p>
            </p:txBody>
          </p:sp>
        </mc:Fallback>
      </mc:AlternateContent>
      <p:sp>
        <p:nvSpPr>
          <p:cNvPr id="113" name="Oval 112">
            <a:extLst>
              <a:ext uri="{FF2B5EF4-FFF2-40B4-BE49-F238E27FC236}">
                <a16:creationId xmlns:a16="http://schemas.microsoft.com/office/drawing/2014/main" id="{78B5A9CD-6DE7-4F4B-A14F-8E117A650421}"/>
              </a:ext>
            </a:extLst>
          </p:cNvPr>
          <p:cNvSpPr/>
          <p:nvPr/>
        </p:nvSpPr>
        <p:spPr>
          <a:xfrm>
            <a:off x="5134660"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0B6290F1-5809-4C2B-94E4-58D3D51329F7}"/>
                  </a:ext>
                </a:extLst>
              </p:cNvPr>
              <p:cNvSpPr txBox="1"/>
              <p:nvPr/>
            </p:nvSpPr>
            <p:spPr>
              <a:xfrm>
                <a:off x="5232552" y="2108994"/>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14" name="TextBox 113">
                <a:extLst>
                  <a:ext uri="{FF2B5EF4-FFF2-40B4-BE49-F238E27FC236}">
                    <a16:creationId xmlns:a16="http://schemas.microsoft.com/office/drawing/2014/main" id="{0B6290F1-5809-4C2B-94E4-58D3D51329F7}"/>
                  </a:ext>
                </a:extLst>
              </p:cNvPr>
              <p:cNvSpPr txBox="1">
                <a:spLocks noRot="1" noChangeAspect="1" noMove="1" noResize="1" noEditPoints="1" noAdjustHandles="1" noChangeArrowheads="1" noChangeShapeType="1" noTextEdit="1"/>
              </p:cNvSpPr>
              <p:nvPr/>
            </p:nvSpPr>
            <p:spPr>
              <a:xfrm>
                <a:off x="5232552" y="2108994"/>
                <a:ext cx="672492" cy="646331"/>
              </a:xfrm>
              <a:prstGeom prst="rect">
                <a:avLst/>
              </a:prstGeom>
              <a:blipFill>
                <a:blip r:embed="rId13"/>
                <a:stretch>
                  <a:fillRect/>
                </a:stretch>
              </a:blipFill>
              <a:ln>
                <a:noFill/>
              </a:ln>
            </p:spPr>
            <p:txBody>
              <a:bodyPr/>
              <a:lstStyle/>
              <a:p>
                <a:r>
                  <a:rPr lang="en-US">
                    <a:noFill/>
                  </a:rPr>
                  <a:t> </a:t>
                </a:r>
              </a:p>
            </p:txBody>
          </p:sp>
        </mc:Fallback>
      </mc:AlternateContent>
      <p:sp>
        <p:nvSpPr>
          <p:cNvPr id="115" name="Oval 114">
            <a:extLst>
              <a:ext uri="{FF2B5EF4-FFF2-40B4-BE49-F238E27FC236}">
                <a16:creationId xmlns:a16="http://schemas.microsoft.com/office/drawing/2014/main" id="{047A6FF4-A62D-4243-BEDC-0CD301A3F4EC}"/>
              </a:ext>
            </a:extLst>
          </p:cNvPr>
          <p:cNvSpPr/>
          <p:nvPr/>
        </p:nvSpPr>
        <p:spPr>
          <a:xfrm>
            <a:off x="7149508"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538E9D39-0AAC-4CCE-8748-8014A3A5101B}"/>
                  </a:ext>
                </a:extLst>
              </p:cNvPr>
              <p:cNvSpPr txBox="1"/>
              <p:nvPr/>
            </p:nvSpPr>
            <p:spPr>
              <a:xfrm>
                <a:off x="7247400" y="2108994"/>
                <a:ext cx="65274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16" name="TextBox 115">
                <a:extLst>
                  <a:ext uri="{FF2B5EF4-FFF2-40B4-BE49-F238E27FC236}">
                    <a16:creationId xmlns:a16="http://schemas.microsoft.com/office/drawing/2014/main" id="{538E9D39-0AAC-4CCE-8748-8014A3A5101B}"/>
                  </a:ext>
                </a:extLst>
              </p:cNvPr>
              <p:cNvSpPr txBox="1">
                <a:spLocks noRot="1" noChangeAspect="1" noMove="1" noResize="1" noEditPoints="1" noAdjustHandles="1" noChangeArrowheads="1" noChangeShapeType="1" noTextEdit="1"/>
              </p:cNvSpPr>
              <p:nvPr/>
            </p:nvSpPr>
            <p:spPr>
              <a:xfrm>
                <a:off x="7247400" y="2108994"/>
                <a:ext cx="652743" cy="646331"/>
              </a:xfrm>
              <a:prstGeom prst="rect">
                <a:avLst/>
              </a:prstGeom>
              <a:blipFill>
                <a:blip r:embed="rId14"/>
                <a:stretch>
                  <a:fillRect/>
                </a:stretch>
              </a:blipFill>
              <a:ln>
                <a:noFill/>
              </a:ln>
            </p:spPr>
            <p:txBody>
              <a:bodyPr/>
              <a:lstStyle/>
              <a:p>
                <a:r>
                  <a:rPr lang="en-US">
                    <a:noFill/>
                  </a:rPr>
                  <a:t> </a:t>
                </a:r>
              </a:p>
            </p:txBody>
          </p:sp>
        </mc:Fallback>
      </mc:AlternateContent>
      <p:sp>
        <p:nvSpPr>
          <p:cNvPr id="117" name="Oval 116">
            <a:extLst>
              <a:ext uri="{FF2B5EF4-FFF2-40B4-BE49-F238E27FC236}">
                <a16:creationId xmlns:a16="http://schemas.microsoft.com/office/drawing/2014/main" id="{9FD430A9-1E92-448A-A751-DB006655E003}"/>
              </a:ext>
            </a:extLst>
          </p:cNvPr>
          <p:cNvSpPr/>
          <p:nvPr/>
        </p:nvSpPr>
        <p:spPr>
          <a:xfrm>
            <a:off x="1071194" y="5600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5EF16743-4AC6-4D3A-AECF-151CE8D51131}"/>
                  </a:ext>
                </a:extLst>
              </p:cNvPr>
              <p:cNvSpPr txBox="1"/>
              <p:nvPr/>
            </p:nvSpPr>
            <p:spPr>
              <a:xfrm>
                <a:off x="1169086" y="5723897"/>
                <a:ext cx="723468"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18" name="TextBox 117">
                <a:extLst>
                  <a:ext uri="{FF2B5EF4-FFF2-40B4-BE49-F238E27FC236}">
                    <a16:creationId xmlns:a16="http://schemas.microsoft.com/office/drawing/2014/main" id="{5EF16743-4AC6-4D3A-AECF-151CE8D51131}"/>
                  </a:ext>
                </a:extLst>
              </p:cNvPr>
              <p:cNvSpPr txBox="1">
                <a:spLocks noRot="1" noChangeAspect="1" noMove="1" noResize="1" noEditPoints="1" noAdjustHandles="1" noChangeArrowheads="1" noChangeShapeType="1" noTextEdit="1"/>
              </p:cNvSpPr>
              <p:nvPr/>
            </p:nvSpPr>
            <p:spPr>
              <a:xfrm>
                <a:off x="1169086" y="5723897"/>
                <a:ext cx="723468" cy="646331"/>
              </a:xfrm>
              <a:prstGeom prst="rect">
                <a:avLst/>
              </a:prstGeom>
              <a:blipFill>
                <a:blip r:embed="rId15"/>
                <a:stretch>
                  <a:fillRect/>
                </a:stretch>
              </a:blipFill>
              <a:ln>
                <a:noFill/>
              </a:ln>
            </p:spPr>
            <p:txBody>
              <a:bodyPr/>
              <a:lstStyle/>
              <a:p>
                <a:r>
                  <a:rPr lang="en-US">
                    <a:noFill/>
                  </a:rPr>
                  <a:t> </a:t>
                </a:r>
              </a:p>
            </p:txBody>
          </p:sp>
        </mc:Fallback>
      </mc:AlternateContent>
      <p:sp>
        <p:nvSpPr>
          <p:cNvPr id="119" name="Oval 118">
            <a:extLst>
              <a:ext uri="{FF2B5EF4-FFF2-40B4-BE49-F238E27FC236}">
                <a16:creationId xmlns:a16="http://schemas.microsoft.com/office/drawing/2014/main" id="{C7AD5693-6B05-49FA-84C8-0D2ED447A9C7}"/>
              </a:ext>
            </a:extLst>
          </p:cNvPr>
          <p:cNvSpPr/>
          <p:nvPr/>
        </p:nvSpPr>
        <p:spPr>
          <a:xfrm>
            <a:off x="3128594" y="55823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D287FEC8-7AAC-4B21-A828-AACD77640A28}"/>
                  </a:ext>
                </a:extLst>
              </p:cNvPr>
              <p:cNvSpPr txBox="1"/>
              <p:nvPr/>
            </p:nvSpPr>
            <p:spPr>
              <a:xfrm>
                <a:off x="3226486" y="5705531"/>
                <a:ext cx="73417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20" name="TextBox 119">
                <a:extLst>
                  <a:ext uri="{FF2B5EF4-FFF2-40B4-BE49-F238E27FC236}">
                    <a16:creationId xmlns:a16="http://schemas.microsoft.com/office/drawing/2014/main" id="{D287FEC8-7AAC-4B21-A828-AACD77640A28}"/>
                  </a:ext>
                </a:extLst>
              </p:cNvPr>
              <p:cNvSpPr txBox="1">
                <a:spLocks noRot="1" noChangeAspect="1" noMove="1" noResize="1" noEditPoints="1" noAdjustHandles="1" noChangeArrowheads="1" noChangeShapeType="1" noTextEdit="1"/>
              </p:cNvSpPr>
              <p:nvPr/>
            </p:nvSpPr>
            <p:spPr>
              <a:xfrm>
                <a:off x="3226486" y="5705531"/>
                <a:ext cx="734175" cy="646331"/>
              </a:xfrm>
              <a:prstGeom prst="rect">
                <a:avLst/>
              </a:prstGeom>
              <a:blipFill>
                <a:blip r:embed="rId16"/>
                <a:stretch>
                  <a:fillRect/>
                </a:stretch>
              </a:blipFill>
              <a:ln>
                <a:noFill/>
              </a:ln>
            </p:spPr>
            <p:txBody>
              <a:bodyPr/>
              <a:lstStyle/>
              <a:p>
                <a:r>
                  <a:rPr lang="en-US">
                    <a:noFill/>
                  </a:rPr>
                  <a:t> </a:t>
                </a:r>
              </a:p>
            </p:txBody>
          </p:sp>
        </mc:Fallback>
      </mc:AlternateContent>
      <p:sp>
        <p:nvSpPr>
          <p:cNvPr id="121" name="Oval 120">
            <a:extLst>
              <a:ext uri="{FF2B5EF4-FFF2-40B4-BE49-F238E27FC236}">
                <a16:creationId xmlns:a16="http://schemas.microsoft.com/office/drawing/2014/main" id="{1D18AB11-E4A4-49CC-A0E4-DD68A4DAEDCE}"/>
              </a:ext>
            </a:extLst>
          </p:cNvPr>
          <p:cNvSpPr/>
          <p:nvPr/>
        </p:nvSpPr>
        <p:spPr>
          <a:xfrm>
            <a:off x="5181600" y="55823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AF7F7FD4-49E0-4BE9-B2B8-6F3E697C5481}"/>
                  </a:ext>
                </a:extLst>
              </p:cNvPr>
              <p:cNvSpPr txBox="1"/>
              <p:nvPr/>
            </p:nvSpPr>
            <p:spPr>
              <a:xfrm>
                <a:off x="5279492" y="5705531"/>
                <a:ext cx="73417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22" name="TextBox 121">
                <a:extLst>
                  <a:ext uri="{FF2B5EF4-FFF2-40B4-BE49-F238E27FC236}">
                    <a16:creationId xmlns:a16="http://schemas.microsoft.com/office/drawing/2014/main" id="{AF7F7FD4-49E0-4BE9-B2B8-6F3E697C5481}"/>
                  </a:ext>
                </a:extLst>
              </p:cNvPr>
              <p:cNvSpPr txBox="1">
                <a:spLocks noRot="1" noChangeAspect="1" noMove="1" noResize="1" noEditPoints="1" noAdjustHandles="1" noChangeArrowheads="1" noChangeShapeType="1" noTextEdit="1"/>
              </p:cNvSpPr>
              <p:nvPr/>
            </p:nvSpPr>
            <p:spPr>
              <a:xfrm>
                <a:off x="5279492" y="5705531"/>
                <a:ext cx="734175" cy="646331"/>
              </a:xfrm>
              <a:prstGeom prst="rect">
                <a:avLst/>
              </a:prstGeom>
              <a:blipFill>
                <a:blip r:embed="rId17"/>
                <a:stretch>
                  <a:fillRect/>
                </a:stretch>
              </a:blipFill>
              <a:ln>
                <a:noFill/>
              </a:ln>
            </p:spPr>
            <p:txBody>
              <a:bodyPr/>
              <a:lstStyle/>
              <a:p>
                <a:r>
                  <a:rPr lang="en-US">
                    <a:noFill/>
                  </a:rPr>
                  <a:t> </a:t>
                </a:r>
              </a:p>
            </p:txBody>
          </p:sp>
        </mc:Fallback>
      </mc:AlternateContent>
      <p:sp>
        <p:nvSpPr>
          <p:cNvPr id="123" name="Oval 122">
            <a:extLst>
              <a:ext uri="{FF2B5EF4-FFF2-40B4-BE49-F238E27FC236}">
                <a16:creationId xmlns:a16="http://schemas.microsoft.com/office/drawing/2014/main" id="{7E411D38-92E8-4F0B-8F0C-FEAD9B4CDBB9}"/>
              </a:ext>
            </a:extLst>
          </p:cNvPr>
          <p:cNvSpPr/>
          <p:nvPr/>
        </p:nvSpPr>
        <p:spPr>
          <a:xfrm>
            <a:off x="7239000" y="55639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EC050350-7E68-4978-8672-D0FEB5F40C36}"/>
                  </a:ext>
                </a:extLst>
              </p:cNvPr>
              <p:cNvSpPr txBox="1"/>
              <p:nvPr/>
            </p:nvSpPr>
            <p:spPr>
              <a:xfrm>
                <a:off x="7336892" y="5687165"/>
                <a:ext cx="73084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𝑜</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24" name="TextBox 123">
                <a:extLst>
                  <a:ext uri="{FF2B5EF4-FFF2-40B4-BE49-F238E27FC236}">
                    <a16:creationId xmlns:a16="http://schemas.microsoft.com/office/drawing/2014/main" id="{EC050350-7E68-4978-8672-D0FEB5F40C36}"/>
                  </a:ext>
                </a:extLst>
              </p:cNvPr>
              <p:cNvSpPr txBox="1">
                <a:spLocks noRot="1" noChangeAspect="1" noMove="1" noResize="1" noEditPoints="1" noAdjustHandles="1" noChangeArrowheads="1" noChangeShapeType="1" noTextEdit="1"/>
              </p:cNvSpPr>
              <p:nvPr/>
            </p:nvSpPr>
            <p:spPr>
              <a:xfrm>
                <a:off x="7336892" y="5687165"/>
                <a:ext cx="730841" cy="646331"/>
              </a:xfrm>
              <a:prstGeom prst="rect">
                <a:avLst/>
              </a:prstGeom>
              <a:blipFill>
                <a:blip r:embed="rId18"/>
                <a:stretch>
                  <a:fillRect/>
                </a:stretch>
              </a:blipFill>
              <a:ln>
                <a:noFill/>
              </a:ln>
            </p:spPr>
            <p:txBody>
              <a:bodyPr/>
              <a:lstStyle/>
              <a:p>
                <a:r>
                  <a:rPr lang="en-US">
                    <a:noFill/>
                  </a:rPr>
                  <a:t> </a:t>
                </a:r>
              </a:p>
            </p:txBody>
          </p:sp>
        </mc:Fallback>
      </mc:AlternateContent>
      <p:cxnSp>
        <p:nvCxnSpPr>
          <p:cNvPr id="125" name="Straight Arrow Connector 124">
            <a:extLst>
              <a:ext uri="{FF2B5EF4-FFF2-40B4-BE49-F238E27FC236}">
                <a16:creationId xmlns:a16="http://schemas.microsoft.com/office/drawing/2014/main" id="{3DEA20EA-08E3-43E8-88A0-277E7EE8683D}"/>
              </a:ext>
            </a:extLst>
          </p:cNvPr>
          <p:cNvCxnSpPr>
            <a:cxnSpLocks/>
          </p:cNvCxnSpPr>
          <p:nvPr/>
        </p:nvCxnSpPr>
        <p:spPr>
          <a:xfrm flipV="1">
            <a:off x="1524000" y="6515100"/>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652797-6121-4BEE-94EE-2F5F165A2209}"/>
              </a:ext>
            </a:extLst>
          </p:cNvPr>
          <p:cNvCxnSpPr>
            <a:cxnSpLocks/>
          </p:cNvCxnSpPr>
          <p:nvPr/>
        </p:nvCxnSpPr>
        <p:spPr>
          <a:xfrm flipV="1">
            <a:off x="3581400" y="6478368"/>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649502D-9669-4841-9AC8-077CE1DA9A81}"/>
              </a:ext>
            </a:extLst>
          </p:cNvPr>
          <p:cNvCxnSpPr>
            <a:cxnSpLocks/>
          </p:cNvCxnSpPr>
          <p:nvPr/>
        </p:nvCxnSpPr>
        <p:spPr>
          <a:xfrm flipV="1">
            <a:off x="5638800" y="6496734"/>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4E64430-9EB4-4875-9F96-30319847D799}"/>
              </a:ext>
            </a:extLst>
          </p:cNvPr>
          <p:cNvCxnSpPr>
            <a:cxnSpLocks/>
          </p:cNvCxnSpPr>
          <p:nvPr/>
        </p:nvCxnSpPr>
        <p:spPr>
          <a:xfrm flipV="1">
            <a:off x="7772400" y="6478368"/>
            <a:ext cx="0" cy="6858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C9A234AE-F39A-4A0C-BE05-94FE6ADA9BEC}"/>
              </a:ext>
            </a:extLst>
          </p:cNvPr>
          <p:cNvCxnSpPr>
            <a:cxnSpLocks/>
            <a:stCxn id="101" idx="5"/>
            <a:endCxn id="94" idx="1"/>
          </p:cNvCxnSpPr>
          <p:nvPr/>
        </p:nvCxnSpPr>
        <p:spPr>
          <a:xfrm>
            <a:off x="3813328" y="4425726"/>
            <a:ext cx="1502183" cy="289071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6AE0F3A4-74E4-4C11-A9AB-0961AA3F2566}"/>
              </a:ext>
            </a:extLst>
          </p:cNvPr>
          <p:cNvCxnSpPr>
            <a:cxnSpLocks/>
            <a:endCxn id="109" idx="4"/>
          </p:cNvCxnSpPr>
          <p:nvPr/>
        </p:nvCxnSpPr>
        <p:spPr>
          <a:xfrm flipV="1">
            <a:off x="1524000" y="3086100"/>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E450BBAE-89C2-4782-A5D7-BCDE346C1B28}"/>
              </a:ext>
            </a:extLst>
          </p:cNvPr>
          <p:cNvCxnSpPr>
            <a:cxnSpLocks/>
          </p:cNvCxnSpPr>
          <p:nvPr/>
        </p:nvCxnSpPr>
        <p:spPr>
          <a:xfrm flipV="1">
            <a:off x="3510771" y="3011167"/>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8DFAFEB-D1B2-4DFC-9D62-6F126BE477BD}"/>
              </a:ext>
            </a:extLst>
          </p:cNvPr>
          <p:cNvCxnSpPr>
            <a:cxnSpLocks/>
          </p:cNvCxnSpPr>
          <p:nvPr/>
        </p:nvCxnSpPr>
        <p:spPr>
          <a:xfrm flipV="1">
            <a:off x="5614223" y="2904701"/>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1EA5495-EFA8-46EB-849F-FA2CB9D29665}"/>
              </a:ext>
            </a:extLst>
          </p:cNvPr>
          <p:cNvCxnSpPr>
            <a:cxnSpLocks/>
          </p:cNvCxnSpPr>
          <p:nvPr/>
        </p:nvCxnSpPr>
        <p:spPr>
          <a:xfrm flipV="1">
            <a:off x="7624561" y="2894648"/>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4" name="Freeform: Shape 133">
            <a:extLst>
              <a:ext uri="{FF2B5EF4-FFF2-40B4-BE49-F238E27FC236}">
                <a16:creationId xmlns:a16="http://schemas.microsoft.com/office/drawing/2014/main" id="{725B2101-84F7-46A7-AFBE-8CB1C2D434E6}"/>
              </a:ext>
            </a:extLst>
          </p:cNvPr>
          <p:cNvSpPr/>
          <p:nvPr/>
        </p:nvSpPr>
        <p:spPr>
          <a:xfrm>
            <a:off x="486426" y="2971800"/>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a:extLst>
              <a:ext uri="{FF2B5EF4-FFF2-40B4-BE49-F238E27FC236}">
                <a16:creationId xmlns:a16="http://schemas.microsoft.com/office/drawing/2014/main" id="{E5327592-3974-4BCB-B24A-CC14E109F9DE}"/>
              </a:ext>
            </a:extLst>
          </p:cNvPr>
          <p:cNvSpPr/>
          <p:nvPr/>
        </p:nvSpPr>
        <p:spPr>
          <a:xfrm>
            <a:off x="2557441" y="297043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a:extLst>
              <a:ext uri="{FF2B5EF4-FFF2-40B4-BE49-F238E27FC236}">
                <a16:creationId xmlns:a16="http://schemas.microsoft.com/office/drawing/2014/main" id="{DBB94272-CB9A-4FAF-AD14-41947382A7D5}"/>
              </a:ext>
            </a:extLst>
          </p:cNvPr>
          <p:cNvSpPr/>
          <p:nvPr/>
        </p:nvSpPr>
        <p:spPr>
          <a:xfrm>
            <a:off x="4615088"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a:extLst>
              <a:ext uri="{FF2B5EF4-FFF2-40B4-BE49-F238E27FC236}">
                <a16:creationId xmlns:a16="http://schemas.microsoft.com/office/drawing/2014/main" id="{98A3DF32-D534-4E31-BA43-20BA641696B4}"/>
              </a:ext>
            </a:extLst>
          </p:cNvPr>
          <p:cNvSpPr/>
          <p:nvPr/>
        </p:nvSpPr>
        <p:spPr>
          <a:xfrm>
            <a:off x="6687409"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2D02062D-CDE9-4EA9-8873-67985FD194C6}"/>
              </a:ext>
            </a:extLst>
          </p:cNvPr>
          <p:cNvSpPr/>
          <p:nvPr/>
        </p:nvSpPr>
        <p:spPr>
          <a:xfrm>
            <a:off x="1366866" y="4636785"/>
            <a:ext cx="287432" cy="960089"/>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16FEB39E-EB62-443E-9E53-1B0FBD3B4E4D}"/>
              </a:ext>
            </a:extLst>
          </p:cNvPr>
          <p:cNvSpPr/>
          <p:nvPr/>
        </p:nvSpPr>
        <p:spPr>
          <a:xfrm>
            <a:off x="3440676" y="4559637"/>
            <a:ext cx="293124" cy="1001022"/>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51BBD366-D799-4069-8416-6762F90E33EF}"/>
              </a:ext>
            </a:extLst>
          </p:cNvPr>
          <p:cNvSpPr/>
          <p:nvPr/>
        </p:nvSpPr>
        <p:spPr>
          <a:xfrm>
            <a:off x="5449363" y="4468993"/>
            <a:ext cx="358502" cy="1091665"/>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E0BEB362-09D9-44BC-A88F-11D296BF0673}"/>
              </a:ext>
            </a:extLst>
          </p:cNvPr>
          <p:cNvSpPr/>
          <p:nvPr/>
        </p:nvSpPr>
        <p:spPr>
          <a:xfrm>
            <a:off x="7446158" y="4468993"/>
            <a:ext cx="358502" cy="1091665"/>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Right 62">
            <a:extLst>
              <a:ext uri="{FF2B5EF4-FFF2-40B4-BE49-F238E27FC236}">
                <a16:creationId xmlns:a16="http://schemas.microsoft.com/office/drawing/2014/main" id="{BAAFBC84-EA2F-4F52-A059-71559A3A5077}"/>
              </a:ext>
            </a:extLst>
          </p:cNvPr>
          <p:cNvSpPr/>
          <p:nvPr/>
        </p:nvSpPr>
        <p:spPr>
          <a:xfrm>
            <a:off x="952501" y="9064232"/>
            <a:ext cx="7162800" cy="755995"/>
          </a:xfrm>
          <a:prstGeom prst="rightArrow">
            <a:avLst>
              <a:gd name="adj1" fmla="val 21579"/>
              <a:gd name="adj2" fmla="val 84210"/>
            </a:avLst>
          </a:prstGeom>
          <a:solidFill>
            <a:schemeClr val="tx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46CCA4B6-511C-4450-8A0E-FA85E716BCD2}"/>
              </a:ext>
            </a:extLst>
          </p:cNvPr>
          <p:cNvSpPr txBox="1"/>
          <p:nvPr/>
        </p:nvSpPr>
        <p:spPr>
          <a:xfrm>
            <a:off x="3483138" y="9504756"/>
            <a:ext cx="1165063" cy="630942"/>
          </a:xfrm>
          <a:prstGeom prst="rect">
            <a:avLst/>
          </a:prstGeom>
          <a:noFill/>
        </p:spPr>
        <p:txBody>
          <a:bodyPr wrap="none" rtlCol="0">
            <a:spAutoFit/>
          </a:bodyPr>
          <a:lstStyle/>
          <a:p>
            <a:r>
              <a:rPr lang="en-US" sz="3500" dirty="0">
                <a:latin typeface="Arial" panose="020B0604020202020204" pitchFamily="34" charset="0"/>
                <a:cs typeface="Arial" panose="020B0604020202020204" pitchFamily="34" charset="0"/>
              </a:rPr>
              <a:t>Time</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D7B3FE71-0B4D-4D83-B6C8-8A4A4F572931}"/>
                  </a:ext>
                </a:extLst>
              </p:cNvPr>
              <p:cNvSpPr txBox="1"/>
              <p:nvPr/>
            </p:nvSpPr>
            <p:spPr>
              <a:xfrm>
                <a:off x="1169086" y="7324097"/>
                <a:ext cx="73366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65" name="TextBox 64">
                <a:extLst>
                  <a:ext uri="{FF2B5EF4-FFF2-40B4-BE49-F238E27FC236}">
                    <a16:creationId xmlns:a16="http://schemas.microsoft.com/office/drawing/2014/main" id="{D7B3FE71-0B4D-4D83-B6C8-8A4A4F572931}"/>
                  </a:ext>
                </a:extLst>
              </p:cNvPr>
              <p:cNvSpPr txBox="1">
                <a:spLocks noRot="1" noChangeAspect="1" noMove="1" noResize="1" noEditPoints="1" noAdjustHandles="1" noChangeArrowheads="1" noChangeShapeType="1" noTextEdit="1"/>
              </p:cNvSpPr>
              <p:nvPr/>
            </p:nvSpPr>
            <p:spPr>
              <a:xfrm>
                <a:off x="1169086" y="7324097"/>
                <a:ext cx="733662" cy="646331"/>
              </a:xfrm>
              <a:prstGeom prst="rect">
                <a:avLst/>
              </a:prstGeom>
              <a:blipFill>
                <a:blip r:embed="rId1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46C0A6A-5BC7-4AB0-8E3A-126C17ADE74D}"/>
                  </a:ext>
                </a:extLst>
              </p:cNvPr>
              <p:cNvSpPr txBox="1"/>
              <p:nvPr/>
            </p:nvSpPr>
            <p:spPr>
              <a:xfrm>
                <a:off x="3226486"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66" name="TextBox 65">
                <a:extLst>
                  <a:ext uri="{FF2B5EF4-FFF2-40B4-BE49-F238E27FC236}">
                    <a16:creationId xmlns:a16="http://schemas.microsoft.com/office/drawing/2014/main" id="{C46C0A6A-5BC7-4AB0-8E3A-126C17ADE74D}"/>
                  </a:ext>
                </a:extLst>
              </p:cNvPr>
              <p:cNvSpPr txBox="1">
                <a:spLocks noRot="1" noChangeAspect="1" noMove="1" noResize="1" noEditPoints="1" noAdjustHandles="1" noChangeArrowheads="1" noChangeShapeType="1" noTextEdit="1"/>
              </p:cNvSpPr>
              <p:nvPr/>
            </p:nvSpPr>
            <p:spPr>
              <a:xfrm>
                <a:off x="3226486" y="7305731"/>
                <a:ext cx="744371" cy="646331"/>
              </a:xfrm>
              <a:prstGeom prst="rect">
                <a:avLst/>
              </a:prstGeom>
              <a:blipFill>
                <a:blip r:embed="rId2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695D60C4-A06D-4AF3-A4EB-5A8B1FC66F34}"/>
                  </a:ext>
                </a:extLst>
              </p:cNvPr>
              <p:cNvSpPr txBox="1"/>
              <p:nvPr/>
            </p:nvSpPr>
            <p:spPr>
              <a:xfrm>
                <a:off x="5279492"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67" name="TextBox 66">
                <a:extLst>
                  <a:ext uri="{FF2B5EF4-FFF2-40B4-BE49-F238E27FC236}">
                    <a16:creationId xmlns:a16="http://schemas.microsoft.com/office/drawing/2014/main" id="{695D60C4-A06D-4AF3-A4EB-5A8B1FC66F34}"/>
                  </a:ext>
                </a:extLst>
              </p:cNvPr>
              <p:cNvSpPr txBox="1">
                <a:spLocks noRot="1" noChangeAspect="1" noMove="1" noResize="1" noEditPoints="1" noAdjustHandles="1" noChangeArrowheads="1" noChangeShapeType="1" noTextEdit="1"/>
              </p:cNvSpPr>
              <p:nvPr/>
            </p:nvSpPr>
            <p:spPr>
              <a:xfrm>
                <a:off x="5279492" y="7305731"/>
                <a:ext cx="744371" cy="646331"/>
              </a:xfrm>
              <a:prstGeom prst="rect">
                <a:avLst/>
              </a:prstGeom>
              <a:blipFill>
                <a:blip r:embed="rId2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7C2CCE9-77A9-4F98-B5F6-541AAE609B2C}"/>
                  </a:ext>
                </a:extLst>
              </p:cNvPr>
              <p:cNvSpPr txBox="1"/>
              <p:nvPr/>
            </p:nvSpPr>
            <p:spPr>
              <a:xfrm>
                <a:off x="7336892" y="7287365"/>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68" name="TextBox 67">
                <a:extLst>
                  <a:ext uri="{FF2B5EF4-FFF2-40B4-BE49-F238E27FC236}">
                    <a16:creationId xmlns:a16="http://schemas.microsoft.com/office/drawing/2014/main" id="{E7C2CCE9-77A9-4F98-B5F6-541AAE609B2C}"/>
                  </a:ext>
                </a:extLst>
              </p:cNvPr>
              <p:cNvSpPr txBox="1">
                <a:spLocks noRot="1" noChangeAspect="1" noMove="1" noResize="1" noEditPoints="1" noAdjustHandles="1" noChangeArrowheads="1" noChangeShapeType="1" noTextEdit="1"/>
              </p:cNvSpPr>
              <p:nvPr/>
            </p:nvSpPr>
            <p:spPr>
              <a:xfrm>
                <a:off x="7336892" y="7287365"/>
                <a:ext cx="744371" cy="646331"/>
              </a:xfrm>
              <a:prstGeom prst="rect">
                <a:avLst/>
              </a:prstGeom>
              <a:blipFill>
                <a:blip r:embed="rId7"/>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883069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152400" y="1384286"/>
            <a:ext cx="17983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609600" y="2348174"/>
            <a:ext cx="16840200" cy="6004464"/>
          </a:xfrm>
          <a:prstGeom prst="rect">
            <a:avLst/>
          </a:prstGeom>
        </p:spPr>
        <p:txBody>
          <a:bodyPr wrap="square" lIns="0" tIns="0" rIns="0" bIns="0" rtlCol="0" anchor="t">
            <a:spAutoFit/>
          </a:bodyPr>
          <a:lstStyle/>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Stochastic process (very brief introduction; only that what is required for this course).</a:t>
            </a:r>
          </a:p>
          <a:p>
            <a:pPr marL="571500" lvl="0" indent="-571500">
              <a:lnSpc>
                <a:spcPts val="3616"/>
              </a:lnSpc>
              <a:spcBef>
                <a:spcPct val="0"/>
              </a:spcBef>
              <a:buFont typeface="Wingdings" panose="05000000000000000000" pitchFamily="2" charset="2"/>
              <a:buChar char="Ø"/>
            </a:pPr>
            <a:endParaRPr lang="en-US" sz="3600" spc="-25" dirty="0">
              <a:solidFill>
                <a:schemeClr val="bg1">
                  <a:lumMod val="75000"/>
                </a:schemeClr>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Markov Decision Process and Reinforcement Learning.</a:t>
            </a:r>
          </a:p>
          <a:p>
            <a:pPr marL="571500" lvl="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Special Cases of Markov Decision Process.</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Contextual Bandits.</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Multi-Armed Bandits.</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Stationary vs Non-Stationary Process.</a:t>
            </a:r>
          </a:p>
          <a:p>
            <a:pPr marL="571500" lvl="0" indent="-571500">
              <a:lnSpc>
                <a:spcPts val="3616"/>
              </a:lnSpc>
              <a:spcBef>
                <a:spcPct val="0"/>
              </a:spcBef>
              <a:buFont typeface="Wingdings" panose="05000000000000000000" pitchFamily="2" charset="2"/>
              <a:buChar char="Ø"/>
            </a:pPr>
            <a:endParaRPr lang="en-US" sz="3600" spc="-25" dirty="0">
              <a:solidFill>
                <a:schemeClr val="bg1">
                  <a:lumMod val="75000"/>
                </a:schemeClr>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Objective functions in Reinforcement Learning.</a:t>
            </a:r>
          </a:p>
          <a:p>
            <a:pPr marL="571500" lvl="0" indent="-571500">
              <a:lnSpc>
                <a:spcPts val="3616"/>
              </a:lnSpc>
              <a:spcBef>
                <a:spcPct val="0"/>
              </a:spcBef>
              <a:buFont typeface="Wingdings" panose="05000000000000000000" pitchFamily="2" charset="2"/>
              <a:buChar char="Ø"/>
            </a:pPr>
            <a:endParaRPr lang="en-US" sz="3600" spc="-25" dirty="0">
              <a:solidFill>
                <a:schemeClr val="bg1">
                  <a:lumMod val="75000"/>
                </a:schemeClr>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Reinforcement Learning vs ….</a:t>
            </a: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u="none" strike="noStrike" dirty="0">
                <a:solidFill>
                  <a:srgbClr val="000000"/>
                </a:solidFill>
                <a:latin typeface="Repo Bold Bold"/>
              </a:rPr>
              <a:t>Lecture Content</a:t>
            </a:r>
          </a:p>
        </p:txBody>
      </p:sp>
    </p:spTree>
    <p:extLst>
      <p:ext uri="{BB962C8B-B14F-4D97-AF65-F5344CB8AC3E}">
        <p14:creationId xmlns:p14="http://schemas.microsoft.com/office/powerpoint/2010/main" val="22778612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Special Cases of Markov Decision Process</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8458200" y="1344846"/>
            <a:ext cx="9677400" cy="8942154"/>
          </a:xfrm>
          <a:prstGeom prst="rect">
            <a:avLst/>
          </a:prstGeom>
        </p:spPr>
      </p:pic>
      <p:sp>
        <p:nvSpPr>
          <p:cNvPr id="20" name="TextBox 8">
            <a:extLst>
              <a:ext uri="{FF2B5EF4-FFF2-40B4-BE49-F238E27FC236}">
                <a16:creationId xmlns:a16="http://schemas.microsoft.com/office/drawing/2014/main" id="{6E642AF1-C161-49FD-89A9-FDAA29CDFFF7}"/>
              </a:ext>
            </a:extLst>
          </p:cNvPr>
          <p:cNvSpPr txBox="1"/>
          <p:nvPr/>
        </p:nvSpPr>
        <p:spPr>
          <a:xfrm>
            <a:off x="8685652" y="1617619"/>
            <a:ext cx="9221348" cy="464486"/>
          </a:xfrm>
          <a:prstGeom prst="rect">
            <a:avLst/>
          </a:prstGeom>
        </p:spPr>
        <p:txBody>
          <a:bodyPr wrap="square" lIns="0" tIns="0" rIns="0" bIns="0" rtlCol="0" anchor="t">
            <a:spAutoFit/>
          </a:bodyPr>
          <a:lstStyle/>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The PGM of a MDP is shown in the left.</a:t>
            </a:r>
          </a:p>
        </p:txBody>
      </p:sp>
      <p:sp>
        <p:nvSpPr>
          <p:cNvPr id="67" name="Arrow: Right 66">
            <a:extLst>
              <a:ext uri="{FF2B5EF4-FFF2-40B4-BE49-F238E27FC236}">
                <a16:creationId xmlns:a16="http://schemas.microsoft.com/office/drawing/2014/main" id="{6138F454-E966-4078-B9DE-CBE9E47AB767}"/>
              </a:ext>
            </a:extLst>
          </p:cNvPr>
          <p:cNvSpPr/>
          <p:nvPr/>
        </p:nvSpPr>
        <p:spPr>
          <a:xfrm>
            <a:off x="952501" y="9064232"/>
            <a:ext cx="7162800" cy="755995"/>
          </a:xfrm>
          <a:prstGeom prst="rightArrow">
            <a:avLst>
              <a:gd name="adj1" fmla="val 21579"/>
              <a:gd name="adj2" fmla="val 84210"/>
            </a:avLst>
          </a:prstGeom>
          <a:solidFill>
            <a:schemeClr val="tx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726B241C-2256-4213-B5A7-3CEEB55BBE00}"/>
              </a:ext>
            </a:extLst>
          </p:cNvPr>
          <p:cNvSpPr txBox="1"/>
          <p:nvPr/>
        </p:nvSpPr>
        <p:spPr>
          <a:xfrm>
            <a:off x="3483138" y="9504756"/>
            <a:ext cx="1165063" cy="630942"/>
          </a:xfrm>
          <a:prstGeom prst="rect">
            <a:avLst/>
          </a:prstGeom>
          <a:noFill/>
        </p:spPr>
        <p:txBody>
          <a:bodyPr wrap="none" rtlCol="0">
            <a:spAutoFit/>
          </a:bodyPr>
          <a:lstStyle/>
          <a:p>
            <a:r>
              <a:rPr lang="en-US" sz="3500" dirty="0">
                <a:latin typeface="Arial" panose="020B0604020202020204" pitchFamily="34" charset="0"/>
                <a:cs typeface="Arial" panose="020B0604020202020204" pitchFamily="34" charset="0"/>
              </a:rPr>
              <a:t>Time</a:t>
            </a:r>
          </a:p>
        </p:txBody>
      </p:sp>
      <p:sp>
        <p:nvSpPr>
          <p:cNvPr id="88" name="Oval 87">
            <a:extLst>
              <a:ext uri="{FF2B5EF4-FFF2-40B4-BE49-F238E27FC236}">
                <a16:creationId xmlns:a16="http://schemas.microsoft.com/office/drawing/2014/main" id="{C653D885-F40C-471B-AE66-CBEA29CE4236}"/>
              </a:ext>
            </a:extLst>
          </p:cNvPr>
          <p:cNvSpPr/>
          <p:nvPr/>
        </p:nvSpPr>
        <p:spPr>
          <a:xfrm>
            <a:off x="1071194" y="72009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a:extLst>
              <a:ext uri="{FF2B5EF4-FFF2-40B4-BE49-F238E27FC236}">
                <a16:creationId xmlns:a16="http://schemas.microsoft.com/office/drawing/2014/main" id="{4A7443F1-0E5E-4DA5-BB85-5BF1CCFE950F}"/>
              </a:ext>
            </a:extLst>
          </p:cNvPr>
          <p:cNvCxnSpPr>
            <a:cxnSpLocks/>
          </p:cNvCxnSpPr>
          <p:nvPr/>
        </p:nvCxnSpPr>
        <p:spPr>
          <a:xfrm>
            <a:off x="1985594" y="7628897"/>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B242B8F1-154B-4D91-89C3-85D0F21A2DA7}"/>
              </a:ext>
            </a:extLst>
          </p:cNvPr>
          <p:cNvSpPr/>
          <p:nvPr/>
        </p:nvSpPr>
        <p:spPr>
          <a:xfrm>
            <a:off x="3128594"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a:extLst>
              <a:ext uri="{FF2B5EF4-FFF2-40B4-BE49-F238E27FC236}">
                <a16:creationId xmlns:a16="http://schemas.microsoft.com/office/drawing/2014/main" id="{321C4D64-9D57-494F-BF52-682BE0F432EC}"/>
              </a:ext>
            </a:extLst>
          </p:cNvPr>
          <p:cNvCxnSpPr>
            <a:cxnSpLocks/>
          </p:cNvCxnSpPr>
          <p:nvPr/>
        </p:nvCxnSpPr>
        <p:spPr>
          <a:xfrm>
            <a:off x="4042994"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E51BCB6E-A89A-4831-B72C-E68C79D75B29}"/>
              </a:ext>
            </a:extLst>
          </p:cNvPr>
          <p:cNvSpPr/>
          <p:nvPr/>
        </p:nvSpPr>
        <p:spPr>
          <a:xfrm>
            <a:off x="5181600"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Arrow Connector 92">
            <a:extLst>
              <a:ext uri="{FF2B5EF4-FFF2-40B4-BE49-F238E27FC236}">
                <a16:creationId xmlns:a16="http://schemas.microsoft.com/office/drawing/2014/main" id="{95176FB6-AF49-4683-81CA-B478264DD323}"/>
              </a:ext>
            </a:extLst>
          </p:cNvPr>
          <p:cNvCxnSpPr>
            <a:cxnSpLocks/>
          </p:cNvCxnSpPr>
          <p:nvPr/>
        </p:nvCxnSpPr>
        <p:spPr>
          <a:xfrm>
            <a:off x="6096000" y="7610531"/>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387D74C4-AD3F-4AA8-B8E1-D4C665E59660}"/>
              </a:ext>
            </a:extLst>
          </p:cNvPr>
          <p:cNvSpPr/>
          <p:nvPr/>
        </p:nvSpPr>
        <p:spPr>
          <a:xfrm>
            <a:off x="7239000" y="71641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D96E3745-21F4-486E-BA65-0FD7DB11A6AF}"/>
              </a:ext>
            </a:extLst>
          </p:cNvPr>
          <p:cNvSpPr/>
          <p:nvPr/>
        </p:nvSpPr>
        <p:spPr>
          <a:xfrm>
            <a:off x="1071194" y="3730323"/>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F11399-2FAA-4C31-8DDD-E370AAF2071F}"/>
                  </a:ext>
                </a:extLst>
              </p:cNvPr>
              <p:cNvSpPr txBox="1"/>
              <p:nvPr/>
            </p:nvSpPr>
            <p:spPr>
              <a:xfrm>
                <a:off x="1169086" y="3853520"/>
                <a:ext cx="74937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96" name="TextBox 95">
                <a:extLst>
                  <a:ext uri="{FF2B5EF4-FFF2-40B4-BE49-F238E27FC236}">
                    <a16:creationId xmlns:a16="http://schemas.microsoft.com/office/drawing/2014/main" id="{39F11399-2FAA-4C31-8DDD-E370AAF2071F}"/>
                  </a:ext>
                </a:extLst>
              </p:cNvPr>
              <p:cNvSpPr txBox="1">
                <a:spLocks noRot="1" noChangeAspect="1" noMove="1" noResize="1" noEditPoints="1" noAdjustHandles="1" noChangeArrowheads="1" noChangeShapeType="1" noTextEdit="1"/>
              </p:cNvSpPr>
              <p:nvPr/>
            </p:nvSpPr>
            <p:spPr>
              <a:xfrm>
                <a:off x="1169086" y="3853520"/>
                <a:ext cx="749372" cy="646331"/>
              </a:xfrm>
              <a:prstGeom prst="rect">
                <a:avLst/>
              </a:prstGeom>
              <a:blipFill>
                <a:blip r:embed="rId3"/>
                <a:stretch>
                  <a:fillRect/>
                </a:stretch>
              </a:blipFill>
              <a:ln>
                <a:noFill/>
              </a:ln>
            </p:spPr>
            <p:txBody>
              <a:bodyPr/>
              <a:lstStyle/>
              <a:p>
                <a:r>
                  <a:rPr lang="en-US">
                    <a:noFill/>
                  </a:rPr>
                  <a:t> </a:t>
                </a:r>
              </a:p>
            </p:txBody>
          </p:sp>
        </mc:Fallback>
      </mc:AlternateContent>
      <p:sp>
        <p:nvSpPr>
          <p:cNvPr id="97" name="Oval 96">
            <a:extLst>
              <a:ext uri="{FF2B5EF4-FFF2-40B4-BE49-F238E27FC236}">
                <a16:creationId xmlns:a16="http://schemas.microsoft.com/office/drawing/2014/main" id="{8D023F4D-43B7-4969-B66A-521F148A3281}"/>
              </a:ext>
            </a:extLst>
          </p:cNvPr>
          <p:cNvSpPr/>
          <p:nvPr/>
        </p:nvSpPr>
        <p:spPr>
          <a:xfrm>
            <a:off x="3032839" y="364523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426543F-339F-47F3-BD46-C37FF6E26627}"/>
                  </a:ext>
                </a:extLst>
              </p:cNvPr>
              <p:cNvSpPr txBox="1"/>
              <p:nvPr/>
            </p:nvSpPr>
            <p:spPr>
              <a:xfrm>
                <a:off x="3130731" y="3768434"/>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98" name="TextBox 97">
                <a:extLst>
                  <a:ext uri="{FF2B5EF4-FFF2-40B4-BE49-F238E27FC236}">
                    <a16:creationId xmlns:a16="http://schemas.microsoft.com/office/drawing/2014/main" id="{8426543F-339F-47F3-BD46-C37FF6E26627}"/>
                  </a:ext>
                </a:extLst>
              </p:cNvPr>
              <p:cNvSpPr txBox="1">
                <a:spLocks noRot="1" noChangeAspect="1" noMove="1" noResize="1" noEditPoints="1" noAdjustHandles="1" noChangeArrowheads="1" noChangeShapeType="1" noTextEdit="1"/>
              </p:cNvSpPr>
              <p:nvPr/>
            </p:nvSpPr>
            <p:spPr>
              <a:xfrm>
                <a:off x="3130731" y="3768434"/>
                <a:ext cx="760080" cy="646331"/>
              </a:xfrm>
              <a:prstGeom prst="rect">
                <a:avLst/>
              </a:prstGeom>
              <a:blipFill>
                <a:blip r:embed="rId4"/>
                <a:stretch>
                  <a:fillRect/>
                </a:stretch>
              </a:blipFill>
              <a:ln>
                <a:noFill/>
              </a:ln>
            </p:spPr>
            <p:txBody>
              <a:bodyPr/>
              <a:lstStyle/>
              <a:p>
                <a:r>
                  <a:rPr lang="en-US">
                    <a:noFill/>
                  </a:rPr>
                  <a:t> </a:t>
                </a:r>
              </a:p>
            </p:txBody>
          </p:sp>
        </mc:Fallback>
      </mc:AlternateContent>
      <p:sp>
        <p:nvSpPr>
          <p:cNvPr id="99" name="Oval 98">
            <a:extLst>
              <a:ext uri="{FF2B5EF4-FFF2-40B4-BE49-F238E27FC236}">
                <a16:creationId xmlns:a16="http://schemas.microsoft.com/office/drawing/2014/main" id="{5C92DC76-6058-4F74-94FD-DE809C143F50}"/>
              </a:ext>
            </a:extLst>
          </p:cNvPr>
          <p:cNvSpPr/>
          <p:nvPr/>
        </p:nvSpPr>
        <p:spPr>
          <a:xfrm>
            <a:off x="5127033"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EA811E9F-5177-4885-B59B-697ECC91A69B}"/>
                  </a:ext>
                </a:extLst>
              </p:cNvPr>
              <p:cNvSpPr txBox="1"/>
              <p:nvPr/>
            </p:nvSpPr>
            <p:spPr>
              <a:xfrm>
                <a:off x="5224925"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00" name="TextBox 99">
                <a:extLst>
                  <a:ext uri="{FF2B5EF4-FFF2-40B4-BE49-F238E27FC236}">
                    <a16:creationId xmlns:a16="http://schemas.microsoft.com/office/drawing/2014/main" id="{EA811E9F-5177-4885-B59B-697ECC91A69B}"/>
                  </a:ext>
                </a:extLst>
              </p:cNvPr>
              <p:cNvSpPr txBox="1">
                <a:spLocks noRot="1" noChangeAspect="1" noMove="1" noResize="1" noEditPoints="1" noAdjustHandles="1" noChangeArrowheads="1" noChangeShapeType="1" noTextEdit="1"/>
              </p:cNvSpPr>
              <p:nvPr/>
            </p:nvSpPr>
            <p:spPr>
              <a:xfrm>
                <a:off x="5224925" y="3667617"/>
                <a:ext cx="760080" cy="646331"/>
              </a:xfrm>
              <a:prstGeom prst="rect">
                <a:avLst/>
              </a:prstGeom>
              <a:blipFill>
                <a:blip r:embed="rId5"/>
                <a:stretch>
                  <a:fillRect/>
                </a:stretch>
              </a:blipFill>
              <a:ln>
                <a:noFill/>
              </a:ln>
            </p:spPr>
            <p:txBody>
              <a:bodyPr/>
              <a:lstStyle/>
              <a:p>
                <a:r>
                  <a:rPr lang="en-US">
                    <a:noFill/>
                  </a:rPr>
                  <a:t> </a:t>
                </a:r>
              </a:p>
            </p:txBody>
          </p:sp>
        </mc:Fallback>
      </mc:AlternateContent>
      <p:sp>
        <p:nvSpPr>
          <p:cNvPr id="101" name="Oval 100">
            <a:extLst>
              <a:ext uri="{FF2B5EF4-FFF2-40B4-BE49-F238E27FC236}">
                <a16:creationId xmlns:a16="http://schemas.microsoft.com/office/drawing/2014/main" id="{B21FF163-1C1E-422F-924B-D6E98DCD4F7D}"/>
              </a:ext>
            </a:extLst>
          </p:cNvPr>
          <p:cNvSpPr/>
          <p:nvPr/>
        </p:nvSpPr>
        <p:spPr>
          <a:xfrm>
            <a:off x="7141881"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F26C61DF-EB86-48D9-A3A6-71B78000B202}"/>
                  </a:ext>
                </a:extLst>
              </p:cNvPr>
              <p:cNvSpPr txBox="1"/>
              <p:nvPr/>
            </p:nvSpPr>
            <p:spPr>
              <a:xfrm>
                <a:off x="7239773"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02" name="TextBox 101">
                <a:extLst>
                  <a:ext uri="{FF2B5EF4-FFF2-40B4-BE49-F238E27FC236}">
                    <a16:creationId xmlns:a16="http://schemas.microsoft.com/office/drawing/2014/main" id="{F26C61DF-EB86-48D9-A3A6-71B78000B202}"/>
                  </a:ext>
                </a:extLst>
              </p:cNvPr>
              <p:cNvSpPr txBox="1">
                <a:spLocks noRot="1" noChangeAspect="1" noMove="1" noResize="1" noEditPoints="1" noAdjustHandles="1" noChangeArrowheads="1" noChangeShapeType="1" noTextEdit="1"/>
              </p:cNvSpPr>
              <p:nvPr/>
            </p:nvSpPr>
            <p:spPr>
              <a:xfrm>
                <a:off x="7239773" y="3667617"/>
                <a:ext cx="760080" cy="646331"/>
              </a:xfrm>
              <a:prstGeom prst="rect">
                <a:avLst/>
              </a:prstGeom>
              <a:blipFill>
                <a:blip r:embed="rId6"/>
                <a:stretch>
                  <a:fillRect/>
                </a:stretch>
              </a:blipFill>
              <a:ln>
                <a:noFill/>
              </a:ln>
            </p:spPr>
            <p:txBody>
              <a:bodyPr/>
              <a:lstStyle/>
              <a:p>
                <a:r>
                  <a:rPr lang="en-US">
                    <a:noFill/>
                  </a:rPr>
                  <a:t> </a:t>
                </a:r>
              </a:p>
            </p:txBody>
          </p:sp>
        </mc:Fallback>
      </mc:AlternateContent>
      <p:cxnSp>
        <p:nvCxnSpPr>
          <p:cNvPr id="103" name="Straight Arrow Connector 102">
            <a:extLst>
              <a:ext uri="{FF2B5EF4-FFF2-40B4-BE49-F238E27FC236}">
                <a16:creationId xmlns:a16="http://schemas.microsoft.com/office/drawing/2014/main" id="{E5388D1F-20C0-49F2-92D7-A539E33BECE9}"/>
              </a:ext>
            </a:extLst>
          </p:cNvPr>
          <p:cNvCxnSpPr>
            <a:cxnSpLocks/>
            <a:endCxn id="90" idx="1"/>
          </p:cNvCxnSpPr>
          <p:nvPr/>
        </p:nvCxnSpPr>
        <p:spPr>
          <a:xfrm>
            <a:off x="1674396" y="4578003"/>
            <a:ext cx="1588109" cy="273844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516A3C6-28C6-4B7B-B110-2EA6F65ECCA7}"/>
              </a:ext>
            </a:extLst>
          </p:cNvPr>
          <p:cNvCxnSpPr>
            <a:cxnSpLocks/>
          </p:cNvCxnSpPr>
          <p:nvPr/>
        </p:nvCxnSpPr>
        <p:spPr>
          <a:xfrm>
            <a:off x="5809736" y="4414765"/>
            <a:ext cx="1668681" cy="28726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C15317EF-9A22-4D60-A52C-EB21EDEC7F4C}"/>
              </a:ext>
            </a:extLst>
          </p:cNvPr>
          <p:cNvSpPr/>
          <p:nvPr/>
        </p:nvSpPr>
        <p:spPr>
          <a:xfrm>
            <a:off x="1078821" y="2171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4D838093-88EB-4BF7-8D8B-C80BBFEF913A}"/>
                  </a:ext>
                </a:extLst>
              </p:cNvPr>
              <p:cNvSpPr txBox="1"/>
              <p:nvPr/>
            </p:nvSpPr>
            <p:spPr>
              <a:xfrm>
                <a:off x="1176713" y="2294897"/>
                <a:ext cx="66178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06" name="TextBox 105">
                <a:extLst>
                  <a:ext uri="{FF2B5EF4-FFF2-40B4-BE49-F238E27FC236}">
                    <a16:creationId xmlns:a16="http://schemas.microsoft.com/office/drawing/2014/main" id="{4D838093-88EB-4BF7-8D8B-C80BBFEF913A}"/>
                  </a:ext>
                </a:extLst>
              </p:cNvPr>
              <p:cNvSpPr txBox="1">
                <a:spLocks noRot="1" noChangeAspect="1" noMove="1" noResize="1" noEditPoints="1" noAdjustHandles="1" noChangeArrowheads="1" noChangeShapeType="1" noTextEdit="1"/>
              </p:cNvSpPr>
              <p:nvPr/>
            </p:nvSpPr>
            <p:spPr>
              <a:xfrm>
                <a:off x="1176713" y="2294897"/>
                <a:ext cx="661783" cy="646331"/>
              </a:xfrm>
              <a:prstGeom prst="rect">
                <a:avLst/>
              </a:prstGeom>
              <a:blipFill>
                <a:blip r:embed="rId7"/>
                <a:stretch>
                  <a:fillRect/>
                </a:stretch>
              </a:blipFill>
              <a:ln>
                <a:noFill/>
              </a:ln>
            </p:spPr>
            <p:txBody>
              <a:bodyPr/>
              <a:lstStyle/>
              <a:p>
                <a:r>
                  <a:rPr lang="en-US">
                    <a:noFill/>
                  </a:rPr>
                  <a:t> </a:t>
                </a:r>
              </a:p>
            </p:txBody>
          </p:sp>
        </mc:Fallback>
      </mc:AlternateContent>
      <p:sp>
        <p:nvSpPr>
          <p:cNvPr id="107" name="Oval 106">
            <a:extLst>
              <a:ext uri="{FF2B5EF4-FFF2-40B4-BE49-F238E27FC236}">
                <a16:creationId xmlns:a16="http://schemas.microsoft.com/office/drawing/2014/main" id="{9CBD3E31-24F7-4866-8D9B-2DDF2B358E92}"/>
              </a:ext>
            </a:extLst>
          </p:cNvPr>
          <p:cNvSpPr/>
          <p:nvPr/>
        </p:nvSpPr>
        <p:spPr>
          <a:xfrm>
            <a:off x="3040466" y="208661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B34BC51B-6522-4B8E-9C22-FBBA91E29A3D}"/>
                  </a:ext>
                </a:extLst>
              </p:cNvPr>
              <p:cNvSpPr txBox="1"/>
              <p:nvPr/>
            </p:nvSpPr>
            <p:spPr>
              <a:xfrm>
                <a:off x="3138358" y="2209811"/>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08" name="TextBox 107">
                <a:extLst>
                  <a:ext uri="{FF2B5EF4-FFF2-40B4-BE49-F238E27FC236}">
                    <a16:creationId xmlns:a16="http://schemas.microsoft.com/office/drawing/2014/main" id="{B34BC51B-6522-4B8E-9C22-FBBA91E29A3D}"/>
                  </a:ext>
                </a:extLst>
              </p:cNvPr>
              <p:cNvSpPr txBox="1">
                <a:spLocks noRot="1" noChangeAspect="1" noMove="1" noResize="1" noEditPoints="1" noAdjustHandles="1" noChangeArrowheads="1" noChangeShapeType="1" noTextEdit="1"/>
              </p:cNvSpPr>
              <p:nvPr/>
            </p:nvSpPr>
            <p:spPr>
              <a:xfrm>
                <a:off x="3138358" y="2209811"/>
                <a:ext cx="672492" cy="646331"/>
              </a:xfrm>
              <a:prstGeom prst="rect">
                <a:avLst/>
              </a:prstGeom>
              <a:blipFill>
                <a:blip r:embed="rId8"/>
                <a:stretch>
                  <a:fillRect/>
                </a:stretch>
              </a:blipFill>
              <a:ln>
                <a:noFill/>
              </a:ln>
            </p:spPr>
            <p:txBody>
              <a:bodyPr/>
              <a:lstStyle/>
              <a:p>
                <a:r>
                  <a:rPr lang="en-US">
                    <a:noFill/>
                  </a:rPr>
                  <a:t> </a:t>
                </a:r>
              </a:p>
            </p:txBody>
          </p:sp>
        </mc:Fallback>
      </mc:AlternateContent>
      <p:sp>
        <p:nvSpPr>
          <p:cNvPr id="109" name="Oval 108">
            <a:extLst>
              <a:ext uri="{FF2B5EF4-FFF2-40B4-BE49-F238E27FC236}">
                <a16:creationId xmlns:a16="http://schemas.microsoft.com/office/drawing/2014/main" id="{ED28DAD9-3941-4DAE-B8F8-CA0A0E4E1A5E}"/>
              </a:ext>
            </a:extLst>
          </p:cNvPr>
          <p:cNvSpPr/>
          <p:nvPr/>
        </p:nvSpPr>
        <p:spPr>
          <a:xfrm>
            <a:off x="5134660"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C79A8412-2CCA-4401-813E-01CA44568F44}"/>
                  </a:ext>
                </a:extLst>
              </p:cNvPr>
              <p:cNvSpPr txBox="1"/>
              <p:nvPr/>
            </p:nvSpPr>
            <p:spPr>
              <a:xfrm>
                <a:off x="5232552" y="2108994"/>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10" name="TextBox 109">
                <a:extLst>
                  <a:ext uri="{FF2B5EF4-FFF2-40B4-BE49-F238E27FC236}">
                    <a16:creationId xmlns:a16="http://schemas.microsoft.com/office/drawing/2014/main" id="{C79A8412-2CCA-4401-813E-01CA44568F44}"/>
                  </a:ext>
                </a:extLst>
              </p:cNvPr>
              <p:cNvSpPr txBox="1">
                <a:spLocks noRot="1" noChangeAspect="1" noMove="1" noResize="1" noEditPoints="1" noAdjustHandles="1" noChangeArrowheads="1" noChangeShapeType="1" noTextEdit="1"/>
              </p:cNvSpPr>
              <p:nvPr/>
            </p:nvSpPr>
            <p:spPr>
              <a:xfrm>
                <a:off x="5232552" y="2108994"/>
                <a:ext cx="672492" cy="646331"/>
              </a:xfrm>
              <a:prstGeom prst="rect">
                <a:avLst/>
              </a:prstGeom>
              <a:blipFill>
                <a:blip r:embed="rId9"/>
                <a:stretch>
                  <a:fillRect/>
                </a:stretch>
              </a:blipFill>
              <a:ln>
                <a:noFill/>
              </a:ln>
            </p:spPr>
            <p:txBody>
              <a:bodyPr/>
              <a:lstStyle/>
              <a:p>
                <a:r>
                  <a:rPr lang="en-US">
                    <a:noFill/>
                  </a:rPr>
                  <a:t> </a:t>
                </a:r>
              </a:p>
            </p:txBody>
          </p:sp>
        </mc:Fallback>
      </mc:AlternateContent>
      <p:sp>
        <p:nvSpPr>
          <p:cNvPr id="111" name="Oval 110">
            <a:extLst>
              <a:ext uri="{FF2B5EF4-FFF2-40B4-BE49-F238E27FC236}">
                <a16:creationId xmlns:a16="http://schemas.microsoft.com/office/drawing/2014/main" id="{7784A533-246D-4DFE-989E-D666B37E1546}"/>
              </a:ext>
            </a:extLst>
          </p:cNvPr>
          <p:cNvSpPr/>
          <p:nvPr/>
        </p:nvSpPr>
        <p:spPr>
          <a:xfrm>
            <a:off x="7149508"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5C92C165-0F21-4C37-85B5-6CDE9004315E}"/>
                  </a:ext>
                </a:extLst>
              </p:cNvPr>
              <p:cNvSpPr txBox="1"/>
              <p:nvPr/>
            </p:nvSpPr>
            <p:spPr>
              <a:xfrm>
                <a:off x="7247400" y="2108994"/>
                <a:ext cx="65274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12" name="TextBox 111">
                <a:extLst>
                  <a:ext uri="{FF2B5EF4-FFF2-40B4-BE49-F238E27FC236}">
                    <a16:creationId xmlns:a16="http://schemas.microsoft.com/office/drawing/2014/main" id="{5C92C165-0F21-4C37-85B5-6CDE9004315E}"/>
                  </a:ext>
                </a:extLst>
              </p:cNvPr>
              <p:cNvSpPr txBox="1">
                <a:spLocks noRot="1" noChangeAspect="1" noMove="1" noResize="1" noEditPoints="1" noAdjustHandles="1" noChangeArrowheads="1" noChangeShapeType="1" noTextEdit="1"/>
              </p:cNvSpPr>
              <p:nvPr/>
            </p:nvSpPr>
            <p:spPr>
              <a:xfrm>
                <a:off x="7247400" y="2108994"/>
                <a:ext cx="652743" cy="646331"/>
              </a:xfrm>
              <a:prstGeom prst="rect">
                <a:avLst/>
              </a:prstGeom>
              <a:blipFill>
                <a:blip r:embed="rId10"/>
                <a:stretch>
                  <a:fillRect/>
                </a:stretch>
              </a:blipFill>
              <a:ln>
                <a:noFill/>
              </a:ln>
            </p:spPr>
            <p:txBody>
              <a:bodyPr/>
              <a:lstStyle/>
              <a:p>
                <a:r>
                  <a:rPr lang="en-US">
                    <a:noFill/>
                  </a:rPr>
                  <a:t> </a:t>
                </a:r>
              </a:p>
            </p:txBody>
          </p:sp>
        </mc:Fallback>
      </mc:AlternateContent>
      <p:cxnSp>
        <p:nvCxnSpPr>
          <p:cNvPr id="113" name="Straight Arrow Connector 112">
            <a:extLst>
              <a:ext uri="{FF2B5EF4-FFF2-40B4-BE49-F238E27FC236}">
                <a16:creationId xmlns:a16="http://schemas.microsoft.com/office/drawing/2014/main" id="{702E97D0-63F4-46BF-9516-BC3E594ABBC2}"/>
              </a:ext>
            </a:extLst>
          </p:cNvPr>
          <p:cNvCxnSpPr>
            <a:cxnSpLocks/>
            <a:stCxn id="97" idx="5"/>
            <a:endCxn id="92" idx="1"/>
          </p:cNvCxnSpPr>
          <p:nvPr/>
        </p:nvCxnSpPr>
        <p:spPr>
          <a:xfrm>
            <a:off x="3813328" y="4425726"/>
            <a:ext cx="1502183" cy="289071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87F284F7-7224-4B91-8581-D62990EDD252}"/>
              </a:ext>
            </a:extLst>
          </p:cNvPr>
          <p:cNvCxnSpPr>
            <a:cxnSpLocks/>
            <a:endCxn id="105" idx="4"/>
          </p:cNvCxnSpPr>
          <p:nvPr/>
        </p:nvCxnSpPr>
        <p:spPr>
          <a:xfrm flipV="1">
            <a:off x="1524000" y="3086100"/>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B3312FC7-EDBA-464A-94FB-F24BF973B19F}"/>
              </a:ext>
            </a:extLst>
          </p:cNvPr>
          <p:cNvCxnSpPr>
            <a:cxnSpLocks/>
          </p:cNvCxnSpPr>
          <p:nvPr/>
        </p:nvCxnSpPr>
        <p:spPr>
          <a:xfrm flipV="1">
            <a:off x="3510771" y="3011167"/>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B5BAAE45-639A-4507-A33F-91F827484C70}"/>
              </a:ext>
            </a:extLst>
          </p:cNvPr>
          <p:cNvCxnSpPr>
            <a:cxnSpLocks/>
          </p:cNvCxnSpPr>
          <p:nvPr/>
        </p:nvCxnSpPr>
        <p:spPr>
          <a:xfrm flipV="1">
            <a:off x="5614223" y="2904701"/>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F5D01B8A-496B-44B3-9E76-C9E29C4B4263}"/>
              </a:ext>
            </a:extLst>
          </p:cNvPr>
          <p:cNvCxnSpPr>
            <a:cxnSpLocks/>
          </p:cNvCxnSpPr>
          <p:nvPr/>
        </p:nvCxnSpPr>
        <p:spPr>
          <a:xfrm flipV="1">
            <a:off x="7624561" y="2894648"/>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0" name="Freeform: Shape 129">
            <a:extLst>
              <a:ext uri="{FF2B5EF4-FFF2-40B4-BE49-F238E27FC236}">
                <a16:creationId xmlns:a16="http://schemas.microsoft.com/office/drawing/2014/main" id="{AE9E56CF-661B-4040-B910-57A1A68D8DD9}"/>
              </a:ext>
            </a:extLst>
          </p:cNvPr>
          <p:cNvSpPr/>
          <p:nvPr/>
        </p:nvSpPr>
        <p:spPr>
          <a:xfrm>
            <a:off x="486426" y="2971800"/>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Shape 130">
            <a:extLst>
              <a:ext uri="{FF2B5EF4-FFF2-40B4-BE49-F238E27FC236}">
                <a16:creationId xmlns:a16="http://schemas.microsoft.com/office/drawing/2014/main" id="{6F90C98C-5076-4FC5-8183-1CAD971660E1}"/>
              </a:ext>
            </a:extLst>
          </p:cNvPr>
          <p:cNvSpPr/>
          <p:nvPr/>
        </p:nvSpPr>
        <p:spPr>
          <a:xfrm>
            <a:off x="2557441" y="297043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a:extLst>
              <a:ext uri="{FF2B5EF4-FFF2-40B4-BE49-F238E27FC236}">
                <a16:creationId xmlns:a16="http://schemas.microsoft.com/office/drawing/2014/main" id="{0754D44B-93A6-4C5A-9884-81D4CEA7B66E}"/>
              </a:ext>
            </a:extLst>
          </p:cNvPr>
          <p:cNvSpPr/>
          <p:nvPr/>
        </p:nvSpPr>
        <p:spPr>
          <a:xfrm>
            <a:off x="4615088"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a:extLst>
              <a:ext uri="{FF2B5EF4-FFF2-40B4-BE49-F238E27FC236}">
                <a16:creationId xmlns:a16="http://schemas.microsoft.com/office/drawing/2014/main" id="{10DEF6E6-16F1-44C5-AC06-11F5C820AE53}"/>
              </a:ext>
            </a:extLst>
          </p:cNvPr>
          <p:cNvSpPr/>
          <p:nvPr/>
        </p:nvSpPr>
        <p:spPr>
          <a:xfrm>
            <a:off x="6687409"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4" name="Picture 133">
            <a:extLst>
              <a:ext uri="{FF2B5EF4-FFF2-40B4-BE49-F238E27FC236}">
                <a16:creationId xmlns:a16="http://schemas.microsoft.com/office/drawing/2014/main" id="{3E1C4A32-0B2E-4C66-AEB0-0377207C0EAB}"/>
              </a:ext>
            </a:extLst>
          </p:cNvPr>
          <p:cNvPicPr>
            <a:picLocks noChangeAspect="1"/>
          </p:cNvPicPr>
          <p:nvPr/>
        </p:nvPicPr>
        <p:blipFill>
          <a:blip r:embed="rId11"/>
          <a:stretch>
            <a:fillRect/>
          </a:stretch>
        </p:blipFill>
        <p:spPr>
          <a:xfrm>
            <a:off x="1286612" y="4323906"/>
            <a:ext cx="6626926" cy="2889754"/>
          </a:xfrm>
          <a:prstGeom prst="rect">
            <a:avLst/>
          </a:prstGeom>
        </p:spPr>
      </p:pic>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887D39F4-261D-4D99-9D22-50BF929B1D5E}"/>
                  </a:ext>
                </a:extLst>
              </p:cNvPr>
              <p:cNvSpPr txBox="1"/>
              <p:nvPr/>
            </p:nvSpPr>
            <p:spPr>
              <a:xfrm>
                <a:off x="1169086" y="7324097"/>
                <a:ext cx="73366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35" name="TextBox 134">
                <a:extLst>
                  <a:ext uri="{FF2B5EF4-FFF2-40B4-BE49-F238E27FC236}">
                    <a16:creationId xmlns:a16="http://schemas.microsoft.com/office/drawing/2014/main" id="{887D39F4-261D-4D99-9D22-50BF929B1D5E}"/>
                  </a:ext>
                </a:extLst>
              </p:cNvPr>
              <p:cNvSpPr txBox="1">
                <a:spLocks noRot="1" noChangeAspect="1" noMove="1" noResize="1" noEditPoints="1" noAdjustHandles="1" noChangeArrowheads="1" noChangeShapeType="1" noTextEdit="1"/>
              </p:cNvSpPr>
              <p:nvPr/>
            </p:nvSpPr>
            <p:spPr>
              <a:xfrm>
                <a:off x="1169086" y="7324097"/>
                <a:ext cx="733662" cy="646331"/>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4303F7E6-0D00-49E7-9B7B-D362948B5A83}"/>
                  </a:ext>
                </a:extLst>
              </p:cNvPr>
              <p:cNvSpPr txBox="1"/>
              <p:nvPr/>
            </p:nvSpPr>
            <p:spPr>
              <a:xfrm>
                <a:off x="3226486"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36" name="TextBox 135">
                <a:extLst>
                  <a:ext uri="{FF2B5EF4-FFF2-40B4-BE49-F238E27FC236}">
                    <a16:creationId xmlns:a16="http://schemas.microsoft.com/office/drawing/2014/main" id="{4303F7E6-0D00-49E7-9B7B-D362948B5A83}"/>
                  </a:ext>
                </a:extLst>
              </p:cNvPr>
              <p:cNvSpPr txBox="1">
                <a:spLocks noRot="1" noChangeAspect="1" noMove="1" noResize="1" noEditPoints="1" noAdjustHandles="1" noChangeArrowheads="1" noChangeShapeType="1" noTextEdit="1"/>
              </p:cNvSpPr>
              <p:nvPr/>
            </p:nvSpPr>
            <p:spPr>
              <a:xfrm>
                <a:off x="3226486" y="7305731"/>
                <a:ext cx="744371" cy="646331"/>
              </a:xfrm>
              <a:prstGeom prst="rect">
                <a:avLst/>
              </a:prstGeom>
              <a:blipFill>
                <a:blip r:embed="rId1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39E6E2DD-68FE-4C40-A371-B511E8E58C62}"/>
                  </a:ext>
                </a:extLst>
              </p:cNvPr>
              <p:cNvSpPr txBox="1"/>
              <p:nvPr/>
            </p:nvSpPr>
            <p:spPr>
              <a:xfrm>
                <a:off x="5279492"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37" name="TextBox 136">
                <a:extLst>
                  <a:ext uri="{FF2B5EF4-FFF2-40B4-BE49-F238E27FC236}">
                    <a16:creationId xmlns:a16="http://schemas.microsoft.com/office/drawing/2014/main" id="{39E6E2DD-68FE-4C40-A371-B511E8E58C62}"/>
                  </a:ext>
                </a:extLst>
              </p:cNvPr>
              <p:cNvSpPr txBox="1">
                <a:spLocks noRot="1" noChangeAspect="1" noMove="1" noResize="1" noEditPoints="1" noAdjustHandles="1" noChangeArrowheads="1" noChangeShapeType="1" noTextEdit="1"/>
              </p:cNvSpPr>
              <p:nvPr/>
            </p:nvSpPr>
            <p:spPr>
              <a:xfrm>
                <a:off x="5279492" y="7305731"/>
                <a:ext cx="744371" cy="646331"/>
              </a:xfrm>
              <a:prstGeom prst="rect">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60A0098C-97C9-4312-8E41-E814CC2EFE97}"/>
                  </a:ext>
                </a:extLst>
              </p:cNvPr>
              <p:cNvSpPr txBox="1"/>
              <p:nvPr/>
            </p:nvSpPr>
            <p:spPr>
              <a:xfrm>
                <a:off x="7336892" y="7287365"/>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47" name="TextBox 146">
                <a:extLst>
                  <a:ext uri="{FF2B5EF4-FFF2-40B4-BE49-F238E27FC236}">
                    <a16:creationId xmlns:a16="http://schemas.microsoft.com/office/drawing/2014/main" id="{60A0098C-97C9-4312-8E41-E814CC2EFE97}"/>
                  </a:ext>
                </a:extLst>
              </p:cNvPr>
              <p:cNvSpPr txBox="1">
                <a:spLocks noRot="1" noChangeAspect="1" noMove="1" noResize="1" noEditPoints="1" noAdjustHandles="1" noChangeArrowheads="1" noChangeShapeType="1" noTextEdit="1"/>
              </p:cNvSpPr>
              <p:nvPr/>
            </p:nvSpPr>
            <p:spPr>
              <a:xfrm>
                <a:off x="7336892" y="7287365"/>
                <a:ext cx="744371" cy="646331"/>
              </a:xfrm>
              <a:prstGeom prst="rect">
                <a:avLst/>
              </a:prstGeom>
              <a:blipFill>
                <a:blip r:embed="rId1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291405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Special Cases of Markov Decision Process</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8458200" y="1344846"/>
            <a:ext cx="9677400" cy="8942154"/>
          </a:xfrm>
          <a:prstGeom prst="rect">
            <a:avLst/>
          </a:prstGeom>
        </p:spPr>
      </p:pic>
      <p:sp>
        <p:nvSpPr>
          <p:cNvPr id="20" name="TextBox 8">
            <a:extLst>
              <a:ext uri="{FF2B5EF4-FFF2-40B4-BE49-F238E27FC236}">
                <a16:creationId xmlns:a16="http://schemas.microsoft.com/office/drawing/2014/main" id="{6E642AF1-C161-49FD-89A9-FDAA29CDFFF7}"/>
              </a:ext>
            </a:extLst>
          </p:cNvPr>
          <p:cNvSpPr txBox="1"/>
          <p:nvPr/>
        </p:nvSpPr>
        <p:spPr>
          <a:xfrm>
            <a:off x="8685652" y="1617619"/>
            <a:ext cx="9221348" cy="6004464"/>
          </a:xfrm>
          <a:prstGeom prst="rect">
            <a:avLst/>
          </a:prstGeom>
        </p:spPr>
        <p:txBody>
          <a:bodyPr wrap="square" lIns="0" tIns="0" rIns="0" bIns="0" rtlCol="0" anchor="t">
            <a:spAutoFit/>
          </a:bodyPr>
          <a:lstStyle/>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A </a:t>
            </a:r>
            <a:r>
              <a:rPr lang="en-US" sz="3600" b="1" u="sng" spc="-25" dirty="0">
                <a:solidFill>
                  <a:srgbClr val="0070C0"/>
                </a:solidFill>
                <a:latin typeface="Goudy Old Style" panose="02020502050305020303" pitchFamily="18" charset="0"/>
              </a:rPr>
              <a:t>contextual bandit</a:t>
            </a:r>
            <a:r>
              <a:rPr lang="en-US" sz="3600" b="1" spc="-25" dirty="0">
                <a:solidFill>
                  <a:srgbClr val="0070C0"/>
                </a:solidFill>
                <a:latin typeface="Goudy Old Style" panose="02020502050305020303" pitchFamily="18" charset="0"/>
              </a:rPr>
              <a:t> </a:t>
            </a:r>
            <a:r>
              <a:rPr lang="en-US" sz="3600" spc="-25" dirty="0">
                <a:solidFill>
                  <a:srgbClr val="000000"/>
                </a:solidFill>
                <a:latin typeface="Goudy Old Style" panose="02020502050305020303" pitchFamily="18" charset="0"/>
              </a:rPr>
              <a:t>is a special case of MDP where there is no </a:t>
            </a:r>
            <a:r>
              <a:rPr lang="en-US" sz="3600" b="1" spc="-25" dirty="0">
                <a:solidFill>
                  <a:srgbClr val="0070C0"/>
                </a:solidFill>
                <a:latin typeface="Goudy Old Style" panose="02020502050305020303" pitchFamily="18" charset="0"/>
              </a:rPr>
              <a:t>temporal dependence </a:t>
            </a:r>
            <a:r>
              <a:rPr lang="en-US" sz="3600" spc="-25" dirty="0">
                <a:latin typeface="Goudy Old Style" panose="02020502050305020303" pitchFamily="18" charset="0"/>
              </a:rPr>
              <a:t>(dependence over time)</a:t>
            </a:r>
            <a:r>
              <a:rPr lang="en-US" sz="3600" spc="-25" dirty="0">
                <a:solidFill>
                  <a:srgbClr val="000000"/>
                </a:solidFill>
                <a:latin typeface="Goudy Old Style" panose="02020502050305020303" pitchFamily="18" charset="0"/>
              </a:rPr>
              <a:t> between current states and actions to future state.</a:t>
            </a:r>
          </a:p>
          <a:p>
            <a:pPr>
              <a:lnSpc>
                <a:spcPts val="3616"/>
              </a:lnSpc>
              <a:spcBef>
                <a:spcPct val="0"/>
              </a:spcBef>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Since, there is no temporal dependence, we can make </a:t>
            </a:r>
            <a:r>
              <a:rPr lang="en-US" sz="3600" b="1" spc="-25" dirty="0">
                <a:solidFill>
                  <a:srgbClr val="0070C0"/>
                </a:solidFill>
                <a:latin typeface="Goudy Old Style" panose="02020502050305020303" pitchFamily="18" charset="0"/>
              </a:rPr>
              <a:t>greedy decisions </a:t>
            </a:r>
            <a:r>
              <a:rPr lang="en-US" sz="3600" spc="-25" dirty="0">
                <a:solidFill>
                  <a:srgbClr val="000000"/>
                </a:solidFill>
                <a:latin typeface="Goudy Old Style" panose="02020502050305020303" pitchFamily="18" charset="0"/>
              </a:rPr>
              <a:t>in every time step and yet come up with an </a:t>
            </a:r>
            <a:r>
              <a:rPr lang="en-US" sz="3600" b="1" spc="-25" dirty="0">
                <a:solidFill>
                  <a:srgbClr val="0070C0"/>
                </a:solidFill>
                <a:latin typeface="Goudy Old Style" panose="02020502050305020303" pitchFamily="18" charset="0"/>
              </a:rPr>
              <a:t>optimal policy</a:t>
            </a:r>
            <a:r>
              <a:rPr lang="en-US" sz="3600" spc="-25" dirty="0">
                <a:solidFill>
                  <a:srgbClr val="000000"/>
                </a:solidFill>
                <a:latin typeface="Goudy Old Style" panose="02020502050305020303" pitchFamily="18" charset="0"/>
              </a:rPr>
              <a:t>. </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The states are called </a:t>
            </a:r>
            <a:r>
              <a:rPr lang="en-US" sz="3600" b="1" spc="-25" dirty="0">
                <a:solidFill>
                  <a:srgbClr val="0070C0"/>
                </a:solidFill>
                <a:latin typeface="Goudy Old Style" panose="02020502050305020303" pitchFamily="18" charset="0"/>
              </a:rPr>
              <a:t>“context”</a:t>
            </a:r>
            <a:r>
              <a:rPr lang="en-US" sz="3600" spc="-25" dirty="0">
                <a:solidFill>
                  <a:srgbClr val="000000"/>
                </a:solidFill>
                <a:latin typeface="Goudy Old Style" panose="02020502050305020303" pitchFamily="18" charset="0"/>
              </a:rPr>
              <a:t>.</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We will learn about contextual bandits in Module 1.</a:t>
            </a:r>
          </a:p>
        </p:txBody>
      </p:sp>
      <p:sp>
        <p:nvSpPr>
          <p:cNvPr id="67" name="Arrow: Right 66">
            <a:extLst>
              <a:ext uri="{FF2B5EF4-FFF2-40B4-BE49-F238E27FC236}">
                <a16:creationId xmlns:a16="http://schemas.microsoft.com/office/drawing/2014/main" id="{6138F454-E966-4078-B9DE-CBE9E47AB767}"/>
              </a:ext>
            </a:extLst>
          </p:cNvPr>
          <p:cNvSpPr/>
          <p:nvPr/>
        </p:nvSpPr>
        <p:spPr>
          <a:xfrm>
            <a:off x="952501" y="9064232"/>
            <a:ext cx="7162800" cy="755995"/>
          </a:xfrm>
          <a:prstGeom prst="rightArrow">
            <a:avLst>
              <a:gd name="adj1" fmla="val 21579"/>
              <a:gd name="adj2" fmla="val 84210"/>
            </a:avLst>
          </a:prstGeom>
          <a:solidFill>
            <a:schemeClr val="tx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726B241C-2256-4213-B5A7-3CEEB55BBE00}"/>
              </a:ext>
            </a:extLst>
          </p:cNvPr>
          <p:cNvSpPr txBox="1"/>
          <p:nvPr/>
        </p:nvSpPr>
        <p:spPr>
          <a:xfrm>
            <a:off x="3483138" y="9504756"/>
            <a:ext cx="1165063" cy="630942"/>
          </a:xfrm>
          <a:prstGeom prst="rect">
            <a:avLst/>
          </a:prstGeom>
          <a:noFill/>
        </p:spPr>
        <p:txBody>
          <a:bodyPr wrap="none" rtlCol="0">
            <a:spAutoFit/>
          </a:bodyPr>
          <a:lstStyle/>
          <a:p>
            <a:r>
              <a:rPr lang="en-US" sz="3500" dirty="0">
                <a:latin typeface="Arial" panose="020B0604020202020204" pitchFamily="34" charset="0"/>
                <a:cs typeface="Arial" panose="020B0604020202020204" pitchFamily="34" charset="0"/>
              </a:rPr>
              <a:t>Time</a:t>
            </a:r>
          </a:p>
        </p:txBody>
      </p:sp>
      <p:pic>
        <p:nvPicPr>
          <p:cNvPr id="123" name="Picture 122">
            <a:extLst>
              <a:ext uri="{FF2B5EF4-FFF2-40B4-BE49-F238E27FC236}">
                <a16:creationId xmlns:a16="http://schemas.microsoft.com/office/drawing/2014/main" id="{527B3D58-C2B0-4DBB-81B6-701E73C12F6B}"/>
              </a:ext>
            </a:extLst>
          </p:cNvPr>
          <p:cNvPicPr>
            <a:picLocks noChangeAspect="1"/>
          </p:cNvPicPr>
          <p:nvPr/>
        </p:nvPicPr>
        <p:blipFill>
          <a:blip r:embed="rId3"/>
          <a:stretch>
            <a:fillRect/>
          </a:stretch>
        </p:blipFill>
        <p:spPr>
          <a:xfrm>
            <a:off x="1286612" y="4323906"/>
            <a:ext cx="6626926" cy="2889754"/>
          </a:xfrm>
          <a:prstGeom prst="rect">
            <a:avLst/>
          </a:prstGeom>
        </p:spPr>
      </p:pic>
      <p:sp>
        <p:nvSpPr>
          <p:cNvPr id="124" name="Oval 123">
            <a:extLst>
              <a:ext uri="{FF2B5EF4-FFF2-40B4-BE49-F238E27FC236}">
                <a16:creationId xmlns:a16="http://schemas.microsoft.com/office/drawing/2014/main" id="{ACC79776-4084-427E-B15D-23AED115E3AD}"/>
              </a:ext>
            </a:extLst>
          </p:cNvPr>
          <p:cNvSpPr/>
          <p:nvPr/>
        </p:nvSpPr>
        <p:spPr>
          <a:xfrm>
            <a:off x="1071194" y="72009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BFB64FAA-A8C0-4C5B-90A0-69FC901D24E5}"/>
              </a:ext>
            </a:extLst>
          </p:cNvPr>
          <p:cNvSpPr/>
          <p:nvPr/>
        </p:nvSpPr>
        <p:spPr>
          <a:xfrm>
            <a:off x="3128594"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7240F3BB-1DAC-4F5F-9159-863A3139B6C7}"/>
              </a:ext>
            </a:extLst>
          </p:cNvPr>
          <p:cNvSpPr/>
          <p:nvPr/>
        </p:nvSpPr>
        <p:spPr>
          <a:xfrm>
            <a:off x="5181600"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913D2940-5D9E-4616-A99D-9CD5359BF179}"/>
              </a:ext>
            </a:extLst>
          </p:cNvPr>
          <p:cNvSpPr/>
          <p:nvPr/>
        </p:nvSpPr>
        <p:spPr>
          <a:xfrm>
            <a:off x="7239000" y="71641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7DA5490A-674C-42FA-9D6A-B5A24A38BE97}"/>
              </a:ext>
            </a:extLst>
          </p:cNvPr>
          <p:cNvSpPr/>
          <p:nvPr/>
        </p:nvSpPr>
        <p:spPr>
          <a:xfrm>
            <a:off x="1071194" y="3730323"/>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00E62C85-27E9-469C-9DF5-0428F4BE1E69}"/>
                  </a:ext>
                </a:extLst>
              </p:cNvPr>
              <p:cNvSpPr txBox="1"/>
              <p:nvPr/>
            </p:nvSpPr>
            <p:spPr>
              <a:xfrm>
                <a:off x="1169086" y="3853520"/>
                <a:ext cx="74937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29" name="TextBox 128">
                <a:extLst>
                  <a:ext uri="{FF2B5EF4-FFF2-40B4-BE49-F238E27FC236}">
                    <a16:creationId xmlns:a16="http://schemas.microsoft.com/office/drawing/2014/main" id="{00E62C85-27E9-469C-9DF5-0428F4BE1E69}"/>
                  </a:ext>
                </a:extLst>
              </p:cNvPr>
              <p:cNvSpPr txBox="1">
                <a:spLocks noRot="1" noChangeAspect="1" noMove="1" noResize="1" noEditPoints="1" noAdjustHandles="1" noChangeArrowheads="1" noChangeShapeType="1" noTextEdit="1"/>
              </p:cNvSpPr>
              <p:nvPr/>
            </p:nvSpPr>
            <p:spPr>
              <a:xfrm>
                <a:off x="1169086" y="3853520"/>
                <a:ext cx="749372" cy="646331"/>
              </a:xfrm>
              <a:prstGeom prst="rect">
                <a:avLst/>
              </a:prstGeom>
              <a:blipFill>
                <a:blip r:embed="rId4"/>
                <a:stretch>
                  <a:fillRect/>
                </a:stretch>
              </a:blipFill>
              <a:ln>
                <a:noFill/>
              </a:ln>
            </p:spPr>
            <p:txBody>
              <a:bodyPr/>
              <a:lstStyle/>
              <a:p>
                <a:r>
                  <a:rPr lang="en-US">
                    <a:noFill/>
                  </a:rPr>
                  <a:t> </a:t>
                </a:r>
              </a:p>
            </p:txBody>
          </p:sp>
        </mc:Fallback>
      </mc:AlternateContent>
      <p:sp>
        <p:nvSpPr>
          <p:cNvPr id="138" name="Oval 137">
            <a:extLst>
              <a:ext uri="{FF2B5EF4-FFF2-40B4-BE49-F238E27FC236}">
                <a16:creationId xmlns:a16="http://schemas.microsoft.com/office/drawing/2014/main" id="{270CD5DA-AC8D-481C-8189-7FC0FFDBD394}"/>
              </a:ext>
            </a:extLst>
          </p:cNvPr>
          <p:cNvSpPr/>
          <p:nvPr/>
        </p:nvSpPr>
        <p:spPr>
          <a:xfrm>
            <a:off x="3032839" y="364523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CAC092DD-07CA-402F-A904-30F68C219282}"/>
                  </a:ext>
                </a:extLst>
              </p:cNvPr>
              <p:cNvSpPr txBox="1"/>
              <p:nvPr/>
            </p:nvSpPr>
            <p:spPr>
              <a:xfrm>
                <a:off x="3130731" y="3768434"/>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39" name="TextBox 138">
                <a:extLst>
                  <a:ext uri="{FF2B5EF4-FFF2-40B4-BE49-F238E27FC236}">
                    <a16:creationId xmlns:a16="http://schemas.microsoft.com/office/drawing/2014/main" id="{CAC092DD-07CA-402F-A904-30F68C219282}"/>
                  </a:ext>
                </a:extLst>
              </p:cNvPr>
              <p:cNvSpPr txBox="1">
                <a:spLocks noRot="1" noChangeAspect="1" noMove="1" noResize="1" noEditPoints="1" noAdjustHandles="1" noChangeArrowheads="1" noChangeShapeType="1" noTextEdit="1"/>
              </p:cNvSpPr>
              <p:nvPr/>
            </p:nvSpPr>
            <p:spPr>
              <a:xfrm>
                <a:off x="3130731" y="3768434"/>
                <a:ext cx="760080" cy="646331"/>
              </a:xfrm>
              <a:prstGeom prst="rect">
                <a:avLst/>
              </a:prstGeom>
              <a:blipFill>
                <a:blip r:embed="rId5"/>
                <a:stretch>
                  <a:fillRect/>
                </a:stretch>
              </a:blipFill>
              <a:ln>
                <a:noFill/>
              </a:ln>
            </p:spPr>
            <p:txBody>
              <a:bodyPr/>
              <a:lstStyle/>
              <a:p>
                <a:r>
                  <a:rPr lang="en-US">
                    <a:noFill/>
                  </a:rPr>
                  <a:t> </a:t>
                </a:r>
              </a:p>
            </p:txBody>
          </p:sp>
        </mc:Fallback>
      </mc:AlternateContent>
      <p:sp>
        <p:nvSpPr>
          <p:cNvPr id="140" name="Oval 139">
            <a:extLst>
              <a:ext uri="{FF2B5EF4-FFF2-40B4-BE49-F238E27FC236}">
                <a16:creationId xmlns:a16="http://schemas.microsoft.com/office/drawing/2014/main" id="{71CC74CE-8C98-46C3-A624-B662B4FD8421}"/>
              </a:ext>
            </a:extLst>
          </p:cNvPr>
          <p:cNvSpPr/>
          <p:nvPr/>
        </p:nvSpPr>
        <p:spPr>
          <a:xfrm>
            <a:off x="5127033"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935A8210-E21A-4767-B883-4EE8404926AF}"/>
                  </a:ext>
                </a:extLst>
              </p:cNvPr>
              <p:cNvSpPr txBox="1"/>
              <p:nvPr/>
            </p:nvSpPr>
            <p:spPr>
              <a:xfrm>
                <a:off x="5224925"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41" name="TextBox 140">
                <a:extLst>
                  <a:ext uri="{FF2B5EF4-FFF2-40B4-BE49-F238E27FC236}">
                    <a16:creationId xmlns:a16="http://schemas.microsoft.com/office/drawing/2014/main" id="{935A8210-E21A-4767-B883-4EE8404926AF}"/>
                  </a:ext>
                </a:extLst>
              </p:cNvPr>
              <p:cNvSpPr txBox="1">
                <a:spLocks noRot="1" noChangeAspect="1" noMove="1" noResize="1" noEditPoints="1" noAdjustHandles="1" noChangeArrowheads="1" noChangeShapeType="1" noTextEdit="1"/>
              </p:cNvSpPr>
              <p:nvPr/>
            </p:nvSpPr>
            <p:spPr>
              <a:xfrm>
                <a:off x="5224925" y="3667617"/>
                <a:ext cx="760080" cy="646331"/>
              </a:xfrm>
              <a:prstGeom prst="rect">
                <a:avLst/>
              </a:prstGeom>
              <a:blipFill>
                <a:blip r:embed="rId6"/>
                <a:stretch>
                  <a:fillRect/>
                </a:stretch>
              </a:blipFill>
              <a:ln>
                <a:noFill/>
              </a:ln>
            </p:spPr>
            <p:txBody>
              <a:bodyPr/>
              <a:lstStyle/>
              <a:p>
                <a:r>
                  <a:rPr lang="en-US">
                    <a:noFill/>
                  </a:rPr>
                  <a:t> </a:t>
                </a:r>
              </a:p>
            </p:txBody>
          </p:sp>
        </mc:Fallback>
      </mc:AlternateContent>
      <p:sp>
        <p:nvSpPr>
          <p:cNvPr id="142" name="Oval 141">
            <a:extLst>
              <a:ext uri="{FF2B5EF4-FFF2-40B4-BE49-F238E27FC236}">
                <a16:creationId xmlns:a16="http://schemas.microsoft.com/office/drawing/2014/main" id="{C1BCA00A-0608-4271-9BB7-DF3CFC0A797A}"/>
              </a:ext>
            </a:extLst>
          </p:cNvPr>
          <p:cNvSpPr/>
          <p:nvPr/>
        </p:nvSpPr>
        <p:spPr>
          <a:xfrm>
            <a:off x="7141881"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CD6D9F05-87B2-4776-BB95-72F960688C12}"/>
                  </a:ext>
                </a:extLst>
              </p:cNvPr>
              <p:cNvSpPr txBox="1"/>
              <p:nvPr/>
            </p:nvSpPr>
            <p:spPr>
              <a:xfrm>
                <a:off x="7239773"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43" name="TextBox 142">
                <a:extLst>
                  <a:ext uri="{FF2B5EF4-FFF2-40B4-BE49-F238E27FC236}">
                    <a16:creationId xmlns:a16="http://schemas.microsoft.com/office/drawing/2014/main" id="{CD6D9F05-87B2-4776-BB95-72F960688C12}"/>
                  </a:ext>
                </a:extLst>
              </p:cNvPr>
              <p:cNvSpPr txBox="1">
                <a:spLocks noRot="1" noChangeAspect="1" noMove="1" noResize="1" noEditPoints="1" noAdjustHandles="1" noChangeArrowheads="1" noChangeShapeType="1" noTextEdit="1"/>
              </p:cNvSpPr>
              <p:nvPr/>
            </p:nvSpPr>
            <p:spPr>
              <a:xfrm>
                <a:off x="7239773" y="3667617"/>
                <a:ext cx="760080" cy="646331"/>
              </a:xfrm>
              <a:prstGeom prst="rect">
                <a:avLst/>
              </a:prstGeom>
              <a:blipFill>
                <a:blip r:embed="rId7"/>
                <a:stretch>
                  <a:fillRect/>
                </a:stretch>
              </a:blipFill>
              <a:ln>
                <a:noFill/>
              </a:ln>
            </p:spPr>
            <p:txBody>
              <a:bodyPr/>
              <a:lstStyle/>
              <a:p>
                <a:r>
                  <a:rPr lang="en-US">
                    <a:noFill/>
                  </a:rPr>
                  <a:t> </a:t>
                </a:r>
              </a:p>
            </p:txBody>
          </p:sp>
        </mc:Fallback>
      </mc:AlternateContent>
      <p:sp>
        <p:nvSpPr>
          <p:cNvPr id="144" name="Oval 143">
            <a:extLst>
              <a:ext uri="{FF2B5EF4-FFF2-40B4-BE49-F238E27FC236}">
                <a16:creationId xmlns:a16="http://schemas.microsoft.com/office/drawing/2014/main" id="{834AE2A6-75C0-4CE6-8F29-A6C600EB8BB0}"/>
              </a:ext>
            </a:extLst>
          </p:cNvPr>
          <p:cNvSpPr/>
          <p:nvPr/>
        </p:nvSpPr>
        <p:spPr>
          <a:xfrm>
            <a:off x="1078821" y="2171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5D5A104B-F40F-4BD2-9BF7-97F4BBFD82D5}"/>
                  </a:ext>
                </a:extLst>
              </p:cNvPr>
              <p:cNvSpPr txBox="1"/>
              <p:nvPr/>
            </p:nvSpPr>
            <p:spPr>
              <a:xfrm>
                <a:off x="1176713" y="2294897"/>
                <a:ext cx="66178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45" name="TextBox 144">
                <a:extLst>
                  <a:ext uri="{FF2B5EF4-FFF2-40B4-BE49-F238E27FC236}">
                    <a16:creationId xmlns:a16="http://schemas.microsoft.com/office/drawing/2014/main" id="{5D5A104B-F40F-4BD2-9BF7-97F4BBFD82D5}"/>
                  </a:ext>
                </a:extLst>
              </p:cNvPr>
              <p:cNvSpPr txBox="1">
                <a:spLocks noRot="1" noChangeAspect="1" noMove="1" noResize="1" noEditPoints="1" noAdjustHandles="1" noChangeArrowheads="1" noChangeShapeType="1" noTextEdit="1"/>
              </p:cNvSpPr>
              <p:nvPr/>
            </p:nvSpPr>
            <p:spPr>
              <a:xfrm>
                <a:off x="1176713" y="2294897"/>
                <a:ext cx="661783" cy="646331"/>
              </a:xfrm>
              <a:prstGeom prst="rect">
                <a:avLst/>
              </a:prstGeom>
              <a:blipFill>
                <a:blip r:embed="rId8"/>
                <a:stretch>
                  <a:fillRect/>
                </a:stretch>
              </a:blipFill>
              <a:ln>
                <a:noFill/>
              </a:ln>
            </p:spPr>
            <p:txBody>
              <a:bodyPr/>
              <a:lstStyle/>
              <a:p>
                <a:r>
                  <a:rPr lang="en-US">
                    <a:noFill/>
                  </a:rPr>
                  <a:t> </a:t>
                </a:r>
              </a:p>
            </p:txBody>
          </p:sp>
        </mc:Fallback>
      </mc:AlternateContent>
      <p:sp>
        <p:nvSpPr>
          <p:cNvPr id="146" name="Oval 145">
            <a:extLst>
              <a:ext uri="{FF2B5EF4-FFF2-40B4-BE49-F238E27FC236}">
                <a16:creationId xmlns:a16="http://schemas.microsoft.com/office/drawing/2014/main" id="{E56E9199-926C-49F7-9535-DA151D418D81}"/>
              </a:ext>
            </a:extLst>
          </p:cNvPr>
          <p:cNvSpPr/>
          <p:nvPr/>
        </p:nvSpPr>
        <p:spPr>
          <a:xfrm>
            <a:off x="3040466" y="208661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95B67662-F1D7-4D57-9E94-50C5692A1669}"/>
                  </a:ext>
                </a:extLst>
              </p:cNvPr>
              <p:cNvSpPr txBox="1"/>
              <p:nvPr/>
            </p:nvSpPr>
            <p:spPr>
              <a:xfrm>
                <a:off x="3138358" y="2209811"/>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47" name="TextBox 146">
                <a:extLst>
                  <a:ext uri="{FF2B5EF4-FFF2-40B4-BE49-F238E27FC236}">
                    <a16:creationId xmlns:a16="http://schemas.microsoft.com/office/drawing/2014/main" id="{95B67662-F1D7-4D57-9E94-50C5692A1669}"/>
                  </a:ext>
                </a:extLst>
              </p:cNvPr>
              <p:cNvSpPr txBox="1">
                <a:spLocks noRot="1" noChangeAspect="1" noMove="1" noResize="1" noEditPoints="1" noAdjustHandles="1" noChangeArrowheads="1" noChangeShapeType="1" noTextEdit="1"/>
              </p:cNvSpPr>
              <p:nvPr/>
            </p:nvSpPr>
            <p:spPr>
              <a:xfrm>
                <a:off x="3138358" y="2209811"/>
                <a:ext cx="672492" cy="646331"/>
              </a:xfrm>
              <a:prstGeom prst="rect">
                <a:avLst/>
              </a:prstGeom>
              <a:blipFill>
                <a:blip r:embed="rId9"/>
                <a:stretch>
                  <a:fillRect/>
                </a:stretch>
              </a:blipFill>
              <a:ln>
                <a:noFill/>
              </a:ln>
            </p:spPr>
            <p:txBody>
              <a:bodyPr/>
              <a:lstStyle/>
              <a:p>
                <a:r>
                  <a:rPr lang="en-US">
                    <a:noFill/>
                  </a:rPr>
                  <a:t> </a:t>
                </a:r>
              </a:p>
            </p:txBody>
          </p:sp>
        </mc:Fallback>
      </mc:AlternateContent>
      <p:sp>
        <p:nvSpPr>
          <p:cNvPr id="148" name="Oval 147">
            <a:extLst>
              <a:ext uri="{FF2B5EF4-FFF2-40B4-BE49-F238E27FC236}">
                <a16:creationId xmlns:a16="http://schemas.microsoft.com/office/drawing/2014/main" id="{00AB08C3-EA60-4C09-AFF2-18B434C7C2E9}"/>
              </a:ext>
            </a:extLst>
          </p:cNvPr>
          <p:cNvSpPr/>
          <p:nvPr/>
        </p:nvSpPr>
        <p:spPr>
          <a:xfrm>
            <a:off x="5134660"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B15E2539-95AA-473D-B022-5CA51F5F753F}"/>
                  </a:ext>
                </a:extLst>
              </p:cNvPr>
              <p:cNvSpPr txBox="1"/>
              <p:nvPr/>
            </p:nvSpPr>
            <p:spPr>
              <a:xfrm>
                <a:off x="5232552" y="2108994"/>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49" name="TextBox 148">
                <a:extLst>
                  <a:ext uri="{FF2B5EF4-FFF2-40B4-BE49-F238E27FC236}">
                    <a16:creationId xmlns:a16="http://schemas.microsoft.com/office/drawing/2014/main" id="{B15E2539-95AA-473D-B022-5CA51F5F753F}"/>
                  </a:ext>
                </a:extLst>
              </p:cNvPr>
              <p:cNvSpPr txBox="1">
                <a:spLocks noRot="1" noChangeAspect="1" noMove="1" noResize="1" noEditPoints="1" noAdjustHandles="1" noChangeArrowheads="1" noChangeShapeType="1" noTextEdit="1"/>
              </p:cNvSpPr>
              <p:nvPr/>
            </p:nvSpPr>
            <p:spPr>
              <a:xfrm>
                <a:off x="5232552" y="2108994"/>
                <a:ext cx="672492" cy="646331"/>
              </a:xfrm>
              <a:prstGeom prst="rect">
                <a:avLst/>
              </a:prstGeom>
              <a:blipFill>
                <a:blip r:embed="rId10"/>
                <a:stretch>
                  <a:fillRect/>
                </a:stretch>
              </a:blipFill>
              <a:ln>
                <a:noFill/>
              </a:ln>
            </p:spPr>
            <p:txBody>
              <a:bodyPr/>
              <a:lstStyle/>
              <a:p>
                <a:r>
                  <a:rPr lang="en-US">
                    <a:noFill/>
                  </a:rPr>
                  <a:t> </a:t>
                </a:r>
              </a:p>
            </p:txBody>
          </p:sp>
        </mc:Fallback>
      </mc:AlternateContent>
      <p:sp>
        <p:nvSpPr>
          <p:cNvPr id="150" name="Oval 149">
            <a:extLst>
              <a:ext uri="{FF2B5EF4-FFF2-40B4-BE49-F238E27FC236}">
                <a16:creationId xmlns:a16="http://schemas.microsoft.com/office/drawing/2014/main" id="{BD7F5FA9-78A5-4132-91F4-14B03FE13A69}"/>
              </a:ext>
            </a:extLst>
          </p:cNvPr>
          <p:cNvSpPr/>
          <p:nvPr/>
        </p:nvSpPr>
        <p:spPr>
          <a:xfrm>
            <a:off x="7149508"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195EA30E-0F5B-4D90-8556-5ABEBA1DDC6F}"/>
                  </a:ext>
                </a:extLst>
              </p:cNvPr>
              <p:cNvSpPr txBox="1"/>
              <p:nvPr/>
            </p:nvSpPr>
            <p:spPr>
              <a:xfrm>
                <a:off x="7247400" y="2108994"/>
                <a:ext cx="65274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51" name="TextBox 150">
                <a:extLst>
                  <a:ext uri="{FF2B5EF4-FFF2-40B4-BE49-F238E27FC236}">
                    <a16:creationId xmlns:a16="http://schemas.microsoft.com/office/drawing/2014/main" id="{195EA30E-0F5B-4D90-8556-5ABEBA1DDC6F}"/>
                  </a:ext>
                </a:extLst>
              </p:cNvPr>
              <p:cNvSpPr txBox="1">
                <a:spLocks noRot="1" noChangeAspect="1" noMove="1" noResize="1" noEditPoints="1" noAdjustHandles="1" noChangeArrowheads="1" noChangeShapeType="1" noTextEdit="1"/>
              </p:cNvSpPr>
              <p:nvPr/>
            </p:nvSpPr>
            <p:spPr>
              <a:xfrm>
                <a:off x="7247400" y="2108994"/>
                <a:ext cx="652743" cy="646331"/>
              </a:xfrm>
              <a:prstGeom prst="rect">
                <a:avLst/>
              </a:prstGeom>
              <a:blipFill>
                <a:blip r:embed="rId11"/>
                <a:stretch>
                  <a:fillRect/>
                </a:stretch>
              </a:blipFill>
              <a:ln>
                <a:noFill/>
              </a:ln>
            </p:spPr>
            <p:txBody>
              <a:bodyPr/>
              <a:lstStyle/>
              <a:p>
                <a:r>
                  <a:rPr lang="en-US">
                    <a:noFill/>
                  </a:rPr>
                  <a:t> </a:t>
                </a:r>
              </a:p>
            </p:txBody>
          </p:sp>
        </mc:Fallback>
      </mc:AlternateContent>
      <p:cxnSp>
        <p:nvCxnSpPr>
          <p:cNvPr id="152" name="Straight Arrow Connector 151">
            <a:extLst>
              <a:ext uri="{FF2B5EF4-FFF2-40B4-BE49-F238E27FC236}">
                <a16:creationId xmlns:a16="http://schemas.microsoft.com/office/drawing/2014/main" id="{DD2CEEC6-CC59-4423-A605-D3AF6B40744E}"/>
              </a:ext>
            </a:extLst>
          </p:cNvPr>
          <p:cNvCxnSpPr>
            <a:cxnSpLocks/>
            <a:endCxn id="144" idx="4"/>
          </p:cNvCxnSpPr>
          <p:nvPr/>
        </p:nvCxnSpPr>
        <p:spPr>
          <a:xfrm flipV="1">
            <a:off x="1524000" y="3086100"/>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6AF7D656-7923-46EC-95B8-F8CA30346A21}"/>
              </a:ext>
            </a:extLst>
          </p:cNvPr>
          <p:cNvCxnSpPr>
            <a:cxnSpLocks/>
          </p:cNvCxnSpPr>
          <p:nvPr/>
        </p:nvCxnSpPr>
        <p:spPr>
          <a:xfrm flipV="1">
            <a:off x="3510771" y="3011167"/>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FA4BE518-D301-4FBC-A5DB-5F5B5C7DC163}"/>
              </a:ext>
            </a:extLst>
          </p:cNvPr>
          <p:cNvCxnSpPr>
            <a:cxnSpLocks/>
          </p:cNvCxnSpPr>
          <p:nvPr/>
        </p:nvCxnSpPr>
        <p:spPr>
          <a:xfrm flipV="1">
            <a:off x="5614223" y="2904701"/>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1ACC555-2098-4F14-BAFA-C5ABFB559020}"/>
              </a:ext>
            </a:extLst>
          </p:cNvPr>
          <p:cNvCxnSpPr>
            <a:cxnSpLocks/>
          </p:cNvCxnSpPr>
          <p:nvPr/>
        </p:nvCxnSpPr>
        <p:spPr>
          <a:xfrm flipV="1">
            <a:off x="7624561" y="2894648"/>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6" name="Freeform: Shape 155">
            <a:extLst>
              <a:ext uri="{FF2B5EF4-FFF2-40B4-BE49-F238E27FC236}">
                <a16:creationId xmlns:a16="http://schemas.microsoft.com/office/drawing/2014/main" id="{BE6D6707-C548-4B55-803D-E740950A3D81}"/>
              </a:ext>
            </a:extLst>
          </p:cNvPr>
          <p:cNvSpPr/>
          <p:nvPr/>
        </p:nvSpPr>
        <p:spPr>
          <a:xfrm>
            <a:off x="486426" y="2971800"/>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Shape 156">
            <a:extLst>
              <a:ext uri="{FF2B5EF4-FFF2-40B4-BE49-F238E27FC236}">
                <a16:creationId xmlns:a16="http://schemas.microsoft.com/office/drawing/2014/main" id="{23E207AF-5F86-40B0-B887-B0A8F629866B}"/>
              </a:ext>
            </a:extLst>
          </p:cNvPr>
          <p:cNvSpPr/>
          <p:nvPr/>
        </p:nvSpPr>
        <p:spPr>
          <a:xfrm>
            <a:off x="2557441" y="297043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Shape 157">
            <a:extLst>
              <a:ext uri="{FF2B5EF4-FFF2-40B4-BE49-F238E27FC236}">
                <a16:creationId xmlns:a16="http://schemas.microsoft.com/office/drawing/2014/main" id="{61371D8B-73EF-4E86-9CCD-62310D04C8DC}"/>
              </a:ext>
            </a:extLst>
          </p:cNvPr>
          <p:cNvSpPr/>
          <p:nvPr/>
        </p:nvSpPr>
        <p:spPr>
          <a:xfrm>
            <a:off x="4615088"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Shape 158">
            <a:extLst>
              <a:ext uri="{FF2B5EF4-FFF2-40B4-BE49-F238E27FC236}">
                <a16:creationId xmlns:a16="http://schemas.microsoft.com/office/drawing/2014/main" id="{FD8FFA8F-73BE-45C6-858A-029BB8FF0273}"/>
              </a:ext>
            </a:extLst>
          </p:cNvPr>
          <p:cNvSpPr/>
          <p:nvPr/>
        </p:nvSpPr>
        <p:spPr>
          <a:xfrm>
            <a:off x="6687409"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E1FEA992-6056-4E0B-BF09-B67BE5EA8DFA}"/>
                  </a:ext>
                </a:extLst>
              </p:cNvPr>
              <p:cNvSpPr txBox="1"/>
              <p:nvPr/>
            </p:nvSpPr>
            <p:spPr>
              <a:xfrm>
                <a:off x="1169086" y="7324097"/>
                <a:ext cx="73366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60" name="TextBox 159">
                <a:extLst>
                  <a:ext uri="{FF2B5EF4-FFF2-40B4-BE49-F238E27FC236}">
                    <a16:creationId xmlns:a16="http://schemas.microsoft.com/office/drawing/2014/main" id="{E1FEA992-6056-4E0B-BF09-B67BE5EA8DFA}"/>
                  </a:ext>
                </a:extLst>
              </p:cNvPr>
              <p:cNvSpPr txBox="1">
                <a:spLocks noRot="1" noChangeAspect="1" noMove="1" noResize="1" noEditPoints="1" noAdjustHandles="1" noChangeArrowheads="1" noChangeShapeType="1" noTextEdit="1"/>
              </p:cNvSpPr>
              <p:nvPr/>
            </p:nvSpPr>
            <p:spPr>
              <a:xfrm>
                <a:off x="1169086" y="7324097"/>
                <a:ext cx="733662" cy="646331"/>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490CD1C3-B45A-49D9-9E84-3F1E317A6D56}"/>
                  </a:ext>
                </a:extLst>
              </p:cNvPr>
              <p:cNvSpPr txBox="1"/>
              <p:nvPr/>
            </p:nvSpPr>
            <p:spPr>
              <a:xfrm>
                <a:off x="3226486"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61" name="TextBox 160">
                <a:extLst>
                  <a:ext uri="{FF2B5EF4-FFF2-40B4-BE49-F238E27FC236}">
                    <a16:creationId xmlns:a16="http://schemas.microsoft.com/office/drawing/2014/main" id="{490CD1C3-B45A-49D9-9E84-3F1E317A6D56}"/>
                  </a:ext>
                </a:extLst>
              </p:cNvPr>
              <p:cNvSpPr txBox="1">
                <a:spLocks noRot="1" noChangeAspect="1" noMove="1" noResize="1" noEditPoints="1" noAdjustHandles="1" noChangeArrowheads="1" noChangeShapeType="1" noTextEdit="1"/>
              </p:cNvSpPr>
              <p:nvPr/>
            </p:nvSpPr>
            <p:spPr>
              <a:xfrm>
                <a:off x="3226486" y="7305731"/>
                <a:ext cx="744371" cy="646331"/>
              </a:xfrm>
              <a:prstGeom prst="rect">
                <a:avLst/>
              </a:prstGeom>
              <a:blipFill>
                <a:blip r:embed="rId1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2EF1749E-340F-428D-8677-E2DFCA7E19AC}"/>
                  </a:ext>
                </a:extLst>
              </p:cNvPr>
              <p:cNvSpPr txBox="1"/>
              <p:nvPr/>
            </p:nvSpPr>
            <p:spPr>
              <a:xfrm>
                <a:off x="5279492" y="73057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62" name="TextBox 161">
                <a:extLst>
                  <a:ext uri="{FF2B5EF4-FFF2-40B4-BE49-F238E27FC236}">
                    <a16:creationId xmlns:a16="http://schemas.microsoft.com/office/drawing/2014/main" id="{2EF1749E-340F-428D-8677-E2DFCA7E19AC}"/>
                  </a:ext>
                </a:extLst>
              </p:cNvPr>
              <p:cNvSpPr txBox="1">
                <a:spLocks noRot="1" noChangeAspect="1" noMove="1" noResize="1" noEditPoints="1" noAdjustHandles="1" noChangeArrowheads="1" noChangeShapeType="1" noTextEdit="1"/>
              </p:cNvSpPr>
              <p:nvPr/>
            </p:nvSpPr>
            <p:spPr>
              <a:xfrm>
                <a:off x="5279492" y="7305731"/>
                <a:ext cx="744371" cy="646331"/>
              </a:xfrm>
              <a:prstGeom prst="rect">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TextBox 162">
                <a:extLst>
                  <a:ext uri="{FF2B5EF4-FFF2-40B4-BE49-F238E27FC236}">
                    <a16:creationId xmlns:a16="http://schemas.microsoft.com/office/drawing/2014/main" id="{C6F86FCC-0170-4368-B4E2-F65E6DB584B4}"/>
                  </a:ext>
                </a:extLst>
              </p:cNvPr>
              <p:cNvSpPr txBox="1"/>
              <p:nvPr/>
            </p:nvSpPr>
            <p:spPr>
              <a:xfrm>
                <a:off x="7336892" y="7287365"/>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63" name="TextBox 162">
                <a:extLst>
                  <a:ext uri="{FF2B5EF4-FFF2-40B4-BE49-F238E27FC236}">
                    <a16:creationId xmlns:a16="http://schemas.microsoft.com/office/drawing/2014/main" id="{C6F86FCC-0170-4368-B4E2-F65E6DB584B4}"/>
                  </a:ext>
                </a:extLst>
              </p:cNvPr>
              <p:cNvSpPr txBox="1">
                <a:spLocks noRot="1" noChangeAspect="1" noMove="1" noResize="1" noEditPoints="1" noAdjustHandles="1" noChangeArrowheads="1" noChangeShapeType="1" noTextEdit="1"/>
              </p:cNvSpPr>
              <p:nvPr/>
            </p:nvSpPr>
            <p:spPr>
              <a:xfrm>
                <a:off x="7336892" y="7287365"/>
                <a:ext cx="744371" cy="646331"/>
              </a:xfrm>
              <a:prstGeom prst="rect">
                <a:avLst/>
              </a:prstGeom>
              <a:blipFill>
                <a:blip r:embed="rId1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257072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Special Cases of Markov Decision Process</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8458200" y="1344846"/>
            <a:ext cx="9677400" cy="8942154"/>
          </a:xfrm>
          <a:prstGeom prst="rect">
            <a:avLst/>
          </a:prstGeom>
        </p:spPr>
      </p:pic>
      <p:sp>
        <p:nvSpPr>
          <p:cNvPr id="20" name="TextBox 8">
            <a:extLst>
              <a:ext uri="{FF2B5EF4-FFF2-40B4-BE49-F238E27FC236}">
                <a16:creationId xmlns:a16="http://schemas.microsoft.com/office/drawing/2014/main" id="{6E642AF1-C161-49FD-89A9-FDAA29CDFFF7}"/>
              </a:ext>
            </a:extLst>
          </p:cNvPr>
          <p:cNvSpPr txBox="1"/>
          <p:nvPr/>
        </p:nvSpPr>
        <p:spPr>
          <a:xfrm>
            <a:off x="8685652" y="1617619"/>
            <a:ext cx="9221348" cy="1387816"/>
          </a:xfrm>
          <a:prstGeom prst="rect">
            <a:avLst/>
          </a:prstGeom>
        </p:spPr>
        <p:txBody>
          <a:bodyPr wrap="square" lIns="0" tIns="0" rIns="0" bIns="0" rtlCol="0" anchor="t">
            <a:spAutoFit/>
          </a:bodyPr>
          <a:lstStyle/>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A </a:t>
            </a:r>
            <a:r>
              <a:rPr lang="en-US" sz="3600" b="1" u="sng" spc="-25" dirty="0">
                <a:solidFill>
                  <a:srgbClr val="0070C0"/>
                </a:solidFill>
                <a:latin typeface="Goudy Old Style" panose="02020502050305020303" pitchFamily="18" charset="0"/>
              </a:rPr>
              <a:t>multi-armed bandit</a:t>
            </a:r>
            <a:r>
              <a:rPr lang="en-US" sz="3600" spc="-25" dirty="0">
                <a:solidFill>
                  <a:srgbClr val="000000"/>
                </a:solidFill>
                <a:latin typeface="Goudy Old Style" panose="02020502050305020303" pitchFamily="18" charset="0"/>
              </a:rPr>
              <a:t> is special case of contextual bandit where there is only </a:t>
            </a:r>
            <a:r>
              <a:rPr lang="en-US" sz="3600" b="1" spc="-25" dirty="0">
                <a:solidFill>
                  <a:srgbClr val="0070C0"/>
                </a:solidFill>
                <a:latin typeface="Goudy Old Style" panose="02020502050305020303" pitchFamily="18" charset="0"/>
              </a:rPr>
              <a:t>one state </a:t>
            </a:r>
            <a:r>
              <a:rPr lang="en-US" sz="3600" spc="-25" dirty="0">
                <a:solidFill>
                  <a:srgbClr val="000000"/>
                </a:solidFill>
                <a:latin typeface="Goudy Old Style" panose="02020502050305020303" pitchFamily="18" charset="0"/>
              </a:rPr>
              <a:t>and hence the state does not change with time.</a:t>
            </a:r>
          </a:p>
        </p:txBody>
      </p:sp>
      <p:sp>
        <p:nvSpPr>
          <p:cNvPr id="67" name="Arrow: Right 66">
            <a:extLst>
              <a:ext uri="{FF2B5EF4-FFF2-40B4-BE49-F238E27FC236}">
                <a16:creationId xmlns:a16="http://schemas.microsoft.com/office/drawing/2014/main" id="{6138F454-E966-4078-B9DE-CBE9E47AB767}"/>
              </a:ext>
            </a:extLst>
          </p:cNvPr>
          <p:cNvSpPr/>
          <p:nvPr/>
        </p:nvSpPr>
        <p:spPr>
          <a:xfrm>
            <a:off x="952501" y="9064232"/>
            <a:ext cx="7162800" cy="755995"/>
          </a:xfrm>
          <a:prstGeom prst="rightArrow">
            <a:avLst>
              <a:gd name="adj1" fmla="val 21579"/>
              <a:gd name="adj2" fmla="val 84210"/>
            </a:avLst>
          </a:prstGeom>
          <a:solidFill>
            <a:schemeClr val="tx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726B241C-2256-4213-B5A7-3CEEB55BBE00}"/>
              </a:ext>
            </a:extLst>
          </p:cNvPr>
          <p:cNvSpPr txBox="1"/>
          <p:nvPr/>
        </p:nvSpPr>
        <p:spPr>
          <a:xfrm>
            <a:off x="3483138" y="9504756"/>
            <a:ext cx="1165063" cy="630942"/>
          </a:xfrm>
          <a:prstGeom prst="rect">
            <a:avLst/>
          </a:prstGeom>
          <a:noFill/>
        </p:spPr>
        <p:txBody>
          <a:bodyPr wrap="none" rtlCol="0">
            <a:spAutoFit/>
          </a:bodyPr>
          <a:lstStyle/>
          <a:p>
            <a:r>
              <a:rPr lang="en-US" sz="3500" dirty="0">
                <a:latin typeface="Arial" panose="020B0604020202020204" pitchFamily="34" charset="0"/>
                <a:cs typeface="Arial" panose="020B0604020202020204" pitchFamily="34" charset="0"/>
              </a:rPr>
              <a:t>Time</a:t>
            </a:r>
          </a:p>
        </p:txBody>
      </p:sp>
      <p:pic>
        <p:nvPicPr>
          <p:cNvPr id="126" name="Picture 125">
            <a:extLst>
              <a:ext uri="{FF2B5EF4-FFF2-40B4-BE49-F238E27FC236}">
                <a16:creationId xmlns:a16="http://schemas.microsoft.com/office/drawing/2014/main" id="{CE19A234-796E-4B89-A99C-9AC0094F7F88}"/>
              </a:ext>
            </a:extLst>
          </p:cNvPr>
          <p:cNvPicPr>
            <a:picLocks noChangeAspect="1"/>
          </p:cNvPicPr>
          <p:nvPr/>
        </p:nvPicPr>
        <p:blipFill>
          <a:blip r:embed="rId3"/>
          <a:stretch>
            <a:fillRect/>
          </a:stretch>
        </p:blipFill>
        <p:spPr>
          <a:xfrm>
            <a:off x="1286612" y="4323906"/>
            <a:ext cx="6626926" cy="2889754"/>
          </a:xfrm>
          <a:prstGeom prst="rect">
            <a:avLst/>
          </a:prstGeom>
        </p:spPr>
      </p:pic>
      <p:sp>
        <p:nvSpPr>
          <p:cNvPr id="127" name="Oval 126">
            <a:extLst>
              <a:ext uri="{FF2B5EF4-FFF2-40B4-BE49-F238E27FC236}">
                <a16:creationId xmlns:a16="http://schemas.microsoft.com/office/drawing/2014/main" id="{0C8AF6E8-B4DD-41CD-90B5-E003E0D350EA}"/>
              </a:ext>
            </a:extLst>
          </p:cNvPr>
          <p:cNvSpPr/>
          <p:nvPr/>
        </p:nvSpPr>
        <p:spPr>
          <a:xfrm>
            <a:off x="1071194" y="72009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D46808A1-2805-459B-A915-8DC944598CEB}"/>
                  </a:ext>
                </a:extLst>
              </p:cNvPr>
              <p:cNvSpPr txBox="1"/>
              <p:nvPr/>
            </p:nvSpPr>
            <p:spPr>
              <a:xfrm>
                <a:off x="1262632" y="7326730"/>
                <a:ext cx="548099"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tx1"/>
                          </a:solidFill>
                          <a:latin typeface="Cambria Math" panose="02040503050406030204" pitchFamily="18" charset="0"/>
                        </a:rPr>
                        <m:t>𝑥</m:t>
                      </m:r>
                    </m:oMath>
                  </m:oMathPara>
                </a14:m>
                <a:endParaRPr lang="en-US" sz="3600" dirty="0">
                  <a:solidFill>
                    <a:schemeClr val="tx1"/>
                  </a:solidFill>
                </a:endParaRPr>
              </a:p>
            </p:txBody>
          </p:sp>
        </mc:Choice>
        <mc:Fallback xmlns="">
          <p:sp>
            <p:nvSpPr>
              <p:cNvPr id="128" name="TextBox 127">
                <a:extLst>
                  <a:ext uri="{FF2B5EF4-FFF2-40B4-BE49-F238E27FC236}">
                    <a16:creationId xmlns:a16="http://schemas.microsoft.com/office/drawing/2014/main" id="{D46808A1-2805-459B-A915-8DC944598CEB}"/>
                  </a:ext>
                </a:extLst>
              </p:cNvPr>
              <p:cNvSpPr txBox="1">
                <a:spLocks noRot="1" noChangeAspect="1" noMove="1" noResize="1" noEditPoints="1" noAdjustHandles="1" noChangeArrowheads="1" noChangeShapeType="1" noTextEdit="1"/>
              </p:cNvSpPr>
              <p:nvPr/>
            </p:nvSpPr>
            <p:spPr>
              <a:xfrm>
                <a:off x="1262632" y="7326730"/>
                <a:ext cx="548099" cy="646331"/>
              </a:xfrm>
              <a:prstGeom prst="rect">
                <a:avLst/>
              </a:prstGeom>
              <a:blipFill>
                <a:blip r:embed="rId4"/>
                <a:stretch>
                  <a:fillRect/>
                </a:stretch>
              </a:blipFill>
              <a:ln>
                <a:noFill/>
              </a:ln>
            </p:spPr>
            <p:txBody>
              <a:bodyPr/>
              <a:lstStyle/>
              <a:p>
                <a:r>
                  <a:rPr lang="en-US">
                    <a:noFill/>
                  </a:rPr>
                  <a:t> </a:t>
                </a:r>
              </a:p>
            </p:txBody>
          </p:sp>
        </mc:Fallback>
      </mc:AlternateContent>
      <p:sp>
        <p:nvSpPr>
          <p:cNvPr id="129" name="Oval 128">
            <a:extLst>
              <a:ext uri="{FF2B5EF4-FFF2-40B4-BE49-F238E27FC236}">
                <a16:creationId xmlns:a16="http://schemas.microsoft.com/office/drawing/2014/main" id="{C6E5AC00-FF3C-47BB-BF8D-46F2134B1B07}"/>
              </a:ext>
            </a:extLst>
          </p:cNvPr>
          <p:cNvSpPr/>
          <p:nvPr/>
        </p:nvSpPr>
        <p:spPr>
          <a:xfrm>
            <a:off x="3128594"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C2682173-0ED1-4363-8B82-B54CEC9CD3D1}"/>
              </a:ext>
            </a:extLst>
          </p:cNvPr>
          <p:cNvSpPr/>
          <p:nvPr/>
        </p:nvSpPr>
        <p:spPr>
          <a:xfrm>
            <a:off x="5181600" y="71825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B27122AB-170E-4090-BFC3-29FA460EFFFB}"/>
              </a:ext>
            </a:extLst>
          </p:cNvPr>
          <p:cNvSpPr/>
          <p:nvPr/>
        </p:nvSpPr>
        <p:spPr>
          <a:xfrm>
            <a:off x="7239000" y="7164168"/>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0CA6DFF9-8FBF-4044-8470-EC259A42C707}"/>
              </a:ext>
            </a:extLst>
          </p:cNvPr>
          <p:cNvSpPr/>
          <p:nvPr/>
        </p:nvSpPr>
        <p:spPr>
          <a:xfrm>
            <a:off x="1071194" y="3730323"/>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C579372-37A4-4FB6-A520-5B6BE75EF919}"/>
                  </a:ext>
                </a:extLst>
              </p:cNvPr>
              <p:cNvSpPr txBox="1"/>
              <p:nvPr/>
            </p:nvSpPr>
            <p:spPr>
              <a:xfrm>
                <a:off x="1169086" y="3853520"/>
                <a:ext cx="74937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41" name="TextBox 140">
                <a:extLst>
                  <a:ext uri="{FF2B5EF4-FFF2-40B4-BE49-F238E27FC236}">
                    <a16:creationId xmlns:a16="http://schemas.microsoft.com/office/drawing/2014/main" id="{6C579372-37A4-4FB6-A520-5B6BE75EF919}"/>
                  </a:ext>
                </a:extLst>
              </p:cNvPr>
              <p:cNvSpPr txBox="1">
                <a:spLocks noRot="1" noChangeAspect="1" noMove="1" noResize="1" noEditPoints="1" noAdjustHandles="1" noChangeArrowheads="1" noChangeShapeType="1" noTextEdit="1"/>
              </p:cNvSpPr>
              <p:nvPr/>
            </p:nvSpPr>
            <p:spPr>
              <a:xfrm>
                <a:off x="1169086" y="3853520"/>
                <a:ext cx="749372" cy="646331"/>
              </a:xfrm>
              <a:prstGeom prst="rect">
                <a:avLst/>
              </a:prstGeom>
              <a:blipFill>
                <a:blip r:embed="rId5"/>
                <a:stretch>
                  <a:fillRect/>
                </a:stretch>
              </a:blipFill>
              <a:ln>
                <a:noFill/>
              </a:ln>
            </p:spPr>
            <p:txBody>
              <a:bodyPr/>
              <a:lstStyle/>
              <a:p>
                <a:r>
                  <a:rPr lang="en-US">
                    <a:noFill/>
                  </a:rPr>
                  <a:t> </a:t>
                </a:r>
              </a:p>
            </p:txBody>
          </p:sp>
        </mc:Fallback>
      </mc:AlternateContent>
      <p:sp>
        <p:nvSpPr>
          <p:cNvPr id="142" name="Oval 141">
            <a:extLst>
              <a:ext uri="{FF2B5EF4-FFF2-40B4-BE49-F238E27FC236}">
                <a16:creationId xmlns:a16="http://schemas.microsoft.com/office/drawing/2014/main" id="{4DDDEC8D-D388-449C-96B8-721474FF48C5}"/>
              </a:ext>
            </a:extLst>
          </p:cNvPr>
          <p:cNvSpPr/>
          <p:nvPr/>
        </p:nvSpPr>
        <p:spPr>
          <a:xfrm>
            <a:off x="3032839" y="364523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CC5EAC6E-8C9A-4830-923A-E096008CBAA2}"/>
                  </a:ext>
                </a:extLst>
              </p:cNvPr>
              <p:cNvSpPr txBox="1"/>
              <p:nvPr/>
            </p:nvSpPr>
            <p:spPr>
              <a:xfrm>
                <a:off x="3130731" y="3768434"/>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43" name="TextBox 142">
                <a:extLst>
                  <a:ext uri="{FF2B5EF4-FFF2-40B4-BE49-F238E27FC236}">
                    <a16:creationId xmlns:a16="http://schemas.microsoft.com/office/drawing/2014/main" id="{CC5EAC6E-8C9A-4830-923A-E096008CBAA2}"/>
                  </a:ext>
                </a:extLst>
              </p:cNvPr>
              <p:cNvSpPr txBox="1">
                <a:spLocks noRot="1" noChangeAspect="1" noMove="1" noResize="1" noEditPoints="1" noAdjustHandles="1" noChangeArrowheads="1" noChangeShapeType="1" noTextEdit="1"/>
              </p:cNvSpPr>
              <p:nvPr/>
            </p:nvSpPr>
            <p:spPr>
              <a:xfrm>
                <a:off x="3130731" y="3768434"/>
                <a:ext cx="760080" cy="646331"/>
              </a:xfrm>
              <a:prstGeom prst="rect">
                <a:avLst/>
              </a:prstGeom>
              <a:blipFill>
                <a:blip r:embed="rId6"/>
                <a:stretch>
                  <a:fillRect/>
                </a:stretch>
              </a:blipFill>
              <a:ln>
                <a:noFill/>
              </a:ln>
            </p:spPr>
            <p:txBody>
              <a:bodyPr/>
              <a:lstStyle/>
              <a:p>
                <a:r>
                  <a:rPr lang="en-US">
                    <a:noFill/>
                  </a:rPr>
                  <a:t> </a:t>
                </a:r>
              </a:p>
            </p:txBody>
          </p:sp>
        </mc:Fallback>
      </mc:AlternateContent>
      <p:sp>
        <p:nvSpPr>
          <p:cNvPr id="144" name="Oval 143">
            <a:extLst>
              <a:ext uri="{FF2B5EF4-FFF2-40B4-BE49-F238E27FC236}">
                <a16:creationId xmlns:a16="http://schemas.microsoft.com/office/drawing/2014/main" id="{E5A35189-11A8-4769-9DA4-72686E652EC9}"/>
              </a:ext>
            </a:extLst>
          </p:cNvPr>
          <p:cNvSpPr/>
          <p:nvPr/>
        </p:nvSpPr>
        <p:spPr>
          <a:xfrm>
            <a:off x="5127033"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D94C7FA5-5289-4BC9-A65F-206A05798C24}"/>
                  </a:ext>
                </a:extLst>
              </p:cNvPr>
              <p:cNvSpPr txBox="1"/>
              <p:nvPr/>
            </p:nvSpPr>
            <p:spPr>
              <a:xfrm>
                <a:off x="5224925"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45" name="TextBox 144">
                <a:extLst>
                  <a:ext uri="{FF2B5EF4-FFF2-40B4-BE49-F238E27FC236}">
                    <a16:creationId xmlns:a16="http://schemas.microsoft.com/office/drawing/2014/main" id="{D94C7FA5-5289-4BC9-A65F-206A05798C24}"/>
                  </a:ext>
                </a:extLst>
              </p:cNvPr>
              <p:cNvSpPr txBox="1">
                <a:spLocks noRot="1" noChangeAspect="1" noMove="1" noResize="1" noEditPoints="1" noAdjustHandles="1" noChangeArrowheads="1" noChangeShapeType="1" noTextEdit="1"/>
              </p:cNvSpPr>
              <p:nvPr/>
            </p:nvSpPr>
            <p:spPr>
              <a:xfrm>
                <a:off x="5224925" y="3667617"/>
                <a:ext cx="760080" cy="646331"/>
              </a:xfrm>
              <a:prstGeom prst="rect">
                <a:avLst/>
              </a:prstGeom>
              <a:blipFill>
                <a:blip r:embed="rId7"/>
                <a:stretch>
                  <a:fillRect/>
                </a:stretch>
              </a:blipFill>
              <a:ln>
                <a:noFill/>
              </a:ln>
            </p:spPr>
            <p:txBody>
              <a:bodyPr/>
              <a:lstStyle/>
              <a:p>
                <a:r>
                  <a:rPr lang="en-US">
                    <a:noFill/>
                  </a:rPr>
                  <a:t> </a:t>
                </a:r>
              </a:p>
            </p:txBody>
          </p:sp>
        </mc:Fallback>
      </mc:AlternateContent>
      <p:sp>
        <p:nvSpPr>
          <p:cNvPr id="146" name="Oval 145">
            <a:extLst>
              <a:ext uri="{FF2B5EF4-FFF2-40B4-BE49-F238E27FC236}">
                <a16:creationId xmlns:a16="http://schemas.microsoft.com/office/drawing/2014/main" id="{71DC653E-630B-449E-BBC7-D35547137DB1}"/>
              </a:ext>
            </a:extLst>
          </p:cNvPr>
          <p:cNvSpPr/>
          <p:nvPr/>
        </p:nvSpPr>
        <p:spPr>
          <a:xfrm>
            <a:off x="7141881"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BA31E842-DDBB-477C-B3B0-C0A2E065AA66}"/>
                  </a:ext>
                </a:extLst>
              </p:cNvPr>
              <p:cNvSpPr txBox="1"/>
              <p:nvPr/>
            </p:nvSpPr>
            <p:spPr>
              <a:xfrm>
                <a:off x="7239773"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47" name="TextBox 146">
                <a:extLst>
                  <a:ext uri="{FF2B5EF4-FFF2-40B4-BE49-F238E27FC236}">
                    <a16:creationId xmlns:a16="http://schemas.microsoft.com/office/drawing/2014/main" id="{BA31E842-DDBB-477C-B3B0-C0A2E065AA66}"/>
                  </a:ext>
                </a:extLst>
              </p:cNvPr>
              <p:cNvSpPr txBox="1">
                <a:spLocks noRot="1" noChangeAspect="1" noMove="1" noResize="1" noEditPoints="1" noAdjustHandles="1" noChangeArrowheads="1" noChangeShapeType="1" noTextEdit="1"/>
              </p:cNvSpPr>
              <p:nvPr/>
            </p:nvSpPr>
            <p:spPr>
              <a:xfrm>
                <a:off x="7239773" y="3667617"/>
                <a:ext cx="760080" cy="646331"/>
              </a:xfrm>
              <a:prstGeom prst="rect">
                <a:avLst/>
              </a:prstGeom>
              <a:blipFill>
                <a:blip r:embed="rId8"/>
                <a:stretch>
                  <a:fillRect/>
                </a:stretch>
              </a:blipFill>
              <a:ln>
                <a:noFill/>
              </a:ln>
            </p:spPr>
            <p:txBody>
              <a:bodyPr/>
              <a:lstStyle/>
              <a:p>
                <a:r>
                  <a:rPr lang="en-US">
                    <a:noFill/>
                  </a:rPr>
                  <a:t> </a:t>
                </a:r>
              </a:p>
            </p:txBody>
          </p:sp>
        </mc:Fallback>
      </mc:AlternateContent>
      <p:sp>
        <p:nvSpPr>
          <p:cNvPr id="148" name="Oval 147">
            <a:extLst>
              <a:ext uri="{FF2B5EF4-FFF2-40B4-BE49-F238E27FC236}">
                <a16:creationId xmlns:a16="http://schemas.microsoft.com/office/drawing/2014/main" id="{C0417265-8045-46E6-B0E5-35C5EE480925}"/>
              </a:ext>
            </a:extLst>
          </p:cNvPr>
          <p:cNvSpPr/>
          <p:nvPr/>
        </p:nvSpPr>
        <p:spPr>
          <a:xfrm>
            <a:off x="1078821" y="2171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FBA50A23-D38E-44A6-9C5E-0362BED9DED6}"/>
                  </a:ext>
                </a:extLst>
              </p:cNvPr>
              <p:cNvSpPr txBox="1"/>
              <p:nvPr/>
            </p:nvSpPr>
            <p:spPr>
              <a:xfrm>
                <a:off x="1176713" y="2294897"/>
                <a:ext cx="66178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49" name="TextBox 148">
                <a:extLst>
                  <a:ext uri="{FF2B5EF4-FFF2-40B4-BE49-F238E27FC236}">
                    <a16:creationId xmlns:a16="http://schemas.microsoft.com/office/drawing/2014/main" id="{FBA50A23-D38E-44A6-9C5E-0362BED9DED6}"/>
                  </a:ext>
                </a:extLst>
              </p:cNvPr>
              <p:cNvSpPr txBox="1">
                <a:spLocks noRot="1" noChangeAspect="1" noMove="1" noResize="1" noEditPoints="1" noAdjustHandles="1" noChangeArrowheads="1" noChangeShapeType="1" noTextEdit="1"/>
              </p:cNvSpPr>
              <p:nvPr/>
            </p:nvSpPr>
            <p:spPr>
              <a:xfrm>
                <a:off x="1176713" y="2294897"/>
                <a:ext cx="661783" cy="646331"/>
              </a:xfrm>
              <a:prstGeom prst="rect">
                <a:avLst/>
              </a:prstGeom>
              <a:blipFill>
                <a:blip r:embed="rId9"/>
                <a:stretch>
                  <a:fillRect/>
                </a:stretch>
              </a:blipFill>
              <a:ln>
                <a:noFill/>
              </a:ln>
            </p:spPr>
            <p:txBody>
              <a:bodyPr/>
              <a:lstStyle/>
              <a:p>
                <a:r>
                  <a:rPr lang="en-US">
                    <a:noFill/>
                  </a:rPr>
                  <a:t> </a:t>
                </a:r>
              </a:p>
            </p:txBody>
          </p:sp>
        </mc:Fallback>
      </mc:AlternateContent>
      <p:sp>
        <p:nvSpPr>
          <p:cNvPr id="150" name="Oval 149">
            <a:extLst>
              <a:ext uri="{FF2B5EF4-FFF2-40B4-BE49-F238E27FC236}">
                <a16:creationId xmlns:a16="http://schemas.microsoft.com/office/drawing/2014/main" id="{766D389E-0498-4CAC-B288-CE1C4F611DC9}"/>
              </a:ext>
            </a:extLst>
          </p:cNvPr>
          <p:cNvSpPr/>
          <p:nvPr/>
        </p:nvSpPr>
        <p:spPr>
          <a:xfrm>
            <a:off x="3040466" y="208661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9F32B07F-9937-48B6-A71C-06045B3D0DEC}"/>
                  </a:ext>
                </a:extLst>
              </p:cNvPr>
              <p:cNvSpPr txBox="1"/>
              <p:nvPr/>
            </p:nvSpPr>
            <p:spPr>
              <a:xfrm>
                <a:off x="3138358" y="2209811"/>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51" name="TextBox 150">
                <a:extLst>
                  <a:ext uri="{FF2B5EF4-FFF2-40B4-BE49-F238E27FC236}">
                    <a16:creationId xmlns:a16="http://schemas.microsoft.com/office/drawing/2014/main" id="{9F32B07F-9937-48B6-A71C-06045B3D0DEC}"/>
                  </a:ext>
                </a:extLst>
              </p:cNvPr>
              <p:cNvSpPr txBox="1">
                <a:spLocks noRot="1" noChangeAspect="1" noMove="1" noResize="1" noEditPoints="1" noAdjustHandles="1" noChangeArrowheads="1" noChangeShapeType="1" noTextEdit="1"/>
              </p:cNvSpPr>
              <p:nvPr/>
            </p:nvSpPr>
            <p:spPr>
              <a:xfrm>
                <a:off x="3138358" y="2209811"/>
                <a:ext cx="672492" cy="646331"/>
              </a:xfrm>
              <a:prstGeom prst="rect">
                <a:avLst/>
              </a:prstGeom>
              <a:blipFill>
                <a:blip r:embed="rId10"/>
                <a:stretch>
                  <a:fillRect/>
                </a:stretch>
              </a:blipFill>
              <a:ln>
                <a:noFill/>
              </a:ln>
            </p:spPr>
            <p:txBody>
              <a:bodyPr/>
              <a:lstStyle/>
              <a:p>
                <a:r>
                  <a:rPr lang="en-US">
                    <a:noFill/>
                  </a:rPr>
                  <a:t> </a:t>
                </a:r>
              </a:p>
            </p:txBody>
          </p:sp>
        </mc:Fallback>
      </mc:AlternateContent>
      <p:sp>
        <p:nvSpPr>
          <p:cNvPr id="152" name="Oval 151">
            <a:extLst>
              <a:ext uri="{FF2B5EF4-FFF2-40B4-BE49-F238E27FC236}">
                <a16:creationId xmlns:a16="http://schemas.microsoft.com/office/drawing/2014/main" id="{F1E31C2A-CD40-4D5C-9AF6-29355FF02BED}"/>
              </a:ext>
            </a:extLst>
          </p:cNvPr>
          <p:cNvSpPr/>
          <p:nvPr/>
        </p:nvSpPr>
        <p:spPr>
          <a:xfrm>
            <a:off x="5134660"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643F6C9F-525B-4CFC-9536-9439D89A1E79}"/>
                  </a:ext>
                </a:extLst>
              </p:cNvPr>
              <p:cNvSpPr txBox="1"/>
              <p:nvPr/>
            </p:nvSpPr>
            <p:spPr>
              <a:xfrm>
                <a:off x="5232552" y="2108994"/>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53" name="TextBox 152">
                <a:extLst>
                  <a:ext uri="{FF2B5EF4-FFF2-40B4-BE49-F238E27FC236}">
                    <a16:creationId xmlns:a16="http://schemas.microsoft.com/office/drawing/2014/main" id="{643F6C9F-525B-4CFC-9536-9439D89A1E79}"/>
                  </a:ext>
                </a:extLst>
              </p:cNvPr>
              <p:cNvSpPr txBox="1">
                <a:spLocks noRot="1" noChangeAspect="1" noMove="1" noResize="1" noEditPoints="1" noAdjustHandles="1" noChangeArrowheads="1" noChangeShapeType="1" noTextEdit="1"/>
              </p:cNvSpPr>
              <p:nvPr/>
            </p:nvSpPr>
            <p:spPr>
              <a:xfrm>
                <a:off x="5232552" y="2108994"/>
                <a:ext cx="672492" cy="646331"/>
              </a:xfrm>
              <a:prstGeom prst="rect">
                <a:avLst/>
              </a:prstGeom>
              <a:blipFill>
                <a:blip r:embed="rId11"/>
                <a:stretch>
                  <a:fillRect/>
                </a:stretch>
              </a:blipFill>
              <a:ln>
                <a:noFill/>
              </a:ln>
            </p:spPr>
            <p:txBody>
              <a:bodyPr/>
              <a:lstStyle/>
              <a:p>
                <a:r>
                  <a:rPr lang="en-US">
                    <a:noFill/>
                  </a:rPr>
                  <a:t> </a:t>
                </a:r>
              </a:p>
            </p:txBody>
          </p:sp>
        </mc:Fallback>
      </mc:AlternateContent>
      <p:sp>
        <p:nvSpPr>
          <p:cNvPr id="154" name="Oval 153">
            <a:extLst>
              <a:ext uri="{FF2B5EF4-FFF2-40B4-BE49-F238E27FC236}">
                <a16:creationId xmlns:a16="http://schemas.microsoft.com/office/drawing/2014/main" id="{278417A2-895D-4E56-A252-00FB49F79A58}"/>
              </a:ext>
            </a:extLst>
          </p:cNvPr>
          <p:cNvSpPr/>
          <p:nvPr/>
        </p:nvSpPr>
        <p:spPr>
          <a:xfrm>
            <a:off x="7149508"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6C395076-5CC8-496F-B908-4C74E947AF64}"/>
                  </a:ext>
                </a:extLst>
              </p:cNvPr>
              <p:cNvSpPr txBox="1"/>
              <p:nvPr/>
            </p:nvSpPr>
            <p:spPr>
              <a:xfrm>
                <a:off x="7247400" y="2108994"/>
                <a:ext cx="65274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55" name="TextBox 154">
                <a:extLst>
                  <a:ext uri="{FF2B5EF4-FFF2-40B4-BE49-F238E27FC236}">
                    <a16:creationId xmlns:a16="http://schemas.microsoft.com/office/drawing/2014/main" id="{6C395076-5CC8-496F-B908-4C74E947AF64}"/>
                  </a:ext>
                </a:extLst>
              </p:cNvPr>
              <p:cNvSpPr txBox="1">
                <a:spLocks noRot="1" noChangeAspect="1" noMove="1" noResize="1" noEditPoints="1" noAdjustHandles="1" noChangeArrowheads="1" noChangeShapeType="1" noTextEdit="1"/>
              </p:cNvSpPr>
              <p:nvPr/>
            </p:nvSpPr>
            <p:spPr>
              <a:xfrm>
                <a:off x="7247400" y="2108994"/>
                <a:ext cx="652743" cy="646331"/>
              </a:xfrm>
              <a:prstGeom prst="rect">
                <a:avLst/>
              </a:prstGeom>
              <a:blipFill>
                <a:blip r:embed="rId12"/>
                <a:stretch>
                  <a:fillRect/>
                </a:stretch>
              </a:blipFill>
              <a:ln>
                <a:noFill/>
              </a:ln>
            </p:spPr>
            <p:txBody>
              <a:bodyPr/>
              <a:lstStyle/>
              <a:p>
                <a:r>
                  <a:rPr lang="en-US">
                    <a:noFill/>
                  </a:rPr>
                  <a:t> </a:t>
                </a:r>
              </a:p>
            </p:txBody>
          </p:sp>
        </mc:Fallback>
      </mc:AlternateContent>
      <p:cxnSp>
        <p:nvCxnSpPr>
          <p:cNvPr id="156" name="Straight Arrow Connector 155">
            <a:extLst>
              <a:ext uri="{FF2B5EF4-FFF2-40B4-BE49-F238E27FC236}">
                <a16:creationId xmlns:a16="http://schemas.microsoft.com/office/drawing/2014/main" id="{DDC20C7E-4A18-41AC-A98D-F1FE96F7A31E}"/>
              </a:ext>
            </a:extLst>
          </p:cNvPr>
          <p:cNvCxnSpPr>
            <a:cxnSpLocks/>
            <a:endCxn id="148" idx="4"/>
          </p:cNvCxnSpPr>
          <p:nvPr/>
        </p:nvCxnSpPr>
        <p:spPr>
          <a:xfrm flipV="1">
            <a:off x="1524000" y="3086100"/>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555F3038-72AF-452D-B003-4C0B2F1B5B50}"/>
              </a:ext>
            </a:extLst>
          </p:cNvPr>
          <p:cNvCxnSpPr>
            <a:cxnSpLocks/>
          </p:cNvCxnSpPr>
          <p:nvPr/>
        </p:nvCxnSpPr>
        <p:spPr>
          <a:xfrm flipV="1">
            <a:off x="3510771" y="3011167"/>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B678D59-D7D2-4565-812F-D33A82582BA0}"/>
              </a:ext>
            </a:extLst>
          </p:cNvPr>
          <p:cNvCxnSpPr>
            <a:cxnSpLocks/>
          </p:cNvCxnSpPr>
          <p:nvPr/>
        </p:nvCxnSpPr>
        <p:spPr>
          <a:xfrm flipV="1">
            <a:off x="5614223" y="2904701"/>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BE5B360-5F2E-4F20-BF73-5176DAC934FB}"/>
              </a:ext>
            </a:extLst>
          </p:cNvPr>
          <p:cNvCxnSpPr>
            <a:cxnSpLocks/>
          </p:cNvCxnSpPr>
          <p:nvPr/>
        </p:nvCxnSpPr>
        <p:spPr>
          <a:xfrm flipV="1">
            <a:off x="7624561" y="2894648"/>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0" name="Freeform: Shape 159">
            <a:extLst>
              <a:ext uri="{FF2B5EF4-FFF2-40B4-BE49-F238E27FC236}">
                <a16:creationId xmlns:a16="http://schemas.microsoft.com/office/drawing/2014/main" id="{61B0FA7C-B3C8-4DFC-AEFD-20FB1CE2F529}"/>
              </a:ext>
            </a:extLst>
          </p:cNvPr>
          <p:cNvSpPr/>
          <p:nvPr/>
        </p:nvSpPr>
        <p:spPr>
          <a:xfrm>
            <a:off x="486426" y="2971800"/>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reeform: Shape 160">
            <a:extLst>
              <a:ext uri="{FF2B5EF4-FFF2-40B4-BE49-F238E27FC236}">
                <a16:creationId xmlns:a16="http://schemas.microsoft.com/office/drawing/2014/main" id="{28F50AB2-286F-4A0C-AD0A-ECAA7488E603}"/>
              </a:ext>
            </a:extLst>
          </p:cNvPr>
          <p:cNvSpPr/>
          <p:nvPr/>
        </p:nvSpPr>
        <p:spPr>
          <a:xfrm>
            <a:off x="2557441" y="297043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reeform: Shape 161">
            <a:extLst>
              <a:ext uri="{FF2B5EF4-FFF2-40B4-BE49-F238E27FC236}">
                <a16:creationId xmlns:a16="http://schemas.microsoft.com/office/drawing/2014/main" id="{259FA021-E1A0-4D21-8BDA-E4944D535827}"/>
              </a:ext>
            </a:extLst>
          </p:cNvPr>
          <p:cNvSpPr/>
          <p:nvPr/>
        </p:nvSpPr>
        <p:spPr>
          <a:xfrm>
            <a:off x="4615088"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Shape 162">
            <a:extLst>
              <a:ext uri="{FF2B5EF4-FFF2-40B4-BE49-F238E27FC236}">
                <a16:creationId xmlns:a16="http://schemas.microsoft.com/office/drawing/2014/main" id="{5DFB1124-4C34-4CE1-9B5A-EA0C30BA8BDD}"/>
              </a:ext>
            </a:extLst>
          </p:cNvPr>
          <p:cNvSpPr/>
          <p:nvPr/>
        </p:nvSpPr>
        <p:spPr>
          <a:xfrm>
            <a:off x="6687409" y="2856142"/>
            <a:ext cx="702294" cy="4541520"/>
          </a:xfrm>
          <a:custGeom>
            <a:avLst/>
            <a:gdLst>
              <a:gd name="connsiteX0" fmla="*/ 565134 w 702294"/>
              <a:gd name="connsiteY0" fmla="*/ 4541520 h 4541520"/>
              <a:gd name="connsiteX1" fmla="*/ 1254 w 702294"/>
              <a:gd name="connsiteY1" fmla="*/ 2255520 h 4541520"/>
              <a:gd name="connsiteX2" fmla="*/ 702294 w 702294"/>
              <a:gd name="connsiteY2" fmla="*/ 0 h 4541520"/>
            </a:gdLst>
            <a:ahLst/>
            <a:cxnLst>
              <a:cxn ang="0">
                <a:pos x="connsiteX0" y="connsiteY0"/>
              </a:cxn>
              <a:cxn ang="0">
                <a:pos x="connsiteX1" y="connsiteY1"/>
              </a:cxn>
              <a:cxn ang="0">
                <a:pos x="connsiteX2" y="connsiteY2"/>
              </a:cxn>
            </a:cxnLst>
            <a:rect l="l" t="t" r="r" b="b"/>
            <a:pathLst>
              <a:path w="702294" h="4541520">
                <a:moveTo>
                  <a:pt x="565134" y="4541520"/>
                </a:moveTo>
                <a:cubicBezTo>
                  <a:pt x="271764" y="3776980"/>
                  <a:pt x="-21606" y="3012440"/>
                  <a:pt x="1254" y="2255520"/>
                </a:cubicBezTo>
                <a:cubicBezTo>
                  <a:pt x="24114" y="1498600"/>
                  <a:pt x="363204" y="749300"/>
                  <a:pt x="702294"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26D35E24-D1CF-4822-894C-41E2C88A8D2C}"/>
                  </a:ext>
                </a:extLst>
              </p:cNvPr>
              <p:cNvSpPr txBox="1"/>
              <p:nvPr/>
            </p:nvSpPr>
            <p:spPr>
              <a:xfrm>
                <a:off x="3319498" y="7298202"/>
                <a:ext cx="548099"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tx1"/>
                          </a:solidFill>
                          <a:latin typeface="Cambria Math" panose="02040503050406030204" pitchFamily="18" charset="0"/>
                        </a:rPr>
                        <m:t>𝑥</m:t>
                      </m:r>
                    </m:oMath>
                  </m:oMathPara>
                </a14:m>
                <a:endParaRPr lang="en-US" sz="3600" dirty="0">
                  <a:solidFill>
                    <a:schemeClr val="tx1"/>
                  </a:solidFill>
                </a:endParaRPr>
              </a:p>
            </p:txBody>
          </p:sp>
        </mc:Choice>
        <mc:Fallback xmlns="">
          <p:sp>
            <p:nvSpPr>
              <p:cNvPr id="164" name="TextBox 163">
                <a:extLst>
                  <a:ext uri="{FF2B5EF4-FFF2-40B4-BE49-F238E27FC236}">
                    <a16:creationId xmlns:a16="http://schemas.microsoft.com/office/drawing/2014/main" id="{26D35E24-D1CF-4822-894C-41E2C88A8D2C}"/>
                  </a:ext>
                </a:extLst>
              </p:cNvPr>
              <p:cNvSpPr txBox="1">
                <a:spLocks noRot="1" noChangeAspect="1" noMove="1" noResize="1" noEditPoints="1" noAdjustHandles="1" noChangeArrowheads="1" noChangeShapeType="1" noTextEdit="1"/>
              </p:cNvSpPr>
              <p:nvPr/>
            </p:nvSpPr>
            <p:spPr>
              <a:xfrm>
                <a:off x="3319498" y="7298202"/>
                <a:ext cx="548099" cy="646331"/>
              </a:xfrm>
              <a:prstGeom prst="rect">
                <a:avLst/>
              </a:prstGeom>
              <a:blipFill>
                <a:blip r:embed="rId1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A446FF40-2E07-4056-B775-A7C7202AB51F}"/>
                  </a:ext>
                </a:extLst>
              </p:cNvPr>
              <p:cNvSpPr txBox="1"/>
              <p:nvPr/>
            </p:nvSpPr>
            <p:spPr>
              <a:xfrm>
                <a:off x="5393494" y="7285173"/>
                <a:ext cx="548099"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tx1"/>
                          </a:solidFill>
                          <a:latin typeface="Cambria Math" panose="02040503050406030204" pitchFamily="18" charset="0"/>
                        </a:rPr>
                        <m:t>𝑥</m:t>
                      </m:r>
                    </m:oMath>
                  </m:oMathPara>
                </a14:m>
                <a:endParaRPr lang="en-US" sz="3600" dirty="0">
                  <a:solidFill>
                    <a:schemeClr val="tx1"/>
                  </a:solidFill>
                </a:endParaRPr>
              </a:p>
            </p:txBody>
          </p:sp>
        </mc:Choice>
        <mc:Fallback xmlns="">
          <p:sp>
            <p:nvSpPr>
              <p:cNvPr id="165" name="TextBox 164">
                <a:extLst>
                  <a:ext uri="{FF2B5EF4-FFF2-40B4-BE49-F238E27FC236}">
                    <a16:creationId xmlns:a16="http://schemas.microsoft.com/office/drawing/2014/main" id="{A446FF40-2E07-4056-B775-A7C7202AB51F}"/>
                  </a:ext>
                </a:extLst>
              </p:cNvPr>
              <p:cNvSpPr txBox="1">
                <a:spLocks noRot="1" noChangeAspect="1" noMove="1" noResize="1" noEditPoints="1" noAdjustHandles="1" noChangeArrowheads="1" noChangeShapeType="1" noTextEdit="1"/>
              </p:cNvSpPr>
              <p:nvPr/>
            </p:nvSpPr>
            <p:spPr>
              <a:xfrm>
                <a:off x="5393494" y="7285173"/>
                <a:ext cx="548099" cy="646331"/>
              </a:xfrm>
              <a:prstGeom prst="rect">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F017F7AA-BD0C-471F-B2B1-0D909219CA32}"/>
                  </a:ext>
                </a:extLst>
              </p:cNvPr>
              <p:cNvSpPr txBox="1"/>
              <p:nvPr/>
            </p:nvSpPr>
            <p:spPr>
              <a:xfrm>
                <a:off x="7419166" y="7285172"/>
                <a:ext cx="548099"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tx1"/>
                          </a:solidFill>
                          <a:latin typeface="Cambria Math" panose="02040503050406030204" pitchFamily="18" charset="0"/>
                        </a:rPr>
                        <m:t>𝑥</m:t>
                      </m:r>
                    </m:oMath>
                  </m:oMathPara>
                </a14:m>
                <a:endParaRPr lang="en-US" sz="3600" dirty="0">
                  <a:solidFill>
                    <a:schemeClr val="tx1"/>
                  </a:solidFill>
                </a:endParaRPr>
              </a:p>
            </p:txBody>
          </p:sp>
        </mc:Choice>
        <mc:Fallback xmlns="">
          <p:sp>
            <p:nvSpPr>
              <p:cNvPr id="166" name="TextBox 165">
                <a:extLst>
                  <a:ext uri="{FF2B5EF4-FFF2-40B4-BE49-F238E27FC236}">
                    <a16:creationId xmlns:a16="http://schemas.microsoft.com/office/drawing/2014/main" id="{F017F7AA-BD0C-471F-B2B1-0D909219CA32}"/>
                  </a:ext>
                </a:extLst>
              </p:cNvPr>
              <p:cNvSpPr txBox="1">
                <a:spLocks noRot="1" noChangeAspect="1" noMove="1" noResize="1" noEditPoints="1" noAdjustHandles="1" noChangeArrowheads="1" noChangeShapeType="1" noTextEdit="1"/>
              </p:cNvSpPr>
              <p:nvPr/>
            </p:nvSpPr>
            <p:spPr>
              <a:xfrm>
                <a:off x="7419166" y="7285172"/>
                <a:ext cx="548099" cy="646331"/>
              </a:xfrm>
              <a:prstGeom prst="rect">
                <a:avLst/>
              </a:prstGeom>
              <a:blipFill>
                <a:blip r:embed="rId1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74699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Special Cases of Markov Decision Process</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8458200" y="1344846"/>
            <a:ext cx="9677400" cy="8942154"/>
          </a:xfrm>
          <a:prstGeom prst="rect">
            <a:avLst/>
          </a:prstGeom>
        </p:spPr>
      </p:pic>
      <mc:AlternateContent xmlns:mc="http://schemas.openxmlformats.org/markup-compatibility/2006" xmlns:a14="http://schemas.microsoft.com/office/drawing/2010/main">
        <mc:Choice Requires="a14">
          <p:sp>
            <p:nvSpPr>
              <p:cNvPr id="20" name="TextBox 8">
                <a:extLst>
                  <a:ext uri="{FF2B5EF4-FFF2-40B4-BE49-F238E27FC236}">
                    <a16:creationId xmlns:a16="http://schemas.microsoft.com/office/drawing/2014/main" id="{6E642AF1-C161-49FD-89A9-FDAA29CDFFF7}"/>
                  </a:ext>
                </a:extLst>
              </p:cNvPr>
              <p:cNvSpPr txBox="1"/>
              <p:nvPr/>
            </p:nvSpPr>
            <p:spPr>
              <a:xfrm>
                <a:off x="8685652" y="1617619"/>
                <a:ext cx="9221348" cy="6927794"/>
              </a:xfrm>
              <a:prstGeom prst="rect">
                <a:avLst/>
              </a:prstGeom>
            </p:spPr>
            <p:txBody>
              <a:bodyPr wrap="square" lIns="0" tIns="0" rIns="0" bIns="0" rtlCol="0" anchor="t">
                <a:spAutoFit/>
              </a:bodyPr>
              <a:lstStyle/>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A </a:t>
                </a:r>
                <a:r>
                  <a:rPr lang="en-US" sz="3600" b="1" u="sng" spc="-25" dirty="0">
                    <a:solidFill>
                      <a:srgbClr val="0070C0"/>
                    </a:solidFill>
                    <a:latin typeface="Goudy Old Style" panose="02020502050305020303" pitchFamily="18" charset="0"/>
                  </a:rPr>
                  <a:t>multi-armed bandit (MAB)</a:t>
                </a:r>
                <a:r>
                  <a:rPr lang="en-US" sz="3600" spc="-25" dirty="0">
                    <a:solidFill>
                      <a:srgbClr val="000000"/>
                    </a:solidFill>
                    <a:latin typeface="Goudy Old Style" panose="02020502050305020303" pitchFamily="18" charset="0"/>
                  </a:rPr>
                  <a:t> is special case of contextual bandit where there is only </a:t>
                </a:r>
                <a:r>
                  <a:rPr lang="en-US" sz="3600" b="1" spc="-25" dirty="0">
                    <a:solidFill>
                      <a:srgbClr val="0070C0"/>
                    </a:solidFill>
                    <a:latin typeface="Goudy Old Style" panose="02020502050305020303" pitchFamily="18" charset="0"/>
                  </a:rPr>
                  <a:t>one state </a:t>
                </a:r>
                <a:r>
                  <a:rPr lang="en-US" sz="3600" spc="-25" dirty="0">
                    <a:solidFill>
                      <a:srgbClr val="000000"/>
                    </a:solidFill>
                    <a:latin typeface="Goudy Old Style" panose="02020502050305020303" pitchFamily="18" charset="0"/>
                  </a:rPr>
                  <a:t>and hence the state does not change with time.</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Since there is only one state </a:t>
                </a:r>
                <a14:m>
                  <m:oMath xmlns:m="http://schemas.openxmlformats.org/officeDocument/2006/math">
                    <m:r>
                      <a:rPr lang="en-US" sz="3600" b="0" i="1" spc="-25" smtClean="0">
                        <a:solidFill>
                          <a:srgbClr val="000000"/>
                        </a:solidFill>
                        <a:latin typeface="Cambria Math" panose="02040503050406030204" pitchFamily="18" charset="0"/>
                      </a:rPr>
                      <m:t>𝑥</m:t>
                    </m:r>
                  </m:oMath>
                </a14:m>
                <a:r>
                  <a:rPr lang="en-US" sz="3600" spc="-25" dirty="0">
                    <a:solidFill>
                      <a:srgbClr val="000000"/>
                    </a:solidFill>
                    <a:latin typeface="Goudy Old Style" panose="02020502050305020303" pitchFamily="18" charset="0"/>
                  </a:rPr>
                  <a:t>, we can ignore the state.</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This is similar to supervised learning. If there is a feature (a column) that has same entry for all the rows, we can drop that feature.</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So, in essence the reward only depends on the action.</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We will learn about multi-armed bandits in Module 1.</a:t>
                </a:r>
              </a:p>
            </p:txBody>
          </p:sp>
        </mc:Choice>
        <mc:Fallback xmlns="">
          <p:sp>
            <p:nvSpPr>
              <p:cNvPr id="20" name="TextBox 8">
                <a:extLst>
                  <a:ext uri="{FF2B5EF4-FFF2-40B4-BE49-F238E27FC236}">
                    <a16:creationId xmlns:a16="http://schemas.microsoft.com/office/drawing/2014/main" id="{6E642AF1-C161-49FD-89A9-FDAA29CDFFF7}"/>
                  </a:ext>
                </a:extLst>
              </p:cNvPr>
              <p:cNvSpPr txBox="1">
                <a:spLocks noRot="1" noChangeAspect="1" noMove="1" noResize="1" noEditPoints="1" noAdjustHandles="1" noChangeArrowheads="1" noChangeShapeType="1" noTextEdit="1"/>
              </p:cNvSpPr>
              <p:nvPr/>
            </p:nvSpPr>
            <p:spPr>
              <a:xfrm>
                <a:off x="8685652" y="1617619"/>
                <a:ext cx="9221348" cy="6927794"/>
              </a:xfrm>
              <a:prstGeom prst="rect">
                <a:avLst/>
              </a:prstGeom>
              <a:blipFill>
                <a:blip r:embed="rId3"/>
                <a:stretch>
                  <a:fillRect l="-2776" t="-3342" r="-3767" b="-2990"/>
                </a:stretch>
              </a:blipFill>
            </p:spPr>
            <p:txBody>
              <a:bodyPr/>
              <a:lstStyle/>
              <a:p>
                <a:r>
                  <a:rPr lang="en-US">
                    <a:noFill/>
                  </a:rPr>
                  <a:t> </a:t>
                </a:r>
              </a:p>
            </p:txBody>
          </p:sp>
        </mc:Fallback>
      </mc:AlternateContent>
      <p:sp>
        <p:nvSpPr>
          <p:cNvPr id="99" name="Oval 98">
            <a:extLst>
              <a:ext uri="{FF2B5EF4-FFF2-40B4-BE49-F238E27FC236}">
                <a16:creationId xmlns:a16="http://schemas.microsoft.com/office/drawing/2014/main" id="{731BFCCC-5AC3-434D-BA5B-9DC6C0CD0932}"/>
              </a:ext>
            </a:extLst>
          </p:cNvPr>
          <p:cNvSpPr/>
          <p:nvPr/>
        </p:nvSpPr>
        <p:spPr>
          <a:xfrm>
            <a:off x="1071194" y="3730323"/>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40DF35BE-DEB2-4C66-9FB7-D4148D6CAF70}"/>
                  </a:ext>
                </a:extLst>
              </p:cNvPr>
              <p:cNvSpPr txBox="1"/>
              <p:nvPr/>
            </p:nvSpPr>
            <p:spPr>
              <a:xfrm>
                <a:off x="1169086" y="3853520"/>
                <a:ext cx="74937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00" name="TextBox 99">
                <a:extLst>
                  <a:ext uri="{FF2B5EF4-FFF2-40B4-BE49-F238E27FC236}">
                    <a16:creationId xmlns:a16="http://schemas.microsoft.com/office/drawing/2014/main" id="{40DF35BE-DEB2-4C66-9FB7-D4148D6CAF70}"/>
                  </a:ext>
                </a:extLst>
              </p:cNvPr>
              <p:cNvSpPr txBox="1">
                <a:spLocks noRot="1" noChangeAspect="1" noMove="1" noResize="1" noEditPoints="1" noAdjustHandles="1" noChangeArrowheads="1" noChangeShapeType="1" noTextEdit="1"/>
              </p:cNvSpPr>
              <p:nvPr/>
            </p:nvSpPr>
            <p:spPr>
              <a:xfrm>
                <a:off x="1169086" y="3853520"/>
                <a:ext cx="749372" cy="646331"/>
              </a:xfrm>
              <a:prstGeom prst="rect">
                <a:avLst/>
              </a:prstGeom>
              <a:blipFill>
                <a:blip r:embed="rId4"/>
                <a:stretch>
                  <a:fillRect/>
                </a:stretch>
              </a:blipFill>
              <a:ln>
                <a:noFill/>
              </a:ln>
            </p:spPr>
            <p:txBody>
              <a:bodyPr/>
              <a:lstStyle/>
              <a:p>
                <a:r>
                  <a:rPr lang="en-US">
                    <a:noFill/>
                  </a:rPr>
                  <a:t> </a:t>
                </a:r>
              </a:p>
            </p:txBody>
          </p:sp>
        </mc:Fallback>
      </mc:AlternateContent>
      <p:sp>
        <p:nvSpPr>
          <p:cNvPr id="101" name="Oval 100">
            <a:extLst>
              <a:ext uri="{FF2B5EF4-FFF2-40B4-BE49-F238E27FC236}">
                <a16:creationId xmlns:a16="http://schemas.microsoft.com/office/drawing/2014/main" id="{4804F738-21EA-4C8D-A1DF-7E41E64593F5}"/>
              </a:ext>
            </a:extLst>
          </p:cNvPr>
          <p:cNvSpPr/>
          <p:nvPr/>
        </p:nvSpPr>
        <p:spPr>
          <a:xfrm>
            <a:off x="3032839" y="364523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33D4ECF9-25B3-4DE4-BC7F-562AD98E3F31}"/>
                  </a:ext>
                </a:extLst>
              </p:cNvPr>
              <p:cNvSpPr txBox="1"/>
              <p:nvPr/>
            </p:nvSpPr>
            <p:spPr>
              <a:xfrm>
                <a:off x="3130731" y="3768434"/>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02" name="TextBox 101">
                <a:extLst>
                  <a:ext uri="{FF2B5EF4-FFF2-40B4-BE49-F238E27FC236}">
                    <a16:creationId xmlns:a16="http://schemas.microsoft.com/office/drawing/2014/main" id="{33D4ECF9-25B3-4DE4-BC7F-562AD98E3F31}"/>
                  </a:ext>
                </a:extLst>
              </p:cNvPr>
              <p:cNvSpPr txBox="1">
                <a:spLocks noRot="1" noChangeAspect="1" noMove="1" noResize="1" noEditPoints="1" noAdjustHandles="1" noChangeArrowheads="1" noChangeShapeType="1" noTextEdit="1"/>
              </p:cNvSpPr>
              <p:nvPr/>
            </p:nvSpPr>
            <p:spPr>
              <a:xfrm>
                <a:off x="3130731" y="3768434"/>
                <a:ext cx="760080" cy="646331"/>
              </a:xfrm>
              <a:prstGeom prst="rect">
                <a:avLst/>
              </a:prstGeom>
              <a:blipFill>
                <a:blip r:embed="rId5"/>
                <a:stretch>
                  <a:fillRect/>
                </a:stretch>
              </a:blipFill>
              <a:ln>
                <a:noFill/>
              </a:ln>
            </p:spPr>
            <p:txBody>
              <a:bodyPr/>
              <a:lstStyle/>
              <a:p>
                <a:r>
                  <a:rPr lang="en-US">
                    <a:noFill/>
                  </a:rPr>
                  <a:t> </a:t>
                </a:r>
              </a:p>
            </p:txBody>
          </p:sp>
        </mc:Fallback>
      </mc:AlternateContent>
      <p:sp>
        <p:nvSpPr>
          <p:cNvPr id="103" name="Oval 102">
            <a:extLst>
              <a:ext uri="{FF2B5EF4-FFF2-40B4-BE49-F238E27FC236}">
                <a16:creationId xmlns:a16="http://schemas.microsoft.com/office/drawing/2014/main" id="{BF7EE281-D410-4F00-9437-C35F8492B114}"/>
              </a:ext>
            </a:extLst>
          </p:cNvPr>
          <p:cNvSpPr/>
          <p:nvPr/>
        </p:nvSpPr>
        <p:spPr>
          <a:xfrm>
            <a:off x="5127033"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8913F4A2-1493-48B0-B0DB-B19996D1B72C}"/>
                  </a:ext>
                </a:extLst>
              </p:cNvPr>
              <p:cNvSpPr txBox="1"/>
              <p:nvPr/>
            </p:nvSpPr>
            <p:spPr>
              <a:xfrm>
                <a:off x="5224925"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04" name="TextBox 103">
                <a:extLst>
                  <a:ext uri="{FF2B5EF4-FFF2-40B4-BE49-F238E27FC236}">
                    <a16:creationId xmlns:a16="http://schemas.microsoft.com/office/drawing/2014/main" id="{8913F4A2-1493-48B0-B0DB-B19996D1B72C}"/>
                  </a:ext>
                </a:extLst>
              </p:cNvPr>
              <p:cNvSpPr txBox="1">
                <a:spLocks noRot="1" noChangeAspect="1" noMove="1" noResize="1" noEditPoints="1" noAdjustHandles="1" noChangeArrowheads="1" noChangeShapeType="1" noTextEdit="1"/>
              </p:cNvSpPr>
              <p:nvPr/>
            </p:nvSpPr>
            <p:spPr>
              <a:xfrm>
                <a:off x="5224925" y="3667617"/>
                <a:ext cx="760080" cy="646331"/>
              </a:xfrm>
              <a:prstGeom prst="rect">
                <a:avLst/>
              </a:prstGeom>
              <a:blipFill>
                <a:blip r:embed="rId6"/>
                <a:stretch>
                  <a:fillRect/>
                </a:stretch>
              </a:blipFill>
              <a:ln>
                <a:noFill/>
              </a:ln>
            </p:spPr>
            <p:txBody>
              <a:bodyPr/>
              <a:lstStyle/>
              <a:p>
                <a:r>
                  <a:rPr lang="en-US">
                    <a:noFill/>
                  </a:rPr>
                  <a:t> </a:t>
                </a:r>
              </a:p>
            </p:txBody>
          </p:sp>
        </mc:Fallback>
      </mc:AlternateContent>
      <p:sp>
        <p:nvSpPr>
          <p:cNvPr id="105" name="Oval 104">
            <a:extLst>
              <a:ext uri="{FF2B5EF4-FFF2-40B4-BE49-F238E27FC236}">
                <a16:creationId xmlns:a16="http://schemas.microsoft.com/office/drawing/2014/main" id="{9DB78C63-9FB6-4DB3-B359-A1361436202F}"/>
              </a:ext>
            </a:extLst>
          </p:cNvPr>
          <p:cNvSpPr/>
          <p:nvPr/>
        </p:nvSpPr>
        <p:spPr>
          <a:xfrm>
            <a:off x="7141881"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6ABE80AF-A699-44DB-9017-B9310E73BC7E}"/>
                  </a:ext>
                </a:extLst>
              </p:cNvPr>
              <p:cNvSpPr txBox="1"/>
              <p:nvPr/>
            </p:nvSpPr>
            <p:spPr>
              <a:xfrm>
                <a:off x="7239773"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06" name="TextBox 105">
                <a:extLst>
                  <a:ext uri="{FF2B5EF4-FFF2-40B4-BE49-F238E27FC236}">
                    <a16:creationId xmlns:a16="http://schemas.microsoft.com/office/drawing/2014/main" id="{6ABE80AF-A699-44DB-9017-B9310E73BC7E}"/>
                  </a:ext>
                </a:extLst>
              </p:cNvPr>
              <p:cNvSpPr txBox="1">
                <a:spLocks noRot="1" noChangeAspect="1" noMove="1" noResize="1" noEditPoints="1" noAdjustHandles="1" noChangeArrowheads="1" noChangeShapeType="1" noTextEdit="1"/>
              </p:cNvSpPr>
              <p:nvPr/>
            </p:nvSpPr>
            <p:spPr>
              <a:xfrm>
                <a:off x="7239773" y="3667617"/>
                <a:ext cx="760080" cy="646331"/>
              </a:xfrm>
              <a:prstGeom prst="rect">
                <a:avLst/>
              </a:prstGeom>
              <a:blipFill>
                <a:blip r:embed="rId7"/>
                <a:stretch>
                  <a:fillRect/>
                </a:stretch>
              </a:blipFill>
              <a:ln>
                <a:noFill/>
              </a:ln>
            </p:spPr>
            <p:txBody>
              <a:bodyPr/>
              <a:lstStyle/>
              <a:p>
                <a:r>
                  <a:rPr lang="en-US">
                    <a:noFill/>
                  </a:rPr>
                  <a:t> </a:t>
                </a:r>
              </a:p>
            </p:txBody>
          </p:sp>
        </mc:Fallback>
      </mc:AlternateContent>
      <p:sp>
        <p:nvSpPr>
          <p:cNvPr id="109" name="Oval 108">
            <a:extLst>
              <a:ext uri="{FF2B5EF4-FFF2-40B4-BE49-F238E27FC236}">
                <a16:creationId xmlns:a16="http://schemas.microsoft.com/office/drawing/2014/main" id="{BD81D16C-310A-4CD0-B890-27D78194288F}"/>
              </a:ext>
            </a:extLst>
          </p:cNvPr>
          <p:cNvSpPr/>
          <p:nvPr/>
        </p:nvSpPr>
        <p:spPr>
          <a:xfrm>
            <a:off x="1078821" y="2171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E8588468-A0B2-4991-AE25-CBCA93276665}"/>
                  </a:ext>
                </a:extLst>
              </p:cNvPr>
              <p:cNvSpPr txBox="1"/>
              <p:nvPr/>
            </p:nvSpPr>
            <p:spPr>
              <a:xfrm>
                <a:off x="1176713" y="2294897"/>
                <a:ext cx="66178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10" name="TextBox 109">
                <a:extLst>
                  <a:ext uri="{FF2B5EF4-FFF2-40B4-BE49-F238E27FC236}">
                    <a16:creationId xmlns:a16="http://schemas.microsoft.com/office/drawing/2014/main" id="{E8588468-A0B2-4991-AE25-CBCA93276665}"/>
                  </a:ext>
                </a:extLst>
              </p:cNvPr>
              <p:cNvSpPr txBox="1">
                <a:spLocks noRot="1" noChangeAspect="1" noMove="1" noResize="1" noEditPoints="1" noAdjustHandles="1" noChangeArrowheads="1" noChangeShapeType="1" noTextEdit="1"/>
              </p:cNvSpPr>
              <p:nvPr/>
            </p:nvSpPr>
            <p:spPr>
              <a:xfrm>
                <a:off x="1176713" y="2294897"/>
                <a:ext cx="661783" cy="646331"/>
              </a:xfrm>
              <a:prstGeom prst="rect">
                <a:avLst/>
              </a:prstGeom>
              <a:blipFill>
                <a:blip r:embed="rId8"/>
                <a:stretch>
                  <a:fillRect/>
                </a:stretch>
              </a:blipFill>
              <a:ln>
                <a:noFill/>
              </a:ln>
            </p:spPr>
            <p:txBody>
              <a:bodyPr/>
              <a:lstStyle/>
              <a:p>
                <a:r>
                  <a:rPr lang="en-US">
                    <a:noFill/>
                  </a:rPr>
                  <a:t> </a:t>
                </a:r>
              </a:p>
            </p:txBody>
          </p:sp>
        </mc:Fallback>
      </mc:AlternateContent>
      <p:sp>
        <p:nvSpPr>
          <p:cNvPr id="111" name="Oval 110">
            <a:extLst>
              <a:ext uri="{FF2B5EF4-FFF2-40B4-BE49-F238E27FC236}">
                <a16:creationId xmlns:a16="http://schemas.microsoft.com/office/drawing/2014/main" id="{DDC7A9BD-082E-4D6C-B69F-CC63BFB226F5}"/>
              </a:ext>
            </a:extLst>
          </p:cNvPr>
          <p:cNvSpPr/>
          <p:nvPr/>
        </p:nvSpPr>
        <p:spPr>
          <a:xfrm>
            <a:off x="3040466" y="208661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E8AC3E76-D457-4DD8-96DC-59B04D048602}"/>
                  </a:ext>
                </a:extLst>
              </p:cNvPr>
              <p:cNvSpPr txBox="1"/>
              <p:nvPr/>
            </p:nvSpPr>
            <p:spPr>
              <a:xfrm>
                <a:off x="3138358" y="2209811"/>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12" name="TextBox 111">
                <a:extLst>
                  <a:ext uri="{FF2B5EF4-FFF2-40B4-BE49-F238E27FC236}">
                    <a16:creationId xmlns:a16="http://schemas.microsoft.com/office/drawing/2014/main" id="{E8AC3E76-D457-4DD8-96DC-59B04D048602}"/>
                  </a:ext>
                </a:extLst>
              </p:cNvPr>
              <p:cNvSpPr txBox="1">
                <a:spLocks noRot="1" noChangeAspect="1" noMove="1" noResize="1" noEditPoints="1" noAdjustHandles="1" noChangeArrowheads="1" noChangeShapeType="1" noTextEdit="1"/>
              </p:cNvSpPr>
              <p:nvPr/>
            </p:nvSpPr>
            <p:spPr>
              <a:xfrm>
                <a:off x="3138358" y="2209811"/>
                <a:ext cx="672492" cy="646331"/>
              </a:xfrm>
              <a:prstGeom prst="rect">
                <a:avLst/>
              </a:prstGeom>
              <a:blipFill>
                <a:blip r:embed="rId9"/>
                <a:stretch>
                  <a:fillRect/>
                </a:stretch>
              </a:blipFill>
              <a:ln>
                <a:noFill/>
              </a:ln>
            </p:spPr>
            <p:txBody>
              <a:bodyPr/>
              <a:lstStyle/>
              <a:p>
                <a:r>
                  <a:rPr lang="en-US">
                    <a:noFill/>
                  </a:rPr>
                  <a:t> </a:t>
                </a:r>
              </a:p>
            </p:txBody>
          </p:sp>
        </mc:Fallback>
      </mc:AlternateContent>
      <p:sp>
        <p:nvSpPr>
          <p:cNvPr id="113" name="Oval 112">
            <a:extLst>
              <a:ext uri="{FF2B5EF4-FFF2-40B4-BE49-F238E27FC236}">
                <a16:creationId xmlns:a16="http://schemas.microsoft.com/office/drawing/2014/main" id="{78B5A9CD-6DE7-4F4B-A14F-8E117A650421}"/>
              </a:ext>
            </a:extLst>
          </p:cNvPr>
          <p:cNvSpPr/>
          <p:nvPr/>
        </p:nvSpPr>
        <p:spPr>
          <a:xfrm>
            <a:off x="5134660"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0B6290F1-5809-4C2B-94E4-58D3D51329F7}"/>
                  </a:ext>
                </a:extLst>
              </p:cNvPr>
              <p:cNvSpPr txBox="1"/>
              <p:nvPr/>
            </p:nvSpPr>
            <p:spPr>
              <a:xfrm>
                <a:off x="5232552" y="2108994"/>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14" name="TextBox 113">
                <a:extLst>
                  <a:ext uri="{FF2B5EF4-FFF2-40B4-BE49-F238E27FC236}">
                    <a16:creationId xmlns:a16="http://schemas.microsoft.com/office/drawing/2014/main" id="{0B6290F1-5809-4C2B-94E4-58D3D51329F7}"/>
                  </a:ext>
                </a:extLst>
              </p:cNvPr>
              <p:cNvSpPr txBox="1">
                <a:spLocks noRot="1" noChangeAspect="1" noMove="1" noResize="1" noEditPoints="1" noAdjustHandles="1" noChangeArrowheads="1" noChangeShapeType="1" noTextEdit="1"/>
              </p:cNvSpPr>
              <p:nvPr/>
            </p:nvSpPr>
            <p:spPr>
              <a:xfrm>
                <a:off x="5232552" y="2108994"/>
                <a:ext cx="672492" cy="646331"/>
              </a:xfrm>
              <a:prstGeom prst="rect">
                <a:avLst/>
              </a:prstGeom>
              <a:blipFill>
                <a:blip r:embed="rId10"/>
                <a:stretch>
                  <a:fillRect/>
                </a:stretch>
              </a:blipFill>
              <a:ln>
                <a:noFill/>
              </a:ln>
            </p:spPr>
            <p:txBody>
              <a:bodyPr/>
              <a:lstStyle/>
              <a:p>
                <a:r>
                  <a:rPr lang="en-US">
                    <a:noFill/>
                  </a:rPr>
                  <a:t> </a:t>
                </a:r>
              </a:p>
            </p:txBody>
          </p:sp>
        </mc:Fallback>
      </mc:AlternateContent>
      <p:sp>
        <p:nvSpPr>
          <p:cNvPr id="115" name="Oval 114">
            <a:extLst>
              <a:ext uri="{FF2B5EF4-FFF2-40B4-BE49-F238E27FC236}">
                <a16:creationId xmlns:a16="http://schemas.microsoft.com/office/drawing/2014/main" id="{047A6FF4-A62D-4243-BEDC-0CD301A3F4EC}"/>
              </a:ext>
            </a:extLst>
          </p:cNvPr>
          <p:cNvSpPr/>
          <p:nvPr/>
        </p:nvSpPr>
        <p:spPr>
          <a:xfrm>
            <a:off x="7149508"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538E9D39-0AAC-4CCE-8748-8014A3A5101B}"/>
                  </a:ext>
                </a:extLst>
              </p:cNvPr>
              <p:cNvSpPr txBox="1"/>
              <p:nvPr/>
            </p:nvSpPr>
            <p:spPr>
              <a:xfrm>
                <a:off x="7247400" y="2108994"/>
                <a:ext cx="65274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16" name="TextBox 115">
                <a:extLst>
                  <a:ext uri="{FF2B5EF4-FFF2-40B4-BE49-F238E27FC236}">
                    <a16:creationId xmlns:a16="http://schemas.microsoft.com/office/drawing/2014/main" id="{538E9D39-0AAC-4CCE-8748-8014A3A5101B}"/>
                  </a:ext>
                </a:extLst>
              </p:cNvPr>
              <p:cNvSpPr txBox="1">
                <a:spLocks noRot="1" noChangeAspect="1" noMove="1" noResize="1" noEditPoints="1" noAdjustHandles="1" noChangeArrowheads="1" noChangeShapeType="1" noTextEdit="1"/>
              </p:cNvSpPr>
              <p:nvPr/>
            </p:nvSpPr>
            <p:spPr>
              <a:xfrm>
                <a:off x="7247400" y="2108994"/>
                <a:ext cx="652743" cy="646331"/>
              </a:xfrm>
              <a:prstGeom prst="rect">
                <a:avLst/>
              </a:prstGeom>
              <a:blipFill>
                <a:blip r:embed="rId11"/>
                <a:stretch>
                  <a:fillRect/>
                </a:stretch>
              </a:blipFill>
              <a:ln>
                <a:noFill/>
              </a:ln>
            </p:spPr>
            <p:txBody>
              <a:bodyPr/>
              <a:lstStyle/>
              <a:p>
                <a:r>
                  <a:rPr lang="en-US">
                    <a:noFill/>
                  </a:rPr>
                  <a:t> </a:t>
                </a:r>
              </a:p>
            </p:txBody>
          </p:sp>
        </mc:Fallback>
      </mc:AlternateContent>
      <p:cxnSp>
        <p:nvCxnSpPr>
          <p:cNvPr id="130" name="Straight Arrow Connector 129">
            <a:extLst>
              <a:ext uri="{FF2B5EF4-FFF2-40B4-BE49-F238E27FC236}">
                <a16:creationId xmlns:a16="http://schemas.microsoft.com/office/drawing/2014/main" id="{6AE0F3A4-74E4-4C11-A9AB-0961AA3F2566}"/>
              </a:ext>
            </a:extLst>
          </p:cNvPr>
          <p:cNvCxnSpPr>
            <a:cxnSpLocks/>
            <a:endCxn id="109" idx="4"/>
          </p:cNvCxnSpPr>
          <p:nvPr/>
        </p:nvCxnSpPr>
        <p:spPr>
          <a:xfrm flipV="1">
            <a:off x="1524000" y="3086100"/>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E450BBAE-89C2-4782-A5D7-BCDE346C1B28}"/>
              </a:ext>
            </a:extLst>
          </p:cNvPr>
          <p:cNvCxnSpPr>
            <a:cxnSpLocks/>
          </p:cNvCxnSpPr>
          <p:nvPr/>
        </p:nvCxnSpPr>
        <p:spPr>
          <a:xfrm flipV="1">
            <a:off x="3510771" y="3011167"/>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8DFAFEB-D1B2-4DFC-9D62-6F126BE477BD}"/>
              </a:ext>
            </a:extLst>
          </p:cNvPr>
          <p:cNvCxnSpPr>
            <a:cxnSpLocks/>
          </p:cNvCxnSpPr>
          <p:nvPr/>
        </p:nvCxnSpPr>
        <p:spPr>
          <a:xfrm flipV="1">
            <a:off x="5614223" y="2904701"/>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1EA5495-EFA8-46EB-849F-FA2CB9D29665}"/>
              </a:ext>
            </a:extLst>
          </p:cNvPr>
          <p:cNvCxnSpPr>
            <a:cxnSpLocks/>
          </p:cNvCxnSpPr>
          <p:nvPr/>
        </p:nvCxnSpPr>
        <p:spPr>
          <a:xfrm flipV="1">
            <a:off x="7624561" y="2894648"/>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7" name="Arrow: Right 66">
            <a:extLst>
              <a:ext uri="{FF2B5EF4-FFF2-40B4-BE49-F238E27FC236}">
                <a16:creationId xmlns:a16="http://schemas.microsoft.com/office/drawing/2014/main" id="{6138F454-E966-4078-B9DE-CBE9E47AB767}"/>
              </a:ext>
            </a:extLst>
          </p:cNvPr>
          <p:cNvSpPr/>
          <p:nvPr/>
        </p:nvSpPr>
        <p:spPr>
          <a:xfrm>
            <a:off x="952501" y="9064232"/>
            <a:ext cx="7162800" cy="755995"/>
          </a:xfrm>
          <a:prstGeom prst="rightArrow">
            <a:avLst>
              <a:gd name="adj1" fmla="val 21579"/>
              <a:gd name="adj2" fmla="val 84210"/>
            </a:avLst>
          </a:prstGeom>
          <a:solidFill>
            <a:schemeClr val="tx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726B241C-2256-4213-B5A7-3CEEB55BBE00}"/>
              </a:ext>
            </a:extLst>
          </p:cNvPr>
          <p:cNvSpPr txBox="1"/>
          <p:nvPr/>
        </p:nvSpPr>
        <p:spPr>
          <a:xfrm>
            <a:off x="3483138" y="9504756"/>
            <a:ext cx="1165063" cy="630942"/>
          </a:xfrm>
          <a:prstGeom prst="rect">
            <a:avLst/>
          </a:prstGeom>
          <a:noFill/>
        </p:spPr>
        <p:txBody>
          <a:bodyPr wrap="none" rtlCol="0">
            <a:spAutoFit/>
          </a:bodyPr>
          <a:lstStyle/>
          <a:p>
            <a:r>
              <a:rPr lang="en-US" sz="3500" dirty="0">
                <a:latin typeface="Arial" panose="020B0604020202020204" pitchFamily="34" charset="0"/>
                <a:cs typeface="Arial" panose="020B0604020202020204" pitchFamily="34" charset="0"/>
              </a:rPr>
              <a:t>Time</a:t>
            </a:r>
          </a:p>
        </p:txBody>
      </p:sp>
    </p:spTree>
    <p:extLst>
      <p:ext uri="{BB962C8B-B14F-4D97-AF65-F5344CB8AC3E}">
        <p14:creationId xmlns:p14="http://schemas.microsoft.com/office/powerpoint/2010/main" val="2107897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Special Cases of Markov Decision Process</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8458200" y="1344846"/>
            <a:ext cx="9677400" cy="8942154"/>
          </a:xfrm>
          <a:prstGeom prst="rect">
            <a:avLst/>
          </a:prstGeom>
        </p:spPr>
      </p:pic>
      <p:sp>
        <p:nvSpPr>
          <p:cNvPr id="20" name="TextBox 8">
            <a:extLst>
              <a:ext uri="{FF2B5EF4-FFF2-40B4-BE49-F238E27FC236}">
                <a16:creationId xmlns:a16="http://schemas.microsoft.com/office/drawing/2014/main" id="{6E642AF1-C161-49FD-89A9-FDAA29CDFFF7}"/>
              </a:ext>
            </a:extLst>
          </p:cNvPr>
          <p:cNvSpPr txBox="1"/>
          <p:nvPr/>
        </p:nvSpPr>
        <p:spPr>
          <a:xfrm>
            <a:off x="8685652" y="1617619"/>
            <a:ext cx="9221348" cy="8276625"/>
          </a:xfrm>
          <a:prstGeom prst="rect">
            <a:avLst/>
          </a:prstGeom>
        </p:spPr>
        <p:txBody>
          <a:bodyPr wrap="square" lIns="0" tIns="0" rIns="0" bIns="0" rtlCol="0" anchor="t">
            <a:spAutoFit/>
          </a:bodyPr>
          <a:lstStyle/>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For MAB, if we know the </a:t>
            </a:r>
            <a:r>
              <a:rPr lang="en-US" sz="3600" b="1" spc="-25" dirty="0">
                <a:solidFill>
                  <a:srgbClr val="0070C0"/>
                </a:solidFill>
                <a:latin typeface="Goudy Old Style" panose="02020502050305020303" pitchFamily="18" charset="0"/>
              </a:rPr>
              <a:t>expected</a:t>
            </a:r>
            <a:r>
              <a:rPr lang="en-US" sz="3600" spc="-25" dirty="0">
                <a:solidFill>
                  <a:srgbClr val="000000"/>
                </a:solidFill>
                <a:latin typeface="Goudy Old Style" panose="02020502050305020303" pitchFamily="18" charset="0"/>
              </a:rPr>
              <a:t> </a:t>
            </a:r>
            <a:r>
              <a:rPr lang="en-US" sz="3600" b="1" spc="-25" dirty="0">
                <a:solidFill>
                  <a:srgbClr val="0070C0"/>
                </a:solidFill>
                <a:latin typeface="Goudy Old Style" panose="02020502050305020303" pitchFamily="18" charset="0"/>
              </a:rPr>
              <a:t>reward</a:t>
            </a:r>
            <a:r>
              <a:rPr lang="en-US" sz="3600" spc="-25" dirty="0">
                <a:solidFill>
                  <a:srgbClr val="000000"/>
                </a:solidFill>
                <a:latin typeface="Goudy Old Style" panose="02020502050305020303" pitchFamily="18" charset="0"/>
              </a:rPr>
              <a:t> for all the actions, we would always select the action with the maximum expected reward.</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Similarly for contextual bandits, if we know the </a:t>
            </a:r>
            <a:r>
              <a:rPr lang="en-US" sz="3600" spc="-25" dirty="0">
                <a:latin typeface="Goudy Old Style" panose="02020502050305020303" pitchFamily="18" charset="0"/>
              </a:rPr>
              <a:t>expected reward </a:t>
            </a:r>
            <a:r>
              <a:rPr lang="en-US" sz="3600" spc="-25" dirty="0">
                <a:solidFill>
                  <a:srgbClr val="000000"/>
                </a:solidFill>
                <a:latin typeface="Goudy Old Style" panose="02020502050305020303" pitchFamily="18" charset="0"/>
              </a:rPr>
              <a:t>for all the actions </a:t>
            </a:r>
            <a:r>
              <a:rPr lang="en-US" sz="3600" b="1" spc="-25" dirty="0">
                <a:solidFill>
                  <a:srgbClr val="0070C0"/>
                </a:solidFill>
                <a:latin typeface="Goudy Old Style" panose="02020502050305020303" pitchFamily="18" charset="0"/>
              </a:rPr>
              <a:t>of a given state</a:t>
            </a:r>
            <a:r>
              <a:rPr lang="en-US" sz="3600" spc="-25" dirty="0">
                <a:solidFill>
                  <a:srgbClr val="000000"/>
                </a:solidFill>
                <a:latin typeface="Goudy Old Style" panose="02020502050305020303" pitchFamily="18" charset="0"/>
              </a:rPr>
              <a:t>, we would always select the action with the maximum expected reward </a:t>
            </a:r>
            <a:r>
              <a:rPr lang="en-US" sz="3600" b="1" spc="-25" dirty="0">
                <a:solidFill>
                  <a:srgbClr val="0070C0"/>
                </a:solidFill>
                <a:latin typeface="Goudy Old Style" panose="02020502050305020303" pitchFamily="18" charset="0"/>
              </a:rPr>
              <a:t>for that given state</a:t>
            </a:r>
            <a:r>
              <a:rPr lang="en-US" sz="3600" spc="-25" dirty="0">
                <a:solidFill>
                  <a:srgbClr val="000000"/>
                </a:solidFill>
                <a:latin typeface="Goudy Old Style" panose="02020502050305020303" pitchFamily="18" charset="0"/>
              </a:rPr>
              <a:t>.</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Hence, the </a:t>
            </a:r>
            <a:r>
              <a:rPr lang="en-US" sz="3600" b="1" spc="-25" dirty="0">
                <a:solidFill>
                  <a:srgbClr val="0070C0"/>
                </a:solidFill>
                <a:latin typeface="Goudy Old Style" panose="02020502050305020303" pitchFamily="18" charset="0"/>
              </a:rPr>
              <a:t>planning problem</a:t>
            </a:r>
            <a:r>
              <a:rPr lang="en-US" sz="3600" spc="-25" dirty="0">
                <a:solidFill>
                  <a:srgbClr val="FF0000"/>
                </a:solidFill>
                <a:latin typeface="Goudy Old Style" panose="02020502050305020303" pitchFamily="18" charset="0"/>
              </a:rPr>
              <a:t>*</a:t>
            </a:r>
            <a:r>
              <a:rPr lang="en-US" sz="3600" spc="-25" dirty="0">
                <a:solidFill>
                  <a:srgbClr val="000000"/>
                </a:solidFill>
                <a:latin typeface="Goudy Old Style" panose="02020502050305020303" pitchFamily="18" charset="0"/>
              </a:rPr>
              <a:t> for both MAB and contextual bandits is TRIVIAL!</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b="1" spc="-25" dirty="0">
                <a:latin typeface="Goudy Old Style" panose="02020502050305020303" pitchFamily="18" charset="0"/>
              </a:rPr>
              <a:t>Important: </a:t>
            </a:r>
            <a:r>
              <a:rPr lang="en-US" sz="3600" spc="-25" dirty="0">
                <a:latin typeface="Goudy Old Style" panose="02020502050305020303" pitchFamily="18" charset="0"/>
              </a:rPr>
              <a:t>The phase multi-armed bandit (or MAB) and contextual bandit </a:t>
            </a:r>
            <a:r>
              <a:rPr lang="en-US" sz="3600" b="1" spc="-25" dirty="0">
                <a:solidFill>
                  <a:srgbClr val="0070C0"/>
                </a:solidFill>
                <a:latin typeface="Goudy Old Style" panose="02020502050305020303" pitchFamily="18" charset="0"/>
              </a:rPr>
              <a:t>by default </a:t>
            </a:r>
            <a:r>
              <a:rPr lang="en-US" sz="3600" spc="-25" dirty="0">
                <a:latin typeface="Goudy Old Style" panose="02020502050305020303" pitchFamily="18" charset="0"/>
              </a:rPr>
              <a:t>means </a:t>
            </a:r>
            <a:r>
              <a:rPr lang="en-US" sz="3600" b="1" spc="-25" dirty="0">
                <a:solidFill>
                  <a:srgbClr val="0070C0"/>
                </a:solidFill>
                <a:latin typeface="Goudy Old Style" panose="02020502050305020303" pitchFamily="18" charset="0"/>
              </a:rPr>
              <a:t>learning + planning problem</a:t>
            </a:r>
            <a:r>
              <a:rPr lang="en-US" sz="3600" spc="-25" dirty="0">
                <a:latin typeface="Goudy Old Style" panose="02020502050305020303" pitchFamily="18" charset="0"/>
              </a:rPr>
              <a:t>. , i.e. the probabilistic model of the system is </a:t>
            </a:r>
            <a:r>
              <a:rPr lang="en-US" sz="3600" b="1" spc="-25" dirty="0">
                <a:latin typeface="Goudy Old Style" panose="02020502050305020303" pitchFamily="18" charset="0"/>
              </a:rPr>
              <a:t>not</a:t>
            </a:r>
            <a:r>
              <a:rPr lang="en-US" sz="3600" spc="-25" dirty="0">
                <a:latin typeface="Goudy Old Style" panose="02020502050305020303" pitchFamily="18" charset="0"/>
              </a:rPr>
              <a:t> known.</a:t>
            </a:r>
            <a:endParaRPr lang="en-US" sz="3600" spc="-25" dirty="0">
              <a:solidFill>
                <a:srgbClr val="FF0000"/>
              </a:solidFill>
              <a:latin typeface="Goudy Old Style" panose="02020502050305020303" pitchFamily="18" charset="0"/>
            </a:endParaRPr>
          </a:p>
          <a:p>
            <a:pPr>
              <a:lnSpc>
                <a:spcPts val="3616"/>
              </a:lnSpc>
              <a:spcBef>
                <a:spcPct val="0"/>
              </a:spcBef>
            </a:pPr>
            <a:r>
              <a:rPr lang="en-US" sz="2500" spc="-25" dirty="0">
                <a:solidFill>
                  <a:srgbClr val="FF0000"/>
                </a:solidFill>
                <a:latin typeface="Goudy Old Style" panose="02020502050305020303" pitchFamily="18" charset="0"/>
              </a:rPr>
              <a:t>*Recall that planning problem is the case when we know the probabilistic model of the system.</a:t>
            </a:r>
          </a:p>
        </p:txBody>
      </p:sp>
      <p:sp>
        <p:nvSpPr>
          <p:cNvPr id="99" name="Oval 98">
            <a:extLst>
              <a:ext uri="{FF2B5EF4-FFF2-40B4-BE49-F238E27FC236}">
                <a16:creationId xmlns:a16="http://schemas.microsoft.com/office/drawing/2014/main" id="{731BFCCC-5AC3-434D-BA5B-9DC6C0CD0932}"/>
              </a:ext>
            </a:extLst>
          </p:cNvPr>
          <p:cNvSpPr/>
          <p:nvPr/>
        </p:nvSpPr>
        <p:spPr>
          <a:xfrm>
            <a:off x="1071194" y="3730323"/>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40DF35BE-DEB2-4C66-9FB7-D4148D6CAF70}"/>
                  </a:ext>
                </a:extLst>
              </p:cNvPr>
              <p:cNvSpPr txBox="1"/>
              <p:nvPr/>
            </p:nvSpPr>
            <p:spPr>
              <a:xfrm>
                <a:off x="1169086" y="3853520"/>
                <a:ext cx="74937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00" name="TextBox 99">
                <a:extLst>
                  <a:ext uri="{FF2B5EF4-FFF2-40B4-BE49-F238E27FC236}">
                    <a16:creationId xmlns:a16="http://schemas.microsoft.com/office/drawing/2014/main" id="{40DF35BE-DEB2-4C66-9FB7-D4148D6CAF70}"/>
                  </a:ext>
                </a:extLst>
              </p:cNvPr>
              <p:cNvSpPr txBox="1">
                <a:spLocks noRot="1" noChangeAspect="1" noMove="1" noResize="1" noEditPoints="1" noAdjustHandles="1" noChangeArrowheads="1" noChangeShapeType="1" noTextEdit="1"/>
              </p:cNvSpPr>
              <p:nvPr/>
            </p:nvSpPr>
            <p:spPr>
              <a:xfrm>
                <a:off x="1169086" y="3853520"/>
                <a:ext cx="749372" cy="646331"/>
              </a:xfrm>
              <a:prstGeom prst="rect">
                <a:avLst/>
              </a:prstGeom>
              <a:blipFill>
                <a:blip r:embed="rId3"/>
                <a:stretch>
                  <a:fillRect/>
                </a:stretch>
              </a:blipFill>
              <a:ln>
                <a:noFill/>
              </a:ln>
            </p:spPr>
            <p:txBody>
              <a:bodyPr/>
              <a:lstStyle/>
              <a:p>
                <a:r>
                  <a:rPr lang="en-US">
                    <a:noFill/>
                  </a:rPr>
                  <a:t> </a:t>
                </a:r>
              </a:p>
            </p:txBody>
          </p:sp>
        </mc:Fallback>
      </mc:AlternateContent>
      <p:sp>
        <p:nvSpPr>
          <p:cNvPr id="101" name="Oval 100">
            <a:extLst>
              <a:ext uri="{FF2B5EF4-FFF2-40B4-BE49-F238E27FC236}">
                <a16:creationId xmlns:a16="http://schemas.microsoft.com/office/drawing/2014/main" id="{4804F738-21EA-4C8D-A1DF-7E41E64593F5}"/>
              </a:ext>
            </a:extLst>
          </p:cNvPr>
          <p:cNvSpPr/>
          <p:nvPr/>
        </p:nvSpPr>
        <p:spPr>
          <a:xfrm>
            <a:off x="3032839" y="364523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33D4ECF9-25B3-4DE4-BC7F-562AD98E3F31}"/>
                  </a:ext>
                </a:extLst>
              </p:cNvPr>
              <p:cNvSpPr txBox="1"/>
              <p:nvPr/>
            </p:nvSpPr>
            <p:spPr>
              <a:xfrm>
                <a:off x="3130731" y="3768434"/>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02" name="TextBox 101">
                <a:extLst>
                  <a:ext uri="{FF2B5EF4-FFF2-40B4-BE49-F238E27FC236}">
                    <a16:creationId xmlns:a16="http://schemas.microsoft.com/office/drawing/2014/main" id="{33D4ECF9-25B3-4DE4-BC7F-562AD98E3F31}"/>
                  </a:ext>
                </a:extLst>
              </p:cNvPr>
              <p:cNvSpPr txBox="1">
                <a:spLocks noRot="1" noChangeAspect="1" noMove="1" noResize="1" noEditPoints="1" noAdjustHandles="1" noChangeArrowheads="1" noChangeShapeType="1" noTextEdit="1"/>
              </p:cNvSpPr>
              <p:nvPr/>
            </p:nvSpPr>
            <p:spPr>
              <a:xfrm>
                <a:off x="3130731" y="3768434"/>
                <a:ext cx="760080" cy="646331"/>
              </a:xfrm>
              <a:prstGeom prst="rect">
                <a:avLst/>
              </a:prstGeom>
              <a:blipFill>
                <a:blip r:embed="rId4"/>
                <a:stretch>
                  <a:fillRect/>
                </a:stretch>
              </a:blipFill>
              <a:ln>
                <a:noFill/>
              </a:ln>
            </p:spPr>
            <p:txBody>
              <a:bodyPr/>
              <a:lstStyle/>
              <a:p>
                <a:r>
                  <a:rPr lang="en-US">
                    <a:noFill/>
                  </a:rPr>
                  <a:t> </a:t>
                </a:r>
              </a:p>
            </p:txBody>
          </p:sp>
        </mc:Fallback>
      </mc:AlternateContent>
      <p:sp>
        <p:nvSpPr>
          <p:cNvPr id="103" name="Oval 102">
            <a:extLst>
              <a:ext uri="{FF2B5EF4-FFF2-40B4-BE49-F238E27FC236}">
                <a16:creationId xmlns:a16="http://schemas.microsoft.com/office/drawing/2014/main" id="{BF7EE281-D410-4F00-9437-C35F8492B114}"/>
              </a:ext>
            </a:extLst>
          </p:cNvPr>
          <p:cNvSpPr/>
          <p:nvPr/>
        </p:nvSpPr>
        <p:spPr>
          <a:xfrm>
            <a:off x="5127033"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8913F4A2-1493-48B0-B0DB-B19996D1B72C}"/>
                  </a:ext>
                </a:extLst>
              </p:cNvPr>
              <p:cNvSpPr txBox="1"/>
              <p:nvPr/>
            </p:nvSpPr>
            <p:spPr>
              <a:xfrm>
                <a:off x="5224925"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04" name="TextBox 103">
                <a:extLst>
                  <a:ext uri="{FF2B5EF4-FFF2-40B4-BE49-F238E27FC236}">
                    <a16:creationId xmlns:a16="http://schemas.microsoft.com/office/drawing/2014/main" id="{8913F4A2-1493-48B0-B0DB-B19996D1B72C}"/>
                  </a:ext>
                </a:extLst>
              </p:cNvPr>
              <p:cNvSpPr txBox="1">
                <a:spLocks noRot="1" noChangeAspect="1" noMove="1" noResize="1" noEditPoints="1" noAdjustHandles="1" noChangeArrowheads="1" noChangeShapeType="1" noTextEdit="1"/>
              </p:cNvSpPr>
              <p:nvPr/>
            </p:nvSpPr>
            <p:spPr>
              <a:xfrm>
                <a:off x="5224925" y="3667617"/>
                <a:ext cx="760080" cy="646331"/>
              </a:xfrm>
              <a:prstGeom prst="rect">
                <a:avLst/>
              </a:prstGeom>
              <a:blipFill>
                <a:blip r:embed="rId5"/>
                <a:stretch>
                  <a:fillRect/>
                </a:stretch>
              </a:blipFill>
              <a:ln>
                <a:noFill/>
              </a:ln>
            </p:spPr>
            <p:txBody>
              <a:bodyPr/>
              <a:lstStyle/>
              <a:p>
                <a:r>
                  <a:rPr lang="en-US">
                    <a:noFill/>
                  </a:rPr>
                  <a:t> </a:t>
                </a:r>
              </a:p>
            </p:txBody>
          </p:sp>
        </mc:Fallback>
      </mc:AlternateContent>
      <p:sp>
        <p:nvSpPr>
          <p:cNvPr id="105" name="Oval 104">
            <a:extLst>
              <a:ext uri="{FF2B5EF4-FFF2-40B4-BE49-F238E27FC236}">
                <a16:creationId xmlns:a16="http://schemas.microsoft.com/office/drawing/2014/main" id="{9DB78C63-9FB6-4DB3-B359-A1361436202F}"/>
              </a:ext>
            </a:extLst>
          </p:cNvPr>
          <p:cNvSpPr/>
          <p:nvPr/>
        </p:nvSpPr>
        <p:spPr>
          <a:xfrm>
            <a:off x="7141881"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6ABE80AF-A699-44DB-9017-B9310E73BC7E}"/>
                  </a:ext>
                </a:extLst>
              </p:cNvPr>
              <p:cNvSpPr txBox="1"/>
              <p:nvPr/>
            </p:nvSpPr>
            <p:spPr>
              <a:xfrm>
                <a:off x="7239773"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06" name="TextBox 105">
                <a:extLst>
                  <a:ext uri="{FF2B5EF4-FFF2-40B4-BE49-F238E27FC236}">
                    <a16:creationId xmlns:a16="http://schemas.microsoft.com/office/drawing/2014/main" id="{6ABE80AF-A699-44DB-9017-B9310E73BC7E}"/>
                  </a:ext>
                </a:extLst>
              </p:cNvPr>
              <p:cNvSpPr txBox="1">
                <a:spLocks noRot="1" noChangeAspect="1" noMove="1" noResize="1" noEditPoints="1" noAdjustHandles="1" noChangeArrowheads="1" noChangeShapeType="1" noTextEdit="1"/>
              </p:cNvSpPr>
              <p:nvPr/>
            </p:nvSpPr>
            <p:spPr>
              <a:xfrm>
                <a:off x="7239773" y="3667617"/>
                <a:ext cx="760080" cy="646331"/>
              </a:xfrm>
              <a:prstGeom prst="rect">
                <a:avLst/>
              </a:prstGeom>
              <a:blipFill>
                <a:blip r:embed="rId6"/>
                <a:stretch>
                  <a:fillRect/>
                </a:stretch>
              </a:blipFill>
              <a:ln>
                <a:noFill/>
              </a:ln>
            </p:spPr>
            <p:txBody>
              <a:bodyPr/>
              <a:lstStyle/>
              <a:p>
                <a:r>
                  <a:rPr lang="en-US">
                    <a:noFill/>
                  </a:rPr>
                  <a:t> </a:t>
                </a:r>
              </a:p>
            </p:txBody>
          </p:sp>
        </mc:Fallback>
      </mc:AlternateContent>
      <p:sp>
        <p:nvSpPr>
          <p:cNvPr id="109" name="Oval 108">
            <a:extLst>
              <a:ext uri="{FF2B5EF4-FFF2-40B4-BE49-F238E27FC236}">
                <a16:creationId xmlns:a16="http://schemas.microsoft.com/office/drawing/2014/main" id="{BD81D16C-310A-4CD0-B890-27D78194288F}"/>
              </a:ext>
            </a:extLst>
          </p:cNvPr>
          <p:cNvSpPr/>
          <p:nvPr/>
        </p:nvSpPr>
        <p:spPr>
          <a:xfrm>
            <a:off x="1078821" y="2171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E8588468-A0B2-4991-AE25-CBCA93276665}"/>
                  </a:ext>
                </a:extLst>
              </p:cNvPr>
              <p:cNvSpPr txBox="1"/>
              <p:nvPr/>
            </p:nvSpPr>
            <p:spPr>
              <a:xfrm>
                <a:off x="1176713" y="2294897"/>
                <a:ext cx="66178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10" name="TextBox 109">
                <a:extLst>
                  <a:ext uri="{FF2B5EF4-FFF2-40B4-BE49-F238E27FC236}">
                    <a16:creationId xmlns:a16="http://schemas.microsoft.com/office/drawing/2014/main" id="{E8588468-A0B2-4991-AE25-CBCA93276665}"/>
                  </a:ext>
                </a:extLst>
              </p:cNvPr>
              <p:cNvSpPr txBox="1">
                <a:spLocks noRot="1" noChangeAspect="1" noMove="1" noResize="1" noEditPoints="1" noAdjustHandles="1" noChangeArrowheads="1" noChangeShapeType="1" noTextEdit="1"/>
              </p:cNvSpPr>
              <p:nvPr/>
            </p:nvSpPr>
            <p:spPr>
              <a:xfrm>
                <a:off x="1176713" y="2294897"/>
                <a:ext cx="661783" cy="646331"/>
              </a:xfrm>
              <a:prstGeom prst="rect">
                <a:avLst/>
              </a:prstGeom>
              <a:blipFill>
                <a:blip r:embed="rId7"/>
                <a:stretch>
                  <a:fillRect/>
                </a:stretch>
              </a:blipFill>
              <a:ln>
                <a:noFill/>
              </a:ln>
            </p:spPr>
            <p:txBody>
              <a:bodyPr/>
              <a:lstStyle/>
              <a:p>
                <a:r>
                  <a:rPr lang="en-US">
                    <a:noFill/>
                  </a:rPr>
                  <a:t> </a:t>
                </a:r>
              </a:p>
            </p:txBody>
          </p:sp>
        </mc:Fallback>
      </mc:AlternateContent>
      <p:sp>
        <p:nvSpPr>
          <p:cNvPr id="111" name="Oval 110">
            <a:extLst>
              <a:ext uri="{FF2B5EF4-FFF2-40B4-BE49-F238E27FC236}">
                <a16:creationId xmlns:a16="http://schemas.microsoft.com/office/drawing/2014/main" id="{DDC7A9BD-082E-4D6C-B69F-CC63BFB226F5}"/>
              </a:ext>
            </a:extLst>
          </p:cNvPr>
          <p:cNvSpPr/>
          <p:nvPr/>
        </p:nvSpPr>
        <p:spPr>
          <a:xfrm>
            <a:off x="3040466" y="208661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E8AC3E76-D457-4DD8-96DC-59B04D048602}"/>
                  </a:ext>
                </a:extLst>
              </p:cNvPr>
              <p:cNvSpPr txBox="1"/>
              <p:nvPr/>
            </p:nvSpPr>
            <p:spPr>
              <a:xfrm>
                <a:off x="3138358" y="2209811"/>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12" name="TextBox 111">
                <a:extLst>
                  <a:ext uri="{FF2B5EF4-FFF2-40B4-BE49-F238E27FC236}">
                    <a16:creationId xmlns:a16="http://schemas.microsoft.com/office/drawing/2014/main" id="{E8AC3E76-D457-4DD8-96DC-59B04D048602}"/>
                  </a:ext>
                </a:extLst>
              </p:cNvPr>
              <p:cNvSpPr txBox="1">
                <a:spLocks noRot="1" noChangeAspect="1" noMove="1" noResize="1" noEditPoints="1" noAdjustHandles="1" noChangeArrowheads="1" noChangeShapeType="1" noTextEdit="1"/>
              </p:cNvSpPr>
              <p:nvPr/>
            </p:nvSpPr>
            <p:spPr>
              <a:xfrm>
                <a:off x="3138358" y="2209811"/>
                <a:ext cx="672492" cy="646331"/>
              </a:xfrm>
              <a:prstGeom prst="rect">
                <a:avLst/>
              </a:prstGeom>
              <a:blipFill>
                <a:blip r:embed="rId8"/>
                <a:stretch>
                  <a:fillRect/>
                </a:stretch>
              </a:blipFill>
              <a:ln>
                <a:noFill/>
              </a:ln>
            </p:spPr>
            <p:txBody>
              <a:bodyPr/>
              <a:lstStyle/>
              <a:p>
                <a:r>
                  <a:rPr lang="en-US">
                    <a:noFill/>
                  </a:rPr>
                  <a:t> </a:t>
                </a:r>
              </a:p>
            </p:txBody>
          </p:sp>
        </mc:Fallback>
      </mc:AlternateContent>
      <p:sp>
        <p:nvSpPr>
          <p:cNvPr id="113" name="Oval 112">
            <a:extLst>
              <a:ext uri="{FF2B5EF4-FFF2-40B4-BE49-F238E27FC236}">
                <a16:creationId xmlns:a16="http://schemas.microsoft.com/office/drawing/2014/main" id="{78B5A9CD-6DE7-4F4B-A14F-8E117A650421}"/>
              </a:ext>
            </a:extLst>
          </p:cNvPr>
          <p:cNvSpPr/>
          <p:nvPr/>
        </p:nvSpPr>
        <p:spPr>
          <a:xfrm>
            <a:off x="5134660"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0B6290F1-5809-4C2B-94E4-58D3D51329F7}"/>
                  </a:ext>
                </a:extLst>
              </p:cNvPr>
              <p:cNvSpPr txBox="1"/>
              <p:nvPr/>
            </p:nvSpPr>
            <p:spPr>
              <a:xfrm>
                <a:off x="5232552" y="2108994"/>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14" name="TextBox 113">
                <a:extLst>
                  <a:ext uri="{FF2B5EF4-FFF2-40B4-BE49-F238E27FC236}">
                    <a16:creationId xmlns:a16="http://schemas.microsoft.com/office/drawing/2014/main" id="{0B6290F1-5809-4C2B-94E4-58D3D51329F7}"/>
                  </a:ext>
                </a:extLst>
              </p:cNvPr>
              <p:cNvSpPr txBox="1">
                <a:spLocks noRot="1" noChangeAspect="1" noMove="1" noResize="1" noEditPoints="1" noAdjustHandles="1" noChangeArrowheads="1" noChangeShapeType="1" noTextEdit="1"/>
              </p:cNvSpPr>
              <p:nvPr/>
            </p:nvSpPr>
            <p:spPr>
              <a:xfrm>
                <a:off x="5232552" y="2108994"/>
                <a:ext cx="672492" cy="646331"/>
              </a:xfrm>
              <a:prstGeom prst="rect">
                <a:avLst/>
              </a:prstGeom>
              <a:blipFill>
                <a:blip r:embed="rId9"/>
                <a:stretch>
                  <a:fillRect/>
                </a:stretch>
              </a:blipFill>
              <a:ln>
                <a:noFill/>
              </a:ln>
            </p:spPr>
            <p:txBody>
              <a:bodyPr/>
              <a:lstStyle/>
              <a:p>
                <a:r>
                  <a:rPr lang="en-US">
                    <a:noFill/>
                  </a:rPr>
                  <a:t> </a:t>
                </a:r>
              </a:p>
            </p:txBody>
          </p:sp>
        </mc:Fallback>
      </mc:AlternateContent>
      <p:sp>
        <p:nvSpPr>
          <p:cNvPr id="115" name="Oval 114">
            <a:extLst>
              <a:ext uri="{FF2B5EF4-FFF2-40B4-BE49-F238E27FC236}">
                <a16:creationId xmlns:a16="http://schemas.microsoft.com/office/drawing/2014/main" id="{047A6FF4-A62D-4243-BEDC-0CD301A3F4EC}"/>
              </a:ext>
            </a:extLst>
          </p:cNvPr>
          <p:cNvSpPr/>
          <p:nvPr/>
        </p:nvSpPr>
        <p:spPr>
          <a:xfrm>
            <a:off x="7149508"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538E9D39-0AAC-4CCE-8748-8014A3A5101B}"/>
                  </a:ext>
                </a:extLst>
              </p:cNvPr>
              <p:cNvSpPr txBox="1"/>
              <p:nvPr/>
            </p:nvSpPr>
            <p:spPr>
              <a:xfrm>
                <a:off x="7247400" y="2108994"/>
                <a:ext cx="65274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16" name="TextBox 115">
                <a:extLst>
                  <a:ext uri="{FF2B5EF4-FFF2-40B4-BE49-F238E27FC236}">
                    <a16:creationId xmlns:a16="http://schemas.microsoft.com/office/drawing/2014/main" id="{538E9D39-0AAC-4CCE-8748-8014A3A5101B}"/>
                  </a:ext>
                </a:extLst>
              </p:cNvPr>
              <p:cNvSpPr txBox="1">
                <a:spLocks noRot="1" noChangeAspect="1" noMove="1" noResize="1" noEditPoints="1" noAdjustHandles="1" noChangeArrowheads="1" noChangeShapeType="1" noTextEdit="1"/>
              </p:cNvSpPr>
              <p:nvPr/>
            </p:nvSpPr>
            <p:spPr>
              <a:xfrm>
                <a:off x="7247400" y="2108994"/>
                <a:ext cx="652743" cy="646331"/>
              </a:xfrm>
              <a:prstGeom prst="rect">
                <a:avLst/>
              </a:prstGeom>
              <a:blipFill>
                <a:blip r:embed="rId10"/>
                <a:stretch>
                  <a:fillRect/>
                </a:stretch>
              </a:blipFill>
              <a:ln>
                <a:noFill/>
              </a:ln>
            </p:spPr>
            <p:txBody>
              <a:bodyPr/>
              <a:lstStyle/>
              <a:p>
                <a:r>
                  <a:rPr lang="en-US">
                    <a:noFill/>
                  </a:rPr>
                  <a:t> </a:t>
                </a:r>
              </a:p>
            </p:txBody>
          </p:sp>
        </mc:Fallback>
      </mc:AlternateContent>
      <p:cxnSp>
        <p:nvCxnSpPr>
          <p:cNvPr id="130" name="Straight Arrow Connector 129">
            <a:extLst>
              <a:ext uri="{FF2B5EF4-FFF2-40B4-BE49-F238E27FC236}">
                <a16:creationId xmlns:a16="http://schemas.microsoft.com/office/drawing/2014/main" id="{6AE0F3A4-74E4-4C11-A9AB-0961AA3F2566}"/>
              </a:ext>
            </a:extLst>
          </p:cNvPr>
          <p:cNvCxnSpPr>
            <a:cxnSpLocks/>
            <a:endCxn id="109" idx="4"/>
          </p:cNvCxnSpPr>
          <p:nvPr/>
        </p:nvCxnSpPr>
        <p:spPr>
          <a:xfrm flipV="1">
            <a:off x="1524000" y="3086100"/>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E450BBAE-89C2-4782-A5D7-BCDE346C1B28}"/>
              </a:ext>
            </a:extLst>
          </p:cNvPr>
          <p:cNvCxnSpPr>
            <a:cxnSpLocks/>
          </p:cNvCxnSpPr>
          <p:nvPr/>
        </p:nvCxnSpPr>
        <p:spPr>
          <a:xfrm flipV="1">
            <a:off x="3510771" y="3011167"/>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8DFAFEB-D1B2-4DFC-9D62-6F126BE477BD}"/>
              </a:ext>
            </a:extLst>
          </p:cNvPr>
          <p:cNvCxnSpPr>
            <a:cxnSpLocks/>
          </p:cNvCxnSpPr>
          <p:nvPr/>
        </p:nvCxnSpPr>
        <p:spPr>
          <a:xfrm flipV="1">
            <a:off x="5614223" y="2904701"/>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1EA5495-EFA8-46EB-849F-FA2CB9D29665}"/>
              </a:ext>
            </a:extLst>
          </p:cNvPr>
          <p:cNvCxnSpPr>
            <a:cxnSpLocks/>
          </p:cNvCxnSpPr>
          <p:nvPr/>
        </p:nvCxnSpPr>
        <p:spPr>
          <a:xfrm flipV="1">
            <a:off x="7624561" y="2894648"/>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7" name="Arrow: Right 66">
            <a:extLst>
              <a:ext uri="{FF2B5EF4-FFF2-40B4-BE49-F238E27FC236}">
                <a16:creationId xmlns:a16="http://schemas.microsoft.com/office/drawing/2014/main" id="{6138F454-E966-4078-B9DE-CBE9E47AB767}"/>
              </a:ext>
            </a:extLst>
          </p:cNvPr>
          <p:cNvSpPr/>
          <p:nvPr/>
        </p:nvSpPr>
        <p:spPr>
          <a:xfrm>
            <a:off x="952501" y="9064232"/>
            <a:ext cx="7162800" cy="755995"/>
          </a:xfrm>
          <a:prstGeom prst="rightArrow">
            <a:avLst>
              <a:gd name="adj1" fmla="val 21579"/>
              <a:gd name="adj2" fmla="val 84210"/>
            </a:avLst>
          </a:prstGeom>
          <a:solidFill>
            <a:schemeClr val="tx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726B241C-2256-4213-B5A7-3CEEB55BBE00}"/>
              </a:ext>
            </a:extLst>
          </p:cNvPr>
          <p:cNvSpPr txBox="1"/>
          <p:nvPr/>
        </p:nvSpPr>
        <p:spPr>
          <a:xfrm>
            <a:off x="3483138" y="9504756"/>
            <a:ext cx="1165063" cy="630942"/>
          </a:xfrm>
          <a:prstGeom prst="rect">
            <a:avLst/>
          </a:prstGeom>
          <a:noFill/>
        </p:spPr>
        <p:txBody>
          <a:bodyPr wrap="none" rtlCol="0">
            <a:spAutoFit/>
          </a:bodyPr>
          <a:lstStyle/>
          <a:p>
            <a:r>
              <a:rPr lang="en-US" sz="3500" dirty="0">
                <a:latin typeface="Arial" panose="020B0604020202020204" pitchFamily="34" charset="0"/>
                <a:cs typeface="Arial" panose="020B0604020202020204" pitchFamily="34" charset="0"/>
              </a:rPr>
              <a:t>Time</a:t>
            </a:r>
          </a:p>
        </p:txBody>
      </p:sp>
    </p:spTree>
    <p:extLst>
      <p:ext uri="{BB962C8B-B14F-4D97-AF65-F5344CB8AC3E}">
        <p14:creationId xmlns:p14="http://schemas.microsoft.com/office/powerpoint/2010/main" val="3314515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Special Cases of Markov Decision Process</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8458200" y="1344846"/>
            <a:ext cx="9677400" cy="8942154"/>
          </a:xfrm>
          <a:prstGeom prst="rect">
            <a:avLst/>
          </a:prstGeom>
        </p:spPr>
      </p:pic>
      <p:sp>
        <p:nvSpPr>
          <p:cNvPr id="20" name="TextBox 8">
            <a:extLst>
              <a:ext uri="{FF2B5EF4-FFF2-40B4-BE49-F238E27FC236}">
                <a16:creationId xmlns:a16="http://schemas.microsoft.com/office/drawing/2014/main" id="{6E642AF1-C161-49FD-89A9-FDAA29CDFFF7}"/>
              </a:ext>
            </a:extLst>
          </p:cNvPr>
          <p:cNvSpPr txBox="1"/>
          <p:nvPr/>
        </p:nvSpPr>
        <p:spPr>
          <a:xfrm>
            <a:off x="8685652" y="1617619"/>
            <a:ext cx="9221348" cy="8276625"/>
          </a:xfrm>
          <a:prstGeom prst="rect">
            <a:avLst/>
          </a:prstGeom>
        </p:spPr>
        <p:txBody>
          <a:bodyPr wrap="square" lIns="0" tIns="0" rIns="0" bIns="0" rtlCol="0" anchor="t">
            <a:spAutoFit/>
          </a:bodyPr>
          <a:lstStyle/>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For MAB, if we know the </a:t>
            </a:r>
            <a:r>
              <a:rPr lang="en-US" sz="3600" b="1" spc="-25" dirty="0">
                <a:solidFill>
                  <a:srgbClr val="0070C0"/>
                </a:solidFill>
                <a:latin typeface="Goudy Old Style" panose="02020502050305020303" pitchFamily="18" charset="0"/>
              </a:rPr>
              <a:t>expected</a:t>
            </a:r>
            <a:r>
              <a:rPr lang="en-US" sz="3600" spc="-25" dirty="0">
                <a:solidFill>
                  <a:srgbClr val="000000"/>
                </a:solidFill>
                <a:latin typeface="Goudy Old Style" panose="02020502050305020303" pitchFamily="18" charset="0"/>
              </a:rPr>
              <a:t> </a:t>
            </a:r>
            <a:r>
              <a:rPr lang="en-US" sz="3600" b="1" spc="-25" dirty="0">
                <a:solidFill>
                  <a:srgbClr val="0070C0"/>
                </a:solidFill>
                <a:latin typeface="Goudy Old Style" panose="02020502050305020303" pitchFamily="18" charset="0"/>
              </a:rPr>
              <a:t>reward</a:t>
            </a:r>
            <a:r>
              <a:rPr lang="en-US" sz="3600" spc="-25" dirty="0">
                <a:solidFill>
                  <a:srgbClr val="000000"/>
                </a:solidFill>
                <a:latin typeface="Goudy Old Style" panose="02020502050305020303" pitchFamily="18" charset="0"/>
              </a:rPr>
              <a:t> for all the actions, we would always select the action with the maximum expected reward.</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Similarly for contextual bandits, if we know the </a:t>
            </a:r>
            <a:r>
              <a:rPr lang="en-US" sz="3600" spc="-25" dirty="0">
                <a:latin typeface="Goudy Old Style" panose="02020502050305020303" pitchFamily="18" charset="0"/>
              </a:rPr>
              <a:t>expected reward </a:t>
            </a:r>
            <a:r>
              <a:rPr lang="en-US" sz="3600" spc="-25" dirty="0">
                <a:solidFill>
                  <a:srgbClr val="000000"/>
                </a:solidFill>
                <a:latin typeface="Goudy Old Style" panose="02020502050305020303" pitchFamily="18" charset="0"/>
              </a:rPr>
              <a:t>for all the actions </a:t>
            </a:r>
            <a:r>
              <a:rPr lang="en-US" sz="3600" b="1" spc="-25" dirty="0">
                <a:solidFill>
                  <a:srgbClr val="0070C0"/>
                </a:solidFill>
                <a:latin typeface="Goudy Old Style" panose="02020502050305020303" pitchFamily="18" charset="0"/>
              </a:rPr>
              <a:t>of a given state</a:t>
            </a:r>
            <a:r>
              <a:rPr lang="en-US" sz="3600" spc="-25" dirty="0">
                <a:solidFill>
                  <a:srgbClr val="000000"/>
                </a:solidFill>
                <a:latin typeface="Goudy Old Style" panose="02020502050305020303" pitchFamily="18" charset="0"/>
              </a:rPr>
              <a:t>, we would always select the action with the maximum expected reward </a:t>
            </a:r>
            <a:r>
              <a:rPr lang="en-US" sz="3600" b="1" spc="-25" dirty="0">
                <a:solidFill>
                  <a:srgbClr val="0070C0"/>
                </a:solidFill>
                <a:latin typeface="Goudy Old Style" panose="02020502050305020303" pitchFamily="18" charset="0"/>
              </a:rPr>
              <a:t>for that given state</a:t>
            </a:r>
            <a:r>
              <a:rPr lang="en-US" sz="3600" spc="-25" dirty="0">
                <a:solidFill>
                  <a:srgbClr val="000000"/>
                </a:solidFill>
                <a:latin typeface="Goudy Old Style" panose="02020502050305020303" pitchFamily="18" charset="0"/>
              </a:rPr>
              <a:t>.</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Hence, the </a:t>
            </a:r>
            <a:r>
              <a:rPr lang="en-US" sz="3600" b="1" spc="-25" dirty="0">
                <a:solidFill>
                  <a:srgbClr val="0070C0"/>
                </a:solidFill>
                <a:latin typeface="Goudy Old Style" panose="02020502050305020303" pitchFamily="18" charset="0"/>
              </a:rPr>
              <a:t>planning problem</a:t>
            </a:r>
            <a:r>
              <a:rPr lang="en-US" sz="3600" spc="-25" dirty="0">
                <a:solidFill>
                  <a:srgbClr val="FF0000"/>
                </a:solidFill>
                <a:latin typeface="Goudy Old Style" panose="02020502050305020303" pitchFamily="18" charset="0"/>
              </a:rPr>
              <a:t>*</a:t>
            </a:r>
            <a:r>
              <a:rPr lang="en-US" sz="3600" spc="-25" dirty="0">
                <a:solidFill>
                  <a:srgbClr val="000000"/>
                </a:solidFill>
                <a:latin typeface="Goudy Old Style" panose="02020502050305020303" pitchFamily="18" charset="0"/>
              </a:rPr>
              <a:t> for both MAB and contextual bandits is TRIVIAL!</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b="1" spc="-25" dirty="0">
                <a:latin typeface="Goudy Old Style" panose="02020502050305020303" pitchFamily="18" charset="0"/>
              </a:rPr>
              <a:t>Important: </a:t>
            </a:r>
            <a:r>
              <a:rPr lang="en-US" sz="3600" spc="-25" dirty="0">
                <a:latin typeface="Goudy Old Style" panose="02020502050305020303" pitchFamily="18" charset="0"/>
              </a:rPr>
              <a:t>The phase multi-armed bandit (or MAB) and contextual bandit </a:t>
            </a:r>
            <a:r>
              <a:rPr lang="en-US" sz="3600" b="1" spc="-25" dirty="0">
                <a:solidFill>
                  <a:srgbClr val="0070C0"/>
                </a:solidFill>
                <a:latin typeface="Goudy Old Style" panose="02020502050305020303" pitchFamily="18" charset="0"/>
              </a:rPr>
              <a:t>by default </a:t>
            </a:r>
            <a:r>
              <a:rPr lang="en-US" sz="3600" spc="-25" dirty="0">
                <a:latin typeface="Goudy Old Style" panose="02020502050305020303" pitchFamily="18" charset="0"/>
              </a:rPr>
              <a:t>means </a:t>
            </a:r>
            <a:r>
              <a:rPr lang="en-US" sz="3600" b="1" spc="-25" dirty="0">
                <a:solidFill>
                  <a:srgbClr val="0070C0"/>
                </a:solidFill>
                <a:latin typeface="Goudy Old Style" panose="02020502050305020303" pitchFamily="18" charset="0"/>
              </a:rPr>
              <a:t>learning + planning problem</a:t>
            </a:r>
            <a:r>
              <a:rPr lang="en-US" sz="3600" spc="-25" dirty="0">
                <a:latin typeface="Goudy Old Style" panose="02020502050305020303" pitchFamily="18" charset="0"/>
              </a:rPr>
              <a:t>. , i.e. the probabilistic model of the system is </a:t>
            </a:r>
            <a:r>
              <a:rPr lang="en-US" sz="3600" b="1" spc="-25" dirty="0">
                <a:latin typeface="Goudy Old Style" panose="02020502050305020303" pitchFamily="18" charset="0"/>
              </a:rPr>
              <a:t>not</a:t>
            </a:r>
            <a:r>
              <a:rPr lang="en-US" sz="3600" spc="-25" dirty="0">
                <a:latin typeface="Goudy Old Style" panose="02020502050305020303" pitchFamily="18" charset="0"/>
              </a:rPr>
              <a:t> known.</a:t>
            </a:r>
            <a:endParaRPr lang="en-US" sz="3600" spc="-25" dirty="0">
              <a:solidFill>
                <a:srgbClr val="FF0000"/>
              </a:solidFill>
              <a:latin typeface="Goudy Old Style" panose="02020502050305020303" pitchFamily="18" charset="0"/>
            </a:endParaRPr>
          </a:p>
          <a:p>
            <a:pPr>
              <a:lnSpc>
                <a:spcPts val="3616"/>
              </a:lnSpc>
              <a:spcBef>
                <a:spcPct val="0"/>
              </a:spcBef>
            </a:pPr>
            <a:r>
              <a:rPr lang="en-US" sz="2500" spc="-25" dirty="0">
                <a:solidFill>
                  <a:srgbClr val="FF0000"/>
                </a:solidFill>
                <a:latin typeface="Goudy Old Style" panose="02020502050305020303" pitchFamily="18" charset="0"/>
              </a:rPr>
              <a:t>*Recall that planning problem is the case when we know the probabilistic model of the system.</a:t>
            </a:r>
          </a:p>
        </p:txBody>
      </p:sp>
      <p:sp>
        <p:nvSpPr>
          <p:cNvPr id="99" name="Oval 98">
            <a:extLst>
              <a:ext uri="{FF2B5EF4-FFF2-40B4-BE49-F238E27FC236}">
                <a16:creationId xmlns:a16="http://schemas.microsoft.com/office/drawing/2014/main" id="{731BFCCC-5AC3-434D-BA5B-9DC6C0CD0932}"/>
              </a:ext>
            </a:extLst>
          </p:cNvPr>
          <p:cNvSpPr/>
          <p:nvPr/>
        </p:nvSpPr>
        <p:spPr>
          <a:xfrm>
            <a:off x="1071194" y="3730323"/>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40DF35BE-DEB2-4C66-9FB7-D4148D6CAF70}"/>
                  </a:ext>
                </a:extLst>
              </p:cNvPr>
              <p:cNvSpPr txBox="1"/>
              <p:nvPr/>
            </p:nvSpPr>
            <p:spPr>
              <a:xfrm>
                <a:off x="1169086" y="3853520"/>
                <a:ext cx="74937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00" name="TextBox 99">
                <a:extLst>
                  <a:ext uri="{FF2B5EF4-FFF2-40B4-BE49-F238E27FC236}">
                    <a16:creationId xmlns:a16="http://schemas.microsoft.com/office/drawing/2014/main" id="{40DF35BE-DEB2-4C66-9FB7-D4148D6CAF70}"/>
                  </a:ext>
                </a:extLst>
              </p:cNvPr>
              <p:cNvSpPr txBox="1">
                <a:spLocks noRot="1" noChangeAspect="1" noMove="1" noResize="1" noEditPoints="1" noAdjustHandles="1" noChangeArrowheads="1" noChangeShapeType="1" noTextEdit="1"/>
              </p:cNvSpPr>
              <p:nvPr/>
            </p:nvSpPr>
            <p:spPr>
              <a:xfrm>
                <a:off x="1169086" y="3853520"/>
                <a:ext cx="749372" cy="646331"/>
              </a:xfrm>
              <a:prstGeom prst="rect">
                <a:avLst/>
              </a:prstGeom>
              <a:blipFill>
                <a:blip r:embed="rId3"/>
                <a:stretch>
                  <a:fillRect/>
                </a:stretch>
              </a:blipFill>
              <a:ln>
                <a:noFill/>
              </a:ln>
            </p:spPr>
            <p:txBody>
              <a:bodyPr/>
              <a:lstStyle/>
              <a:p>
                <a:r>
                  <a:rPr lang="en-US">
                    <a:noFill/>
                  </a:rPr>
                  <a:t> </a:t>
                </a:r>
              </a:p>
            </p:txBody>
          </p:sp>
        </mc:Fallback>
      </mc:AlternateContent>
      <p:sp>
        <p:nvSpPr>
          <p:cNvPr id="101" name="Oval 100">
            <a:extLst>
              <a:ext uri="{FF2B5EF4-FFF2-40B4-BE49-F238E27FC236}">
                <a16:creationId xmlns:a16="http://schemas.microsoft.com/office/drawing/2014/main" id="{4804F738-21EA-4C8D-A1DF-7E41E64593F5}"/>
              </a:ext>
            </a:extLst>
          </p:cNvPr>
          <p:cNvSpPr/>
          <p:nvPr/>
        </p:nvSpPr>
        <p:spPr>
          <a:xfrm>
            <a:off x="3032839" y="364523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33D4ECF9-25B3-4DE4-BC7F-562AD98E3F31}"/>
                  </a:ext>
                </a:extLst>
              </p:cNvPr>
              <p:cNvSpPr txBox="1"/>
              <p:nvPr/>
            </p:nvSpPr>
            <p:spPr>
              <a:xfrm>
                <a:off x="3130731" y="3768434"/>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02" name="TextBox 101">
                <a:extLst>
                  <a:ext uri="{FF2B5EF4-FFF2-40B4-BE49-F238E27FC236}">
                    <a16:creationId xmlns:a16="http://schemas.microsoft.com/office/drawing/2014/main" id="{33D4ECF9-25B3-4DE4-BC7F-562AD98E3F31}"/>
                  </a:ext>
                </a:extLst>
              </p:cNvPr>
              <p:cNvSpPr txBox="1">
                <a:spLocks noRot="1" noChangeAspect="1" noMove="1" noResize="1" noEditPoints="1" noAdjustHandles="1" noChangeArrowheads="1" noChangeShapeType="1" noTextEdit="1"/>
              </p:cNvSpPr>
              <p:nvPr/>
            </p:nvSpPr>
            <p:spPr>
              <a:xfrm>
                <a:off x="3130731" y="3768434"/>
                <a:ext cx="760080" cy="646331"/>
              </a:xfrm>
              <a:prstGeom prst="rect">
                <a:avLst/>
              </a:prstGeom>
              <a:blipFill>
                <a:blip r:embed="rId4"/>
                <a:stretch>
                  <a:fillRect/>
                </a:stretch>
              </a:blipFill>
              <a:ln>
                <a:noFill/>
              </a:ln>
            </p:spPr>
            <p:txBody>
              <a:bodyPr/>
              <a:lstStyle/>
              <a:p>
                <a:r>
                  <a:rPr lang="en-US">
                    <a:noFill/>
                  </a:rPr>
                  <a:t> </a:t>
                </a:r>
              </a:p>
            </p:txBody>
          </p:sp>
        </mc:Fallback>
      </mc:AlternateContent>
      <p:sp>
        <p:nvSpPr>
          <p:cNvPr id="103" name="Oval 102">
            <a:extLst>
              <a:ext uri="{FF2B5EF4-FFF2-40B4-BE49-F238E27FC236}">
                <a16:creationId xmlns:a16="http://schemas.microsoft.com/office/drawing/2014/main" id="{BF7EE281-D410-4F00-9437-C35F8492B114}"/>
              </a:ext>
            </a:extLst>
          </p:cNvPr>
          <p:cNvSpPr/>
          <p:nvPr/>
        </p:nvSpPr>
        <p:spPr>
          <a:xfrm>
            <a:off x="5127033"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8913F4A2-1493-48B0-B0DB-B19996D1B72C}"/>
                  </a:ext>
                </a:extLst>
              </p:cNvPr>
              <p:cNvSpPr txBox="1"/>
              <p:nvPr/>
            </p:nvSpPr>
            <p:spPr>
              <a:xfrm>
                <a:off x="5224925"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04" name="TextBox 103">
                <a:extLst>
                  <a:ext uri="{FF2B5EF4-FFF2-40B4-BE49-F238E27FC236}">
                    <a16:creationId xmlns:a16="http://schemas.microsoft.com/office/drawing/2014/main" id="{8913F4A2-1493-48B0-B0DB-B19996D1B72C}"/>
                  </a:ext>
                </a:extLst>
              </p:cNvPr>
              <p:cNvSpPr txBox="1">
                <a:spLocks noRot="1" noChangeAspect="1" noMove="1" noResize="1" noEditPoints="1" noAdjustHandles="1" noChangeArrowheads="1" noChangeShapeType="1" noTextEdit="1"/>
              </p:cNvSpPr>
              <p:nvPr/>
            </p:nvSpPr>
            <p:spPr>
              <a:xfrm>
                <a:off x="5224925" y="3667617"/>
                <a:ext cx="760080" cy="646331"/>
              </a:xfrm>
              <a:prstGeom prst="rect">
                <a:avLst/>
              </a:prstGeom>
              <a:blipFill>
                <a:blip r:embed="rId5"/>
                <a:stretch>
                  <a:fillRect/>
                </a:stretch>
              </a:blipFill>
              <a:ln>
                <a:noFill/>
              </a:ln>
            </p:spPr>
            <p:txBody>
              <a:bodyPr/>
              <a:lstStyle/>
              <a:p>
                <a:r>
                  <a:rPr lang="en-US">
                    <a:noFill/>
                  </a:rPr>
                  <a:t> </a:t>
                </a:r>
              </a:p>
            </p:txBody>
          </p:sp>
        </mc:Fallback>
      </mc:AlternateContent>
      <p:sp>
        <p:nvSpPr>
          <p:cNvPr id="105" name="Oval 104">
            <a:extLst>
              <a:ext uri="{FF2B5EF4-FFF2-40B4-BE49-F238E27FC236}">
                <a16:creationId xmlns:a16="http://schemas.microsoft.com/office/drawing/2014/main" id="{9DB78C63-9FB6-4DB3-B359-A1361436202F}"/>
              </a:ext>
            </a:extLst>
          </p:cNvPr>
          <p:cNvSpPr/>
          <p:nvPr/>
        </p:nvSpPr>
        <p:spPr>
          <a:xfrm>
            <a:off x="7141881"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6ABE80AF-A699-44DB-9017-B9310E73BC7E}"/>
                  </a:ext>
                </a:extLst>
              </p:cNvPr>
              <p:cNvSpPr txBox="1"/>
              <p:nvPr/>
            </p:nvSpPr>
            <p:spPr>
              <a:xfrm>
                <a:off x="7239773"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06" name="TextBox 105">
                <a:extLst>
                  <a:ext uri="{FF2B5EF4-FFF2-40B4-BE49-F238E27FC236}">
                    <a16:creationId xmlns:a16="http://schemas.microsoft.com/office/drawing/2014/main" id="{6ABE80AF-A699-44DB-9017-B9310E73BC7E}"/>
                  </a:ext>
                </a:extLst>
              </p:cNvPr>
              <p:cNvSpPr txBox="1">
                <a:spLocks noRot="1" noChangeAspect="1" noMove="1" noResize="1" noEditPoints="1" noAdjustHandles="1" noChangeArrowheads="1" noChangeShapeType="1" noTextEdit="1"/>
              </p:cNvSpPr>
              <p:nvPr/>
            </p:nvSpPr>
            <p:spPr>
              <a:xfrm>
                <a:off x="7239773" y="3667617"/>
                <a:ext cx="760080" cy="646331"/>
              </a:xfrm>
              <a:prstGeom prst="rect">
                <a:avLst/>
              </a:prstGeom>
              <a:blipFill>
                <a:blip r:embed="rId6"/>
                <a:stretch>
                  <a:fillRect/>
                </a:stretch>
              </a:blipFill>
              <a:ln>
                <a:noFill/>
              </a:ln>
            </p:spPr>
            <p:txBody>
              <a:bodyPr/>
              <a:lstStyle/>
              <a:p>
                <a:r>
                  <a:rPr lang="en-US">
                    <a:noFill/>
                  </a:rPr>
                  <a:t> </a:t>
                </a:r>
              </a:p>
            </p:txBody>
          </p:sp>
        </mc:Fallback>
      </mc:AlternateContent>
      <p:sp>
        <p:nvSpPr>
          <p:cNvPr id="109" name="Oval 108">
            <a:extLst>
              <a:ext uri="{FF2B5EF4-FFF2-40B4-BE49-F238E27FC236}">
                <a16:creationId xmlns:a16="http://schemas.microsoft.com/office/drawing/2014/main" id="{BD81D16C-310A-4CD0-B890-27D78194288F}"/>
              </a:ext>
            </a:extLst>
          </p:cNvPr>
          <p:cNvSpPr/>
          <p:nvPr/>
        </p:nvSpPr>
        <p:spPr>
          <a:xfrm>
            <a:off x="1078821" y="2171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E8588468-A0B2-4991-AE25-CBCA93276665}"/>
                  </a:ext>
                </a:extLst>
              </p:cNvPr>
              <p:cNvSpPr txBox="1"/>
              <p:nvPr/>
            </p:nvSpPr>
            <p:spPr>
              <a:xfrm>
                <a:off x="1176713" y="2294897"/>
                <a:ext cx="66178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10" name="TextBox 109">
                <a:extLst>
                  <a:ext uri="{FF2B5EF4-FFF2-40B4-BE49-F238E27FC236}">
                    <a16:creationId xmlns:a16="http://schemas.microsoft.com/office/drawing/2014/main" id="{E8588468-A0B2-4991-AE25-CBCA93276665}"/>
                  </a:ext>
                </a:extLst>
              </p:cNvPr>
              <p:cNvSpPr txBox="1">
                <a:spLocks noRot="1" noChangeAspect="1" noMove="1" noResize="1" noEditPoints="1" noAdjustHandles="1" noChangeArrowheads="1" noChangeShapeType="1" noTextEdit="1"/>
              </p:cNvSpPr>
              <p:nvPr/>
            </p:nvSpPr>
            <p:spPr>
              <a:xfrm>
                <a:off x="1176713" y="2294897"/>
                <a:ext cx="661783" cy="646331"/>
              </a:xfrm>
              <a:prstGeom prst="rect">
                <a:avLst/>
              </a:prstGeom>
              <a:blipFill>
                <a:blip r:embed="rId7"/>
                <a:stretch>
                  <a:fillRect/>
                </a:stretch>
              </a:blipFill>
              <a:ln>
                <a:noFill/>
              </a:ln>
            </p:spPr>
            <p:txBody>
              <a:bodyPr/>
              <a:lstStyle/>
              <a:p>
                <a:r>
                  <a:rPr lang="en-US">
                    <a:noFill/>
                  </a:rPr>
                  <a:t> </a:t>
                </a:r>
              </a:p>
            </p:txBody>
          </p:sp>
        </mc:Fallback>
      </mc:AlternateContent>
      <p:sp>
        <p:nvSpPr>
          <p:cNvPr id="111" name="Oval 110">
            <a:extLst>
              <a:ext uri="{FF2B5EF4-FFF2-40B4-BE49-F238E27FC236}">
                <a16:creationId xmlns:a16="http://schemas.microsoft.com/office/drawing/2014/main" id="{DDC7A9BD-082E-4D6C-B69F-CC63BFB226F5}"/>
              </a:ext>
            </a:extLst>
          </p:cNvPr>
          <p:cNvSpPr/>
          <p:nvPr/>
        </p:nvSpPr>
        <p:spPr>
          <a:xfrm>
            <a:off x="3040466" y="208661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E8AC3E76-D457-4DD8-96DC-59B04D048602}"/>
                  </a:ext>
                </a:extLst>
              </p:cNvPr>
              <p:cNvSpPr txBox="1"/>
              <p:nvPr/>
            </p:nvSpPr>
            <p:spPr>
              <a:xfrm>
                <a:off x="3138358" y="2209811"/>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12" name="TextBox 111">
                <a:extLst>
                  <a:ext uri="{FF2B5EF4-FFF2-40B4-BE49-F238E27FC236}">
                    <a16:creationId xmlns:a16="http://schemas.microsoft.com/office/drawing/2014/main" id="{E8AC3E76-D457-4DD8-96DC-59B04D048602}"/>
                  </a:ext>
                </a:extLst>
              </p:cNvPr>
              <p:cNvSpPr txBox="1">
                <a:spLocks noRot="1" noChangeAspect="1" noMove="1" noResize="1" noEditPoints="1" noAdjustHandles="1" noChangeArrowheads="1" noChangeShapeType="1" noTextEdit="1"/>
              </p:cNvSpPr>
              <p:nvPr/>
            </p:nvSpPr>
            <p:spPr>
              <a:xfrm>
                <a:off x="3138358" y="2209811"/>
                <a:ext cx="672492" cy="646331"/>
              </a:xfrm>
              <a:prstGeom prst="rect">
                <a:avLst/>
              </a:prstGeom>
              <a:blipFill>
                <a:blip r:embed="rId8"/>
                <a:stretch>
                  <a:fillRect/>
                </a:stretch>
              </a:blipFill>
              <a:ln>
                <a:noFill/>
              </a:ln>
            </p:spPr>
            <p:txBody>
              <a:bodyPr/>
              <a:lstStyle/>
              <a:p>
                <a:r>
                  <a:rPr lang="en-US">
                    <a:noFill/>
                  </a:rPr>
                  <a:t> </a:t>
                </a:r>
              </a:p>
            </p:txBody>
          </p:sp>
        </mc:Fallback>
      </mc:AlternateContent>
      <p:sp>
        <p:nvSpPr>
          <p:cNvPr id="113" name="Oval 112">
            <a:extLst>
              <a:ext uri="{FF2B5EF4-FFF2-40B4-BE49-F238E27FC236}">
                <a16:creationId xmlns:a16="http://schemas.microsoft.com/office/drawing/2014/main" id="{78B5A9CD-6DE7-4F4B-A14F-8E117A650421}"/>
              </a:ext>
            </a:extLst>
          </p:cNvPr>
          <p:cNvSpPr/>
          <p:nvPr/>
        </p:nvSpPr>
        <p:spPr>
          <a:xfrm>
            <a:off x="5134660"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0B6290F1-5809-4C2B-94E4-58D3D51329F7}"/>
                  </a:ext>
                </a:extLst>
              </p:cNvPr>
              <p:cNvSpPr txBox="1"/>
              <p:nvPr/>
            </p:nvSpPr>
            <p:spPr>
              <a:xfrm>
                <a:off x="5232552" y="2108994"/>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14" name="TextBox 113">
                <a:extLst>
                  <a:ext uri="{FF2B5EF4-FFF2-40B4-BE49-F238E27FC236}">
                    <a16:creationId xmlns:a16="http://schemas.microsoft.com/office/drawing/2014/main" id="{0B6290F1-5809-4C2B-94E4-58D3D51329F7}"/>
                  </a:ext>
                </a:extLst>
              </p:cNvPr>
              <p:cNvSpPr txBox="1">
                <a:spLocks noRot="1" noChangeAspect="1" noMove="1" noResize="1" noEditPoints="1" noAdjustHandles="1" noChangeArrowheads="1" noChangeShapeType="1" noTextEdit="1"/>
              </p:cNvSpPr>
              <p:nvPr/>
            </p:nvSpPr>
            <p:spPr>
              <a:xfrm>
                <a:off x="5232552" y="2108994"/>
                <a:ext cx="672492" cy="646331"/>
              </a:xfrm>
              <a:prstGeom prst="rect">
                <a:avLst/>
              </a:prstGeom>
              <a:blipFill>
                <a:blip r:embed="rId9"/>
                <a:stretch>
                  <a:fillRect/>
                </a:stretch>
              </a:blipFill>
              <a:ln>
                <a:noFill/>
              </a:ln>
            </p:spPr>
            <p:txBody>
              <a:bodyPr/>
              <a:lstStyle/>
              <a:p>
                <a:r>
                  <a:rPr lang="en-US">
                    <a:noFill/>
                  </a:rPr>
                  <a:t> </a:t>
                </a:r>
              </a:p>
            </p:txBody>
          </p:sp>
        </mc:Fallback>
      </mc:AlternateContent>
      <p:sp>
        <p:nvSpPr>
          <p:cNvPr id="115" name="Oval 114">
            <a:extLst>
              <a:ext uri="{FF2B5EF4-FFF2-40B4-BE49-F238E27FC236}">
                <a16:creationId xmlns:a16="http://schemas.microsoft.com/office/drawing/2014/main" id="{047A6FF4-A62D-4243-BEDC-0CD301A3F4EC}"/>
              </a:ext>
            </a:extLst>
          </p:cNvPr>
          <p:cNvSpPr/>
          <p:nvPr/>
        </p:nvSpPr>
        <p:spPr>
          <a:xfrm>
            <a:off x="7149508"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538E9D39-0AAC-4CCE-8748-8014A3A5101B}"/>
                  </a:ext>
                </a:extLst>
              </p:cNvPr>
              <p:cNvSpPr txBox="1"/>
              <p:nvPr/>
            </p:nvSpPr>
            <p:spPr>
              <a:xfrm>
                <a:off x="7247400" y="2108994"/>
                <a:ext cx="65274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16" name="TextBox 115">
                <a:extLst>
                  <a:ext uri="{FF2B5EF4-FFF2-40B4-BE49-F238E27FC236}">
                    <a16:creationId xmlns:a16="http://schemas.microsoft.com/office/drawing/2014/main" id="{538E9D39-0AAC-4CCE-8748-8014A3A5101B}"/>
                  </a:ext>
                </a:extLst>
              </p:cNvPr>
              <p:cNvSpPr txBox="1">
                <a:spLocks noRot="1" noChangeAspect="1" noMove="1" noResize="1" noEditPoints="1" noAdjustHandles="1" noChangeArrowheads="1" noChangeShapeType="1" noTextEdit="1"/>
              </p:cNvSpPr>
              <p:nvPr/>
            </p:nvSpPr>
            <p:spPr>
              <a:xfrm>
                <a:off x="7247400" y="2108994"/>
                <a:ext cx="652743" cy="646331"/>
              </a:xfrm>
              <a:prstGeom prst="rect">
                <a:avLst/>
              </a:prstGeom>
              <a:blipFill>
                <a:blip r:embed="rId10"/>
                <a:stretch>
                  <a:fillRect/>
                </a:stretch>
              </a:blipFill>
              <a:ln>
                <a:noFill/>
              </a:ln>
            </p:spPr>
            <p:txBody>
              <a:bodyPr/>
              <a:lstStyle/>
              <a:p>
                <a:r>
                  <a:rPr lang="en-US">
                    <a:noFill/>
                  </a:rPr>
                  <a:t> </a:t>
                </a:r>
              </a:p>
            </p:txBody>
          </p:sp>
        </mc:Fallback>
      </mc:AlternateContent>
      <p:cxnSp>
        <p:nvCxnSpPr>
          <p:cNvPr id="130" name="Straight Arrow Connector 129">
            <a:extLst>
              <a:ext uri="{FF2B5EF4-FFF2-40B4-BE49-F238E27FC236}">
                <a16:creationId xmlns:a16="http://schemas.microsoft.com/office/drawing/2014/main" id="{6AE0F3A4-74E4-4C11-A9AB-0961AA3F2566}"/>
              </a:ext>
            </a:extLst>
          </p:cNvPr>
          <p:cNvCxnSpPr>
            <a:cxnSpLocks/>
            <a:endCxn id="109" idx="4"/>
          </p:cNvCxnSpPr>
          <p:nvPr/>
        </p:nvCxnSpPr>
        <p:spPr>
          <a:xfrm flipV="1">
            <a:off x="1524000" y="3086100"/>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E450BBAE-89C2-4782-A5D7-BCDE346C1B28}"/>
              </a:ext>
            </a:extLst>
          </p:cNvPr>
          <p:cNvCxnSpPr>
            <a:cxnSpLocks/>
          </p:cNvCxnSpPr>
          <p:nvPr/>
        </p:nvCxnSpPr>
        <p:spPr>
          <a:xfrm flipV="1">
            <a:off x="3510771" y="3011167"/>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8DFAFEB-D1B2-4DFC-9D62-6F126BE477BD}"/>
              </a:ext>
            </a:extLst>
          </p:cNvPr>
          <p:cNvCxnSpPr>
            <a:cxnSpLocks/>
          </p:cNvCxnSpPr>
          <p:nvPr/>
        </p:nvCxnSpPr>
        <p:spPr>
          <a:xfrm flipV="1">
            <a:off x="5614223" y="2904701"/>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1EA5495-EFA8-46EB-849F-FA2CB9D29665}"/>
              </a:ext>
            </a:extLst>
          </p:cNvPr>
          <p:cNvCxnSpPr>
            <a:cxnSpLocks/>
          </p:cNvCxnSpPr>
          <p:nvPr/>
        </p:nvCxnSpPr>
        <p:spPr>
          <a:xfrm flipV="1">
            <a:off x="7624561" y="2894648"/>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7" name="Arrow: Right 66">
            <a:extLst>
              <a:ext uri="{FF2B5EF4-FFF2-40B4-BE49-F238E27FC236}">
                <a16:creationId xmlns:a16="http://schemas.microsoft.com/office/drawing/2014/main" id="{6138F454-E966-4078-B9DE-CBE9E47AB767}"/>
              </a:ext>
            </a:extLst>
          </p:cNvPr>
          <p:cNvSpPr/>
          <p:nvPr/>
        </p:nvSpPr>
        <p:spPr>
          <a:xfrm>
            <a:off x="952501" y="9064232"/>
            <a:ext cx="7162800" cy="755995"/>
          </a:xfrm>
          <a:prstGeom prst="rightArrow">
            <a:avLst>
              <a:gd name="adj1" fmla="val 21579"/>
              <a:gd name="adj2" fmla="val 84210"/>
            </a:avLst>
          </a:prstGeom>
          <a:solidFill>
            <a:schemeClr val="tx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726B241C-2256-4213-B5A7-3CEEB55BBE00}"/>
              </a:ext>
            </a:extLst>
          </p:cNvPr>
          <p:cNvSpPr txBox="1"/>
          <p:nvPr/>
        </p:nvSpPr>
        <p:spPr>
          <a:xfrm>
            <a:off x="3483138" y="9504756"/>
            <a:ext cx="1165063" cy="630942"/>
          </a:xfrm>
          <a:prstGeom prst="rect">
            <a:avLst/>
          </a:prstGeom>
          <a:noFill/>
        </p:spPr>
        <p:txBody>
          <a:bodyPr wrap="none" rtlCol="0">
            <a:spAutoFit/>
          </a:bodyPr>
          <a:lstStyle/>
          <a:p>
            <a:r>
              <a:rPr lang="en-US" sz="3500" dirty="0">
                <a:latin typeface="Arial" panose="020B0604020202020204" pitchFamily="34" charset="0"/>
                <a:cs typeface="Arial" panose="020B0604020202020204" pitchFamily="34" charset="0"/>
              </a:rPr>
              <a:t>Time</a:t>
            </a:r>
          </a:p>
        </p:txBody>
      </p:sp>
    </p:spTree>
    <p:extLst>
      <p:ext uri="{BB962C8B-B14F-4D97-AF65-F5344CB8AC3E}">
        <p14:creationId xmlns:p14="http://schemas.microsoft.com/office/powerpoint/2010/main" val="2024433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0273A2D-7A27-48DB-AA65-B41DEB5360EC}"/>
              </a:ext>
            </a:extLst>
          </p:cNvPr>
          <p:cNvPicPr>
            <a:picLocks noChangeAspect="1"/>
          </p:cNvPicPr>
          <p:nvPr/>
        </p:nvPicPr>
        <p:blipFill>
          <a:blip r:embed="rId2"/>
          <a:stretch>
            <a:fillRect/>
          </a:stretch>
        </p:blipFill>
        <p:spPr>
          <a:xfrm>
            <a:off x="9113520" y="1344846"/>
            <a:ext cx="9022080" cy="8942154"/>
          </a:xfrm>
          <a:prstGeom prst="rect">
            <a:avLst/>
          </a:prstGeom>
        </p:spPr>
      </p:pic>
      <mc:AlternateContent xmlns:mc="http://schemas.openxmlformats.org/markup-compatibility/2006" xmlns:a14="http://schemas.microsoft.com/office/drawing/2010/main">
        <mc:Choice Requires="a14">
          <p:sp>
            <p:nvSpPr>
              <p:cNvPr id="10" name="TextBox 8">
                <a:extLst>
                  <a:ext uri="{FF2B5EF4-FFF2-40B4-BE49-F238E27FC236}">
                    <a16:creationId xmlns:a16="http://schemas.microsoft.com/office/drawing/2014/main" id="{5A578377-FC0B-4D12-95F3-6BC61301BF16}"/>
                  </a:ext>
                </a:extLst>
              </p:cNvPr>
              <p:cNvSpPr txBox="1"/>
              <p:nvPr/>
            </p:nvSpPr>
            <p:spPr>
              <a:xfrm>
                <a:off x="9296400" y="1679603"/>
                <a:ext cx="8610600" cy="6927794"/>
              </a:xfrm>
              <a:prstGeom prst="rect">
                <a:avLst/>
              </a:prstGeom>
            </p:spPr>
            <p:txBody>
              <a:bodyPr wrap="square" lIns="0" tIns="0" rIns="0" bIns="0" rtlCol="0" anchor="t">
                <a:spAutoFit/>
              </a:bodyPr>
              <a:lstStyle/>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A stochastic process is simply a sequence of random variables </a:t>
                </a:r>
                <a14:m>
                  <m:oMath xmlns:m="http://schemas.openxmlformats.org/officeDocument/2006/math">
                    <m:sSub>
                      <m:sSubPr>
                        <m:ctrlPr>
                          <a:rPr lang="en-US" sz="3600" i="1" spc="-25">
                            <a:solidFill>
                              <a:srgbClr val="000000"/>
                            </a:solidFill>
                            <a:latin typeface="Cambria Math" panose="02040503050406030204" pitchFamily="18" charset="0"/>
                          </a:rPr>
                        </m:ctrlPr>
                      </m:sSubPr>
                      <m:e>
                        <m:r>
                          <a:rPr lang="en-US" sz="3600" i="1" spc="-25">
                            <a:solidFill>
                              <a:srgbClr val="000000"/>
                            </a:solidFill>
                            <a:latin typeface="Cambria Math" panose="02040503050406030204" pitchFamily="18" charset="0"/>
                          </a:rPr>
                          <m:t>𝑋</m:t>
                        </m:r>
                      </m:e>
                      <m:sub>
                        <m:r>
                          <a:rPr lang="en-US" sz="3600" b="0" i="1" spc="-25" smtClean="0">
                            <a:solidFill>
                              <a:srgbClr val="000000"/>
                            </a:solidFill>
                            <a:latin typeface="Cambria Math" panose="02040503050406030204" pitchFamily="18" charset="0"/>
                          </a:rPr>
                          <m:t>1</m:t>
                        </m:r>
                      </m:sub>
                    </m:sSub>
                  </m:oMath>
                </a14:m>
                <a:r>
                  <a:rPr lang="en-US" sz="3600" spc="-25" dirty="0">
                    <a:solidFill>
                      <a:srgbClr val="000000"/>
                    </a:solidFill>
                    <a:latin typeface="Goudy Old Style" panose="02020502050305020303" pitchFamily="18" charset="0"/>
                  </a:rPr>
                  <a:t>, </a:t>
                </a:r>
                <a14:m>
                  <m:oMath xmlns:m="http://schemas.openxmlformats.org/officeDocument/2006/math">
                    <m:sSub>
                      <m:sSubPr>
                        <m:ctrlPr>
                          <a:rPr lang="en-US" sz="3600" i="1" spc="-25">
                            <a:solidFill>
                              <a:srgbClr val="000000"/>
                            </a:solidFill>
                            <a:latin typeface="Cambria Math" panose="02040503050406030204" pitchFamily="18" charset="0"/>
                          </a:rPr>
                        </m:ctrlPr>
                      </m:sSubPr>
                      <m:e>
                        <m:r>
                          <a:rPr lang="en-US" sz="3600" i="1" spc="-25">
                            <a:solidFill>
                              <a:srgbClr val="000000"/>
                            </a:solidFill>
                            <a:latin typeface="Cambria Math" panose="02040503050406030204" pitchFamily="18" charset="0"/>
                          </a:rPr>
                          <m:t>𝑋</m:t>
                        </m:r>
                      </m:e>
                      <m:sub>
                        <m:r>
                          <a:rPr lang="en-US" sz="3600" b="0" i="1" spc="-25" smtClean="0">
                            <a:solidFill>
                              <a:srgbClr val="000000"/>
                            </a:solidFill>
                            <a:latin typeface="Cambria Math" panose="02040503050406030204" pitchFamily="18" charset="0"/>
                          </a:rPr>
                          <m:t>2</m:t>
                        </m:r>
                      </m:sub>
                    </m:sSub>
                  </m:oMath>
                </a14:m>
                <a:r>
                  <a:rPr lang="en-US" sz="3600" spc="-25" dirty="0">
                    <a:solidFill>
                      <a:srgbClr val="000000"/>
                    </a:solidFill>
                    <a:latin typeface="Goudy Old Style" panose="02020502050305020303" pitchFamily="18" charset="0"/>
                  </a:rPr>
                  <a:t>, </a:t>
                </a:r>
                <a14:m>
                  <m:oMath xmlns:m="http://schemas.openxmlformats.org/officeDocument/2006/math">
                    <m:sSub>
                      <m:sSubPr>
                        <m:ctrlPr>
                          <a:rPr lang="en-US" sz="3600" i="1" spc="-25">
                            <a:solidFill>
                              <a:srgbClr val="000000"/>
                            </a:solidFill>
                            <a:latin typeface="Cambria Math" panose="02040503050406030204" pitchFamily="18" charset="0"/>
                          </a:rPr>
                        </m:ctrlPr>
                      </m:sSubPr>
                      <m:e>
                        <m:r>
                          <a:rPr lang="en-US" sz="3600" i="1" spc="-25">
                            <a:solidFill>
                              <a:srgbClr val="000000"/>
                            </a:solidFill>
                            <a:latin typeface="Cambria Math" panose="02040503050406030204" pitchFamily="18" charset="0"/>
                          </a:rPr>
                          <m:t>𝑋</m:t>
                        </m:r>
                      </m:e>
                      <m:sub>
                        <m:r>
                          <a:rPr lang="en-US" sz="3600" b="0" i="1" spc="-25" smtClean="0">
                            <a:solidFill>
                              <a:srgbClr val="000000"/>
                            </a:solidFill>
                            <a:latin typeface="Cambria Math" panose="02040503050406030204" pitchFamily="18" charset="0"/>
                          </a:rPr>
                          <m:t>3</m:t>
                        </m:r>
                      </m:sub>
                    </m:sSub>
                  </m:oMath>
                </a14:m>
                <a:r>
                  <a:rPr lang="en-US" sz="3600" spc="-25" dirty="0">
                    <a:solidFill>
                      <a:srgbClr val="000000"/>
                    </a:solidFill>
                    <a:latin typeface="Goudy Old Style" panose="02020502050305020303" pitchFamily="18" charset="0"/>
                  </a:rPr>
                  <a:t>, …. The short hand notation of stochastic process is </a:t>
                </a:r>
                <a14:m>
                  <m:oMath xmlns:m="http://schemas.openxmlformats.org/officeDocument/2006/math">
                    <m:sSubSup>
                      <m:sSubSupPr>
                        <m:ctrlPr>
                          <a:rPr lang="en-US" sz="3600" i="1" spc="-25" smtClean="0">
                            <a:solidFill>
                              <a:srgbClr val="000000"/>
                            </a:solidFill>
                            <a:latin typeface="Cambria Math" panose="02040503050406030204" pitchFamily="18" charset="0"/>
                          </a:rPr>
                        </m:ctrlPr>
                      </m:sSubSupPr>
                      <m:e>
                        <m:d>
                          <m:dPr>
                            <m:begChr m:val="{"/>
                            <m:endChr m:val="}"/>
                            <m:ctrlPr>
                              <a:rPr lang="en-US" sz="3600" i="1" spc="-25" smtClean="0">
                                <a:solidFill>
                                  <a:srgbClr val="000000"/>
                                </a:solidFill>
                                <a:latin typeface="Cambria Math" panose="02040503050406030204" pitchFamily="18" charset="0"/>
                              </a:rPr>
                            </m:ctrlPr>
                          </m:dPr>
                          <m:e>
                            <m:sSub>
                              <m:sSubPr>
                                <m:ctrlPr>
                                  <a:rPr lang="en-US" sz="3600" i="1" spc="-25" smtClean="0">
                                    <a:solidFill>
                                      <a:srgbClr val="000000"/>
                                    </a:solidFill>
                                    <a:latin typeface="Cambria Math" panose="02040503050406030204" pitchFamily="18" charset="0"/>
                                  </a:rPr>
                                </m:ctrlPr>
                              </m:sSubPr>
                              <m:e>
                                <m:r>
                                  <a:rPr lang="en-US" sz="3600" b="0" i="1" spc="-25" smtClean="0">
                                    <a:solidFill>
                                      <a:srgbClr val="000000"/>
                                    </a:solidFill>
                                    <a:latin typeface="Cambria Math" panose="02040503050406030204" pitchFamily="18" charset="0"/>
                                  </a:rPr>
                                  <m:t>𝑋</m:t>
                                </m:r>
                              </m:e>
                              <m:sub>
                                <m:r>
                                  <a:rPr lang="en-US" sz="3600" b="0" i="1" spc="-25" smtClean="0">
                                    <a:solidFill>
                                      <a:srgbClr val="000000"/>
                                    </a:solidFill>
                                    <a:latin typeface="Cambria Math" panose="02040503050406030204" pitchFamily="18" charset="0"/>
                                  </a:rPr>
                                  <m:t>𝑡</m:t>
                                </m:r>
                              </m:sub>
                            </m:sSub>
                          </m:e>
                        </m:d>
                      </m:e>
                      <m:sub>
                        <m:r>
                          <a:rPr lang="en-US" sz="3600" b="0" i="1" spc="-25" smtClean="0">
                            <a:solidFill>
                              <a:srgbClr val="000000"/>
                            </a:solidFill>
                            <a:latin typeface="Cambria Math" panose="02040503050406030204" pitchFamily="18" charset="0"/>
                          </a:rPr>
                          <m:t>𝑡</m:t>
                        </m:r>
                        <m:r>
                          <a:rPr lang="en-US" sz="3600" b="0" i="1" spc="-25" smtClean="0">
                            <a:solidFill>
                              <a:srgbClr val="000000"/>
                            </a:solidFill>
                            <a:latin typeface="Cambria Math" panose="02040503050406030204" pitchFamily="18" charset="0"/>
                          </a:rPr>
                          <m:t>=1</m:t>
                        </m:r>
                      </m:sub>
                      <m:sup>
                        <m:r>
                          <a:rPr lang="en-US" sz="3600" b="0" i="1" spc="-25" smtClean="0">
                            <a:solidFill>
                              <a:srgbClr val="000000"/>
                            </a:solidFill>
                            <a:latin typeface="Cambria Math" panose="02040503050406030204" pitchFamily="18" charset="0"/>
                          </a:rPr>
                          <m:t>𝑇</m:t>
                        </m:r>
                      </m:sup>
                    </m:sSubSup>
                  </m:oMath>
                </a14:m>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In this course, the index </a:t>
                </a:r>
                <a14:m>
                  <m:oMath xmlns:m="http://schemas.openxmlformats.org/officeDocument/2006/math">
                    <m:r>
                      <a:rPr lang="en-US" sz="3600" b="0" i="1" spc="-25" smtClean="0">
                        <a:solidFill>
                          <a:srgbClr val="000000"/>
                        </a:solidFill>
                        <a:latin typeface="Cambria Math" panose="02040503050406030204" pitchFamily="18" charset="0"/>
                      </a:rPr>
                      <m:t>𝑡</m:t>
                    </m:r>
                  </m:oMath>
                </a14:m>
                <a:r>
                  <a:rPr lang="en-US" sz="3600" spc="-25" dirty="0">
                    <a:solidFill>
                      <a:srgbClr val="000000"/>
                    </a:solidFill>
                    <a:latin typeface="Goudy Old Style" panose="02020502050305020303" pitchFamily="18" charset="0"/>
                  </a:rPr>
                  <a:t> of the random variable is </a:t>
                </a:r>
                <a:r>
                  <a:rPr lang="en-US" sz="3600" b="1" spc="-25" dirty="0">
                    <a:solidFill>
                      <a:srgbClr val="0070C0"/>
                    </a:solidFill>
                    <a:latin typeface="Goudy Old Style" panose="02020502050305020303" pitchFamily="18" charset="0"/>
                  </a:rPr>
                  <a:t>time</a:t>
                </a:r>
                <a:r>
                  <a:rPr lang="en-US" sz="3600" b="1" spc="-25" dirty="0">
                    <a:solidFill>
                      <a:srgbClr val="000000"/>
                    </a:solidFill>
                    <a:latin typeface="Goudy Old Style" panose="02020502050305020303" pitchFamily="18" charset="0"/>
                  </a:rPr>
                  <a:t> </a:t>
                </a:r>
                <a:r>
                  <a:rPr lang="en-US" sz="3600" spc="-25" dirty="0">
                    <a:solidFill>
                      <a:srgbClr val="000000"/>
                    </a:solidFill>
                    <a:latin typeface="Goudy Old Style" panose="02020502050305020303" pitchFamily="18" charset="0"/>
                  </a:rPr>
                  <a:t>(hence the word “process” in stochastic process).</a:t>
                </a:r>
              </a:p>
              <a:p>
                <a:pPr marL="571500" lvl="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Example of stochastic process:</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The number of customers coming to a supermarket every hour of a day.</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Daily weather (like temperature, humidity, precipitation </a:t>
                </a:r>
                <a:r>
                  <a:rPr lang="en-US" sz="3600" spc="-25" dirty="0" err="1">
                    <a:solidFill>
                      <a:srgbClr val="000000"/>
                    </a:solidFill>
                    <a:latin typeface="Goudy Old Style" panose="02020502050305020303" pitchFamily="18" charset="0"/>
                  </a:rPr>
                  <a:t>etc</a:t>
                </a:r>
                <a:r>
                  <a:rPr lang="en-US" sz="3600" spc="-25" dirty="0">
                    <a:solidFill>
                      <a:srgbClr val="000000"/>
                    </a:solidFill>
                    <a:latin typeface="Goudy Old Style" panose="02020502050305020303" pitchFamily="18" charset="0"/>
                  </a:rPr>
                  <a:t>).</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Stock prices.</a:t>
                </a:r>
                <a:endParaRPr lang="en-US" sz="4400" spc="-25" dirty="0">
                  <a:solidFill>
                    <a:srgbClr val="000000"/>
                  </a:solidFill>
                  <a:latin typeface="Goudy Old Style" panose="02020502050305020303" pitchFamily="18" charset="0"/>
                </a:endParaRPr>
              </a:p>
            </p:txBody>
          </p:sp>
        </mc:Choice>
        <mc:Fallback xmlns="">
          <p:sp>
            <p:nvSpPr>
              <p:cNvPr id="10" name="TextBox 8">
                <a:extLst>
                  <a:ext uri="{FF2B5EF4-FFF2-40B4-BE49-F238E27FC236}">
                    <a16:creationId xmlns:a16="http://schemas.microsoft.com/office/drawing/2014/main" id="{5A578377-FC0B-4D12-95F3-6BC61301BF16}"/>
                  </a:ext>
                </a:extLst>
              </p:cNvPr>
              <p:cNvSpPr txBox="1">
                <a:spLocks noRot="1" noChangeAspect="1" noMove="1" noResize="1" noEditPoints="1" noAdjustHandles="1" noChangeArrowheads="1" noChangeShapeType="1" noTextEdit="1"/>
              </p:cNvSpPr>
              <p:nvPr/>
            </p:nvSpPr>
            <p:spPr>
              <a:xfrm>
                <a:off x="9296400" y="1679603"/>
                <a:ext cx="8610600" cy="6927794"/>
              </a:xfrm>
              <a:prstGeom prst="rect">
                <a:avLst/>
              </a:prstGeom>
              <a:blipFill>
                <a:blip r:embed="rId3"/>
                <a:stretch>
                  <a:fillRect l="-2972" t="-3345" r="-3326" b="-2993"/>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u="none" strike="noStrike" dirty="0">
                <a:solidFill>
                  <a:srgbClr val="000000"/>
                </a:solidFill>
                <a:latin typeface="Repo Bold Bold"/>
              </a:rPr>
              <a:t>Stochastic Process</a:t>
            </a:r>
          </a:p>
        </p:txBody>
      </p:sp>
      <p:pic>
        <p:nvPicPr>
          <p:cNvPr id="3" name="Picture 2">
            <a:extLst>
              <a:ext uri="{FF2B5EF4-FFF2-40B4-BE49-F238E27FC236}">
                <a16:creationId xmlns:a16="http://schemas.microsoft.com/office/drawing/2014/main" id="{BCB30A73-92C7-4924-9016-40E49A53C8BA}"/>
              </a:ext>
            </a:extLst>
          </p:cNvPr>
          <p:cNvPicPr>
            <a:picLocks noChangeAspect="1"/>
          </p:cNvPicPr>
          <p:nvPr/>
        </p:nvPicPr>
        <p:blipFill>
          <a:blip r:embed="rId4"/>
          <a:stretch>
            <a:fillRect/>
          </a:stretch>
        </p:blipFill>
        <p:spPr>
          <a:xfrm>
            <a:off x="1371600" y="2628900"/>
            <a:ext cx="7543800" cy="4419600"/>
          </a:xfrm>
          <a:prstGeom prst="rect">
            <a:avLst/>
          </a:prstGeom>
        </p:spPr>
      </p:pic>
      <p:sp>
        <p:nvSpPr>
          <p:cNvPr id="18" name="Arrow: Right 17">
            <a:extLst>
              <a:ext uri="{FF2B5EF4-FFF2-40B4-BE49-F238E27FC236}">
                <a16:creationId xmlns:a16="http://schemas.microsoft.com/office/drawing/2014/main" id="{31B4AD58-56A3-4114-BBDF-11264E41D3CD}"/>
              </a:ext>
            </a:extLst>
          </p:cNvPr>
          <p:cNvSpPr/>
          <p:nvPr/>
        </p:nvSpPr>
        <p:spPr>
          <a:xfrm>
            <a:off x="1569720" y="6978305"/>
            <a:ext cx="7162800" cy="755995"/>
          </a:xfrm>
          <a:prstGeom prst="rightArrow">
            <a:avLst>
              <a:gd name="adj1" fmla="val 21579"/>
              <a:gd name="adj2" fmla="val 84210"/>
            </a:avLst>
          </a:prstGeom>
          <a:solidFill>
            <a:schemeClr val="tx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01B0487-91A5-4306-9187-0F61B31F51C5}"/>
              </a:ext>
            </a:extLst>
          </p:cNvPr>
          <p:cNvSpPr txBox="1"/>
          <p:nvPr/>
        </p:nvSpPr>
        <p:spPr>
          <a:xfrm>
            <a:off x="4100357" y="7418829"/>
            <a:ext cx="1165063" cy="630942"/>
          </a:xfrm>
          <a:prstGeom prst="rect">
            <a:avLst/>
          </a:prstGeom>
          <a:noFill/>
        </p:spPr>
        <p:txBody>
          <a:bodyPr wrap="none" rtlCol="0">
            <a:spAutoFit/>
          </a:bodyPr>
          <a:lstStyle/>
          <a:p>
            <a:r>
              <a:rPr lang="en-US" sz="3500" dirty="0">
                <a:latin typeface="Arial" panose="020B0604020202020204" pitchFamily="34" charset="0"/>
                <a:cs typeface="Arial" panose="020B0604020202020204" pitchFamily="34" charset="0"/>
              </a:rPr>
              <a:t>Time</a:t>
            </a:r>
          </a:p>
        </p:txBody>
      </p:sp>
      <p:sp>
        <p:nvSpPr>
          <p:cNvPr id="20" name="Arrow: Right 19">
            <a:extLst>
              <a:ext uri="{FF2B5EF4-FFF2-40B4-BE49-F238E27FC236}">
                <a16:creationId xmlns:a16="http://schemas.microsoft.com/office/drawing/2014/main" id="{9D507454-B808-4C52-A5B9-A42A9A5E2807}"/>
              </a:ext>
            </a:extLst>
          </p:cNvPr>
          <p:cNvSpPr/>
          <p:nvPr/>
        </p:nvSpPr>
        <p:spPr>
          <a:xfrm rot="16200000">
            <a:off x="-1071646" y="4178991"/>
            <a:ext cx="4160976" cy="755995"/>
          </a:xfrm>
          <a:prstGeom prst="rightArrow">
            <a:avLst>
              <a:gd name="adj1" fmla="val 21579"/>
              <a:gd name="adj2" fmla="val 84210"/>
            </a:avLst>
          </a:prstGeom>
          <a:solidFill>
            <a:schemeClr val="tx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AD7EDC9-FB85-467F-AE40-854436799186}"/>
              </a:ext>
            </a:extLst>
          </p:cNvPr>
          <p:cNvSpPr txBox="1"/>
          <p:nvPr/>
        </p:nvSpPr>
        <p:spPr>
          <a:xfrm rot="16200000">
            <a:off x="-1142738" y="4523229"/>
            <a:ext cx="3196644" cy="630942"/>
          </a:xfrm>
          <a:prstGeom prst="rect">
            <a:avLst/>
          </a:prstGeom>
          <a:noFill/>
        </p:spPr>
        <p:txBody>
          <a:bodyPr wrap="none" rtlCol="0">
            <a:spAutoFit/>
          </a:bodyPr>
          <a:lstStyle/>
          <a:p>
            <a:r>
              <a:rPr lang="en-US" sz="3500" dirty="0">
                <a:latin typeface="Arial" panose="020B0604020202020204" pitchFamily="34" charset="0"/>
                <a:cs typeface="Arial" panose="020B0604020202020204" pitchFamily="34" charset="0"/>
              </a:rPr>
              <a:t>NIFTY 50 price</a:t>
            </a:r>
          </a:p>
        </p:txBody>
      </p:sp>
    </p:spTree>
    <p:extLst>
      <p:ext uri="{BB962C8B-B14F-4D97-AF65-F5344CB8AC3E}">
        <p14:creationId xmlns:p14="http://schemas.microsoft.com/office/powerpoint/2010/main" val="2768916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Special Cases of Markov Decision Process</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8458200" y="1344846"/>
            <a:ext cx="9677400" cy="8942154"/>
          </a:xfrm>
          <a:prstGeom prst="rect">
            <a:avLst/>
          </a:prstGeom>
        </p:spPr>
      </p:pic>
      <p:sp>
        <p:nvSpPr>
          <p:cNvPr id="20" name="TextBox 8">
            <a:extLst>
              <a:ext uri="{FF2B5EF4-FFF2-40B4-BE49-F238E27FC236}">
                <a16:creationId xmlns:a16="http://schemas.microsoft.com/office/drawing/2014/main" id="{6E642AF1-C161-49FD-89A9-FDAA29CDFFF7}"/>
              </a:ext>
            </a:extLst>
          </p:cNvPr>
          <p:cNvSpPr txBox="1"/>
          <p:nvPr/>
        </p:nvSpPr>
        <p:spPr>
          <a:xfrm>
            <a:off x="8685652" y="1617619"/>
            <a:ext cx="9221348" cy="4619470"/>
          </a:xfrm>
          <a:prstGeom prst="rect">
            <a:avLst/>
          </a:prstGeom>
        </p:spPr>
        <p:txBody>
          <a:bodyPr wrap="square" lIns="0" tIns="0" rIns="0" bIns="0" rtlCol="0" anchor="t">
            <a:spAutoFit/>
          </a:bodyPr>
          <a:lstStyle/>
          <a:p>
            <a:pPr algn="ctr">
              <a:lnSpc>
                <a:spcPts val="3616"/>
              </a:lnSpc>
              <a:spcBef>
                <a:spcPct val="0"/>
              </a:spcBef>
            </a:pPr>
            <a:r>
              <a:rPr lang="en-US" sz="3600" b="1" u="sng" spc="-25" dirty="0">
                <a:latin typeface="Goudy Old Style" panose="02020502050305020303" pitchFamily="18" charset="0"/>
              </a:rPr>
              <a:t>A Conceptual Dilemma about Bandits</a:t>
            </a:r>
          </a:p>
          <a:p>
            <a:pPr>
              <a:lnSpc>
                <a:spcPts val="3616"/>
              </a:lnSpc>
              <a:spcBef>
                <a:spcPct val="0"/>
              </a:spcBef>
            </a:pPr>
            <a:endParaRPr lang="en-US" sz="3600" spc="-25" dirty="0">
              <a:latin typeface="Goudy Old Style" panose="02020502050305020303" pitchFamily="18" charset="0"/>
            </a:endParaRPr>
          </a:p>
          <a:p>
            <a:pPr>
              <a:lnSpc>
                <a:spcPts val="3616"/>
              </a:lnSpc>
              <a:spcBef>
                <a:spcPct val="0"/>
              </a:spcBef>
            </a:pPr>
            <a:r>
              <a:rPr lang="en-US" sz="3600" spc="-25" dirty="0">
                <a:latin typeface="Goudy Old Style" panose="02020502050305020303" pitchFamily="18" charset="0"/>
              </a:rPr>
              <a:t>For MAB and contextual bandit, does the current action decides future reward?</a:t>
            </a:r>
          </a:p>
          <a:p>
            <a:pPr>
              <a:lnSpc>
                <a:spcPts val="3616"/>
              </a:lnSpc>
              <a:spcBef>
                <a:spcPct val="0"/>
              </a:spcBef>
            </a:pPr>
            <a:endParaRPr lang="en-US" sz="3600" spc="-25" dirty="0">
              <a:latin typeface="Goudy Old Style" panose="02020502050305020303" pitchFamily="18" charset="0"/>
            </a:endParaRPr>
          </a:p>
          <a:p>
            <a:pPr>
              <a:lnSpc>
                <a:spcPts val="3616"/>
              </a:lnSpc>
              <a:spcBef>
                <a:spcPct val="0"/>
              </a:spcBef>
            </a:pPr>
            <a:endParaRPr lang="en-US" sz="3600" spc="-25" dirty="0">
              <a:latin typeface="Goudy Old Style" panose="02020502050305020303" pitchFamily="18" charset="0"/>
            </a:endParaRPr>
          </a:p>
          <a:p>
            <a:pPr>
              <a:lnSpc>
                <a:spcPts val="3616"/>
              </a:lnSpc>
              <a:spcBef>
                <a:spcPct val="0"/>
              </a:spcBef>
            </a:pPr>
            <a:endParaRPr lang="en-US" sz="3600" spc="-25" dirty="0">
              <a:latin typeface="Goudy Old Style" panose="02020502050305020303" pitchFamily="18" charset="0"/>
            </a:endParaRPr>
          </a:p>
          <a:p>
            <a:pPr>
              <a:lnSpc>
                <a:spcPts val="3616"/>
              </a:lnSpc>
              <a:spcBef>
                <a:spcPct val="0"/>
              </a:spcBef>
            </a:pPr>
            <a:endParaRPr lang="en-US" sz="3600" spc="-25" dirty="0">
              <a:latin typeface="Goudy Old Style" panose="02020502050305020303" pitchFamily="18" charset="0"/>
            </a:endParaRPr>
          </a:p>
          <a:p>
            <a:pPr>
              <a:lnSpc>
                <a:spcPts val="3616"/>
              </a:lnSpc>
              <a:spcBef>
                <a:spcPct val="0"/>
              </a:spcBef>
            </a:pPr>
            <a:endParaRPr lang="en-US" sz="3600" spc="-25" dirty="0">
              <a:latin typeface="Goudy Old Style" panose="02020502050305020303" pitchFamily="18" charset="0"/>
            </a:endParaRPr>
          </a:p>
          <a:p>
            <a:pPr>
              <a:lnSpc>
                <a:spcPts val="3616"/>
              </a:lnSpc>
              <a:spcBef>
                <a:spcPct val="0"/>
              </a:spcBef>
            </a:pPr>
            <a:endParaRPr lang="en-US" sz="3600" spc="-25" dirty="0">
              <a:latin typeface="Goudy Old Style" panose="02020502050305020303" pitchFamily="18" charset="0"/>
            </a:endParaRPr>
          </a:p>
        </p:txBody>
      </p:sp>
      <p:sp>
        <p:nvSpPr>
          <p:cNvPr id="99" name="Oval 98">
            <a:extLst>
              <a:ext uri="{FF2B5EF4-FFF2-40B4-BE49-F238E27FC236}">
                <a16:creationId xmlns:a16="http://schemas.microsoft.com/office/drawing/2014/main" id="{731BFCCC-5AC3-434D-BA5B-9DC6C0CD0932}"/>
              </a:ext>
            </a:extLst>
          </p:cNvPr>
          <p:cNvSpPr/>
          <p:nvPr/>
        </p:nvSpPr>
        <p:spPr>
          <a:xfrm>
            <a:off x="1071194" y="3730323"/>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40DF35BE-DEB2-4C66-9FB7-D4148D6CAF70}"/>
                  </a:ext>
                </a:extLst>
              </p:cNvPr>
              <p:cNvSpPr txBox="1"/>
              <p:nvPr/>
            </p:nvSpPr>
            <p:spPr>
              <a:xfrm>
                <a:off x="1169086" y="3853520"/>
                <a:ext cx="74937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00" name="TextBox 99">
                <a:extLst>
                  <a:ext uri="{FF2B5EF4-FFF2-40B4-BE49-F238E27FC236}">
                    <a16:creationId xmlns:a16="http://schemas.microsoft.com/office/drawing/2014/main" id="{40DF35BE-DEB2-4C66-9FB7-D4148D6CAF70}"/>
                  </a:ext>
                </a:extLst>
              </p:cNvPr>
              <p:cNvSpPr txBox="1">
                <a:spLocks noRot="1" noChangeAspect="1" noMove="1" noResize="1" noEditPoints="1" noAdjustHandles="1" noChangeArrowheads="1" noChangeShapeType="1" noTextEdit="1"/>
              </p:cNvSpPr>
              <p:nvPr/>
            </p:nvSpPr>
            <p:spPr>
              <a:xfrm>
                <a:off x="1169086" y="3853520"/>
                <a:ext cx="749372" cy="646331"/>
              </a:xfrm>
              <a:prstGeom prst="rect">
                <a:avLst/>
              </a:prstGeom>
              <a:blipFill>
                <a:blip r:embed="rId3"/>
                <a:stretch>
                  <a:fillRect/>
                </a:stretch>
              </a:blipFill>
              <a:ln>
                <a:noFill/>
              </a:ln>
            </p:spPr>
            <p:txBody>
              <a:bodyPr/>
              <a:lstStyle/>
              <a:p>
                <a:r>
                  <a:rPr lang="en-US">
                    <a:noFill/>
                  </a:rPr>
                  <a:t> </a:t>
                </a:r>
              </a:p>
            </p:txBody>
          </p:sp>
        </mc:Fallback>
      </mc:AlternateContent>
      <p:sp>
        <p:nvSpPr>
          <p:cNvPr id="101" name="Oval 100">
            <a:extLst>
              <a:ext uri="{FF2B5EF4-FFF2-40B4-BE49-F238E27FC236}">
                <a16:creationId xmlns:a16="http://schemas.microsoft.com/office/drawing/2014/main" id="{4804F738-21EA-4C8D-A1DF-7E41E64593F5}"/>
              </a:ext>
            </a:extLst>
          </p:cNvPr>
          <p:cNvSpPr/>
          <p:nvPr/>
        </p:nvSpPr>
        <p:spPr>
          <a:xfrm>
            <a:off x="3032839" y="364523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33D4ECF9-25B3-4DE4-BC7F-562AD98E3F31}"/>
                  </a:ext>
                </a:extLst>
              </p:cNvPr>
              <p:cNvSpPr txBox="1"/>
              <p:nvPr/>
            </p:nvSpPr>
            <p:spPr>
              <a:xfrm>
                <a:off x="3130731" y="3768434"/>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02" name="TextBox 101">
                <a:extLst>
                  <a:ext uri="{FF2B5EF4-FFF2-40B4-BE49-F238E27FC236}">
                    <a16:creationId xmlns:a16="http://schemas.microsoft.com/office/drawing/2014/main" id="{33D4ECF9-25B3-4DE4-BC7F-562AD98E3F31}"/>
                  </a:ext>
                </a:extLst>
              </p:cNvPr>
              <p:cNvSpPr txBox="1">
                <a:spLocks noRot="1" noChangeAspect="1" noMove="1" noResize="1" noEditPoints="1" noAdjustHandles="1" noChangeArrowheads="1" noChangeShapeType="1" noTextEdit="1"/>
              </p:cNvSpPr>
              <p:nvPr/>
            </p:nvSpPr>
            <p:spPr>
              <a:xfrm>
                <a:off x="3130731" y="3768434"/>
                <a:ext cx="760080" cy="646331"/>
              </a:xfrm>
              <a:prstGeom prst="rect">
                <a:avLst/>
              </a:prstGeom>
              <a:blipFill>
                <a:blip r:embed="rId4"/>
                <a:stretch>
                  <a:fillRect/>
                </a:stretch>
              </a:blipFill>
              <a:ln>
                <a:noFill/>
              </a:ln>
            </p:spPr>
            <p:txBody>
              <a:bodyPr/>
              <a:lstStyle/>
              <a:p>
                <a:r>
                  <a:rPr lang="en-US">
                    <a:noFill/>
                  </a:rPr>
                  <a:t> </a:t>
                </a:r>
              </a:p>
            </p:txBody>
          </p:sp>
        </mc:Fallback>
      </mc:AlternateContent>
      <p:sp>
        <p:nvSpPr>
          <p:cNvPr id="103" name="Oval 102">
            <a:extLst>
              <a:ext uri="{FF2B5EF4-FFF2-40B4-BE49-F238E27FC236}">
                <a16:creationId xmlns:a16="http://schemas.microsoft.com/office/drawing/2014/main" id="{BF7EE281-D410-4F00-9437-C35F8492B114}"/>
              </a:ext>
            </a:extLst>
          </p:cNvPr>
          <p:cNvSpPr/>
          <p:nvPr/>
        </p:nvSpPr>
        <p:spPr>
          <a:xfrm>
            <a:off x="5127033"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8913F4A2-1493-48B0-B0DB-B19996D1B72C}"/>
                  </a:ext>
                </a:extLst>
              </p:cNvPr>
              <p:cNvSpPr txBox="1"/>
              <p:nvPr/>
            </p:nvSpPr>
            <p:spPr>
              <a:xfrm>
                <a:off x="5224925"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04" name="TextBox 103">
                <a:extLst>
                  <a:ext uri="{FF2B5EF4-FFF2-40B4-BE49-F238E27FC236}">
                    <a16:creationId xmlns:a16="http://schemas.microsoft.com/office/drawing/2014/main" id="{8913F4A2-1493-48B0-B0DB-B19996D1B72C}"/>
                  </a:ext>
                </a:extLst>
              </p:cNvPr>
              <p:cNvSpPr txBox="1">
                <a:spLocks noRot="1" noChangeAspect="1" noMove="1" noResize="1" noEditPoints="1" noAdjustHandles="1" noChangeArrowheads="1" noChangeShapeType="1" noTextEdit="1"/>
              </p:cNvSpPr>
              <p:nvPr/>
            </p:nvSpPr>
            <p:spPr>
              <a:xfrm>
                <a:off x="5224925" y="3667617"/>
                <a:ext cx="760080" cy="646331"/>
              </a:xfrm>
              <a:prstGeom prst="rect">
                <a:avLst/>
              </a:prstGeom>
              <a:blipFill>
                <a:blip r:embed="rId5"/>
                <a:stretch>
                  <a:fillRect/>
                </a:stretch>
              </a:blipFill>
              <a:ln>
                <a:noFill/>
              </a:ln>
            </p:spPr>
            <p:txBody>
              <a:bodyPr/>
              <a:lstStyle/>
              <a:p>
                <a:r>
                  <a:rPr lang="en-US">
                    <a:noFill/>
                  </a:rPr>
                  <a:t> </a:t>
                </a:r>
              </a:p>
            </p:txBody>
          </p:sp>
        </mc:Fallback>
      </mc:AlternateContent>
      <p:sp>
        <p:nvSpPr>
          <p:cNvPr id="105" name="Oval 104">
            <a:extLst>
              <a:ext uri="{FF2B5EF4-FFF2-40B4-BE49-F238E27FC236}">
                <a16:creationId xmlns:a16="http://schemas.microsoft.com/office/drawing/2014/main" id="{9DB78C63-9FB6-4DB3-B359-A1361436202F}"/>
              </a:ext>
            </a:extLst>
          </p:cNvPr>
          <p:cNvSpPr/>
          <p:nvPr/>
        </p:nvSpPr>
        <p:spPr>
          <a:xfrm>
            <a:off x="7141881"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6ABE80AF-A699-44DB-9017-B9310E73BC7E}"/>
                  </a:ext>
                </a:extLst>
              </p:cNvPr>
              <p:cNvSpPr txBox="1"/>
              <p:nvPr/>
            </p:nvSpPr>
            <p:spPr>
              <a:xfrm>
                <a:off x="7239773"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06" name="TextBox 105">
                <a:extLst>
                  <a:ext uri="{FF2B5EF4-FFF2-40B4-BE49-F238E27FC236}">
                    <a16:creationId xmlns:a16="http://schemas.microsoft.com/office/drawing/2014/main" id="{6ABE80AF-A699-44DB-9017-B9310E73BC7E}"/>
                  </a:ext>
                </a:extLst>
              </p:cNvPr>
              <p:cNvSpPr txBox="1">
                <a:spLocks noRot="1" noChangeAspect="1" noMove="1" noResize="1" noEditPoints="1" noAdjustHandles="1" noChangeArrowheads="1" noChangeShapeType="1" noTextEdit="1"/>
              </p:cNvSpPr>
              <p:nvPr/>
            </p:nvSpPr>
            <p:spPr>
              <a:xfrm>
                <a:off x="7239773" y="3667617"/>
                <a:ext cx="760080" cy="646331"/>
              </a:xfrm>
              <a:prstGeom prst="rect">
                <a:avLst/>
              </a:prstGeom>
              <a:blipFill>
                <a:blip r:embed="rId6"/>
                <a:stretch>
                  <a:fillRect/>
                </a:stretch>
              </a:blipFill>
              <a:ln>
                <a:noFill/>
              </a:ln>
            </p:spPr>
            <p:txBody>
              <a:bodyPr/>
              <a:lstStyle/>
              <a:p>
                <a:r>
                  <a:rPr lang="en-US">
                    <a:noFill/>
                  </a:rPr>
                  <a:t> </a:t>
                </a:r>
              </a:p>
            </p:txBody>
          </p:sp>
        </mc:Fallback>
      </mc:AlternateContent>
      <p:sp>
        <p:nvSpPr>
          <p:cNvPr id="109" name="Oval 108">
            <a:extLst>
              <a:ext uri="{FF2B5EF4-FFF2-40B4-BE49-F238E27FC236}">
                <a16:creationId xmlns:a16="http://schemas.microsoft.com/office/drawing/2014/main" id="{BD81D16C-310A-4CD0-B890-27D78194288F}"/>
              </a:ext>
            </a:extLst>
          </p:cNvPr>
          <p:cNvSpPr/>
          <p:nvPr/>
        </p:nvSpPr>
        <p:spPr>
          <a:xfrm>
            <a:off x="1078821" y="2171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E8588468-A0B2-4991-AE25-CBCA93276665}"/>
                  </a:ext>
                </a:extLst>
              </p:cNvPr>
              <p:cNvSpPr txBox="1"/>
              <p:nvPr/>
            </p:nvSpPr>
            <p:spPr>
              <a:xfrm>
                <a:off x="1176713" y="2294897"/>
                <a:ext cx="66178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10" name="TextBox 109">
                <a:extLst>
                  <a:ext uri="{FF2B5EF4-FFF2-40B4-BE49-F238E27FC236}">
                    <a16:creationId xmlns:a16="http://schemas.microsoft.com/office/drawing/2014/main" id="{E8588468-A0B2-4991-AE25-CBCA93276665}"/>
                  </a:ext>
                </a:extLst>
              </p:cNvPr>
              <p:cNvSpPr txBox="1">
                <a:spLocks noRot="1" noChangeAspect="1" noMove="1" noResize="1" noEditPoints="1" noAdjustHandles="1" noChangeArrowheads="1" noChangeShapeType="1" noTextEdit="1"/>
              </p:cNvSpPr>
              <p:nvPr/>
            </p:nvSpPr>
            <p:spPr>
              <a:xfrm>
                <a:off x="1176713" y="2294897"/>
                <a:ext cx="661783" cy="646331"/>
              </a:xfrm>
              <a:prstGeom prst="rect">
                <a:avLst/>
              </a:prstGeom>
              <a:blipFill>
                <a:blip r:embed="rId7"/>
                <a:stretch>
                  <a:fillRect/>
                </a:stretch>
              </a:blipFill>
              <a:ln>
                <a:noFill/>
              </a:ln>
            </p:spPr>
            <p:txBody>
              <a:bodyPr/>
              <a:lstStyle/>
              <a:p>
                <a:r>
                  <a:rPr lang="en-US">
                    <a:noFill/>
                  </a:rPr>
                  <a:t> </a:t>
                </a:r>
              </a:p>
            </p:txBody>
          </p:sp>
        </mc:Fallback>
      </mc:AlternateContent>
      <p:sp>
        <p:nvSpPr>
          <p:cNvPr id="111" name="Oval 110">
            <a:extLst>
              <a:ext uri="{FF2B5EF4-FFF2-40B4-BE49-F238E27FC236}">
                <a16:creationId xmlns:a16="http://schemas.microsoft.com/office/drawing/2014/main" id="{DDC7A9BD-082E-4D6C-B69F-CC63BFB226F5}"/>
              </a:ext>
            </a:extLst>
          </p:cNvPr>
          <p:cNvSpPr/>
          <p:nvPr/>
        </p:nvSpPr>
        <p:spPr>
          <a:xfrm>
            <a:off x="3040466" y="208661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E8AC3E76-D457-4DD8-96DC-59B04D048602}"/>
                  </a:ext>
                </a:extLst>
              </p:cNvPr>
              <p:cNvSpPr txBox="1"/>
              <p:nvPr/>
            </p:nvSpPr>
            <p:spPr>
              <a:xfrm>
                <a:off x="3138358" y="2209811"/>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12" name="TextBox 111">
                <a:extLst>
                  <a:ext uri="{FF2B5EF4-FFF2-40B4-BE49-F238E27FC236}">
                    <a16:creationId xmlns:a16="http://schemas.microsoft.com/office/drawing/2014/main" id="{E8AC3E76-D457-4DD8-96DC-59B04D048602}"/>
                  </a:ext>
                </a:extLst>
              </p:cNvPr>
              <p:cNvSpPr txBox="1">
                <a:spLocks noRot="1" noChangeAspect="1" noMove="1" noResize="1" noEditPoints="1" noAdjustHandles="1" noChangeArrowheads="1" noChangeShapeType="1" noTextEdit="1"/>
              </p:cNvSpPr>
              <p:nvPr/>
            </p:nvSpPr>
            <p:spPr>
              <a:xfrm>
                <a:off x="3138358" y="2209811"/>
                <a:ext cx="672492" cy="646331"/>
              </a:xfrm>
              <a:prstGeom prst="rect">
                <a:avLst/>
              </a:prstGeom>
              <a:blipFill>
                <a:blip r:embed="rId8"/>
                <a:stretch>
                  <a:fillRect/>
                </a:stretch>
              </a:blipFill>
              <a:ln>
                <a:noFill/>
              </a:ln>
            </p:spPr>
            <p:txBody>
              <a:bodyPr/>
              <a:lstStyle/>
              <a:p>
                <a:r>
                  <a:rPr lang="en-US">
                    <a:noFill/>
                  </a:rPr>
                  <a:t> </a:t>
                </a:r>
              </a:p>
            </p:txBody>
          </p:sp>
        </mc:Fallback>
      </mc:AlternateContent>
      <p:sp>
        <p:nvSpPr>
          <p:cNvPr id="113" name="Oval 112">
            <a:extLst>
              <a:ext uri="{FF2B5EF4-FFF2-40B4-BE49-F238E27FC236}">
                <a16:creationId xmlns:a16="http://schemas.microsoft.com/office/drawing/2014/main" id="{78B5A9CD-6DE7-4F4B-A14F-8E117A650421}"/>
              </a:ext>
            </a:extLst>
          </p:cNvPr>
          <p:cNvSpPr/>
          <p:nvPr/>
        </p:nvSpPr>
        <p:spPr>
          <a:xfrm>
            <a:off x="5134660"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0B6290F1-5809-4C2B-94E4-58D3D51329F7}"/>
                  </a:ext>
                </a:extLst>
              </p:cNvPr>
              <p:cNvSpPr txBox="1"/>
              <p:nvPr/>
            </p:nvSpPr>
            <p:spPr>
              <a:xfrm>
                <a:off x="5232552" y="2108994"/>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14" name="TextBox 113">
                <a:extLst>
                  <a:ext uri="{FF2B5EF4-FFF2-40B4-BE49-F238E27FC236}">
                    <a16:creationId xmlns:a16="http://schemas.microsoft.com/office/drawing/2014/main" id="{0B6290F1-5809-4C2B-94E4-58D3D51329F7}"/>
                  </a:ext>
                </a:extLst>
              </p:cNvPr>
              <p:cNvSpPr txBox="1">
                <a:spLocks noRot="1" noChangeAspect="1" noMove="1" noResize="1" noEditPoints="1" noAdjustHandles="1" noChangeArrowheads="1" noChangeShapeType="1" noTextEdit="1"/>
              </p:cNvSpPr>
              <p:nvPr/>
            </p:nvSpPr>
            <p:spPr>
              <a:xfrm>
                <a:off x="5232552" y="2108994"/>
                <a:ext cx="672492" cy="646331"/>
              </a:xfrm>
              <a:prstGeom prst="rect">
                <a:avLst/>
              </a:prstGeom>
              <a:blipFill>
                <a:blip r:embed="rId9"/>
                <a:stretch>
                  <a:fillRect/>
                </a:stretch>
              </a:blipFill>
              <a:ln>
                <a:noFill/>
              </a:ln>
            </p:spPr>
            <p:txBody>
              <a:bodyPr/>
              <a:lstStyle/>
              <a:p>
                <a:r>
                  <a:rPr lang="en-US">
                    <a:noFill/>
                  </a:rPr>
                  <a:t> </a:t>
                </a:r>
              </a:p>
            </p:txBody>
          </p:sp>
        </mc:Fallback>
      </mc:AlternateContent>
      <p:sp>
        <p:nvSpPr>
          <p:cNvPr id="115" name="Oval 114">
            <a:extLst>
              <a:ext uri="{FF2B5EF4-FFF2-40B4-BE49-F238E27FC236}">
                <a16:creationId xmlns:a16="http://schemas.microsoft.com/office/drawing/2014/main" id="{047A6FF4-A62D-4243-BEDC-0CD301A3F4EC}"/>
              </a:ext>
            </a:extLst>
          </p:cNvPr>
          <p:cNvSpPr/>
          <p:nvPr/>
        </p:nvSpPr>
        <p:spPr>
          <a:xfrm>
            <a:off x="7149508"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538E9D39-0AAC-4CCE-8748-8014A3A5101B}"/>
                  </a:ext>
                </a:extLst>
              </p:cNvPr>
              <p:cNvSpPr txBox="1"/>
              <p:nvPr/>
            </p:nvSpPr>
            <p:spPr>
              <a:xfrm>
                <a:off x="7247400" y="2108994"/>
                <a:ext cx="65274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16" name="TextBox 115">
                <a:extLst>
                  <a:ext uri="{FF2B5EF4-FFF2-40B4-BE49-F238E27FC236}">
                    <a16:creationId xmlns:a16="http://schemas.microsoft.com/office/drawing/2014/main" id="{538E9D39-0AAC-4CCE-8748-8014A3A5101B}"/>
                  </a:ext>
                </a:extLst>
              </p:cNvPr>
              <p:cNvSpPr txBox="1">
                <a:spLocks noRot="1" noChangeAspect="1" noMove="1" noResize="1" noEditPoints="1" noAdjustHandles="1" noChangeArrowheads="1" noChangeShapeType="1" noTextEdit="1"/>
              </p:cNvSpPr>
              <p:nvPr/>
            </p:nvSpPr>
            <p:spPr>
              <a:xfrm>
                <a:off x="7247400" y="2108994"/>
                <a:ext cx="652743" cy="646331"/>
              </a:xfrm>
              <a:prstGeom prst="rect">
                <a:avLst/>
              </a:prstGeom>
              <a:blipFill>
                <a:blip r:embed="rId10"/>
                <a:stretch>
                  <a:fillRect/>
                </a:stretch>
              </a:blipFill>
              <a:ln>
                <a:noFill/>
              </a:ln>
            </p:spPr>
            <p:txBody>
              <a:bodyPr/>
              <a:lstStyle/>
              <a:p>
                <a:r>
                  <a:rPr lang="en-US">
                    <a:noFill/>
                  </a:rPr>
                  <a:t> </a:t>
                </a:r>
              </a:p>
            </p:txBody>
          </p:sp>
        </mc:Fallback>
      </mc:AlternateContent>
      <p:cxnSp>
        <p:nvCxnSpPr>
          <p:cNvPr id="130" name="Straight Arrow Connector 129">
            <a:extLst>
              <a:ext uri="{FF2B5EF4-FFF2-40B4-BE49-F238E27FC236}">
                <a16:creationId xmlns:a16="http://schemas.microsoft.com/office/drawing/2014/main" id="{6AE0F3A4-74E4-4C11-A9AB-0961AA3F2566}"/>
              </a:ext>
            </a:extLst>
          </p:cNvPr>
          <p:cNvCxnSpPr>
            <a:cxnSpLocks/>
            <a:endCxn id="109" idx="4"/>
          </p:cNvCxnSpPr>
          <p:nvPr/>
        </p:nvCxnSpPr>
        <p:spPr>
          <a:xfrm flipV="1">
            <a:off x="1524000" y="3086100"/>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E450BBAE-89C2-4782-A5D7-BCDE346C1B28}"/>
              </a:ext>
            </a:extLst>
          </p:cNvPr>
          <p:cNvCxnSpPr>
            <a:cxnSpLocks/>
          </p:cNvCxnSpPr>
          <p:nvPr/>
        </p:nvCxnSpPr>
        <p:spPr>
          <a:xfrm flipV="1">
            <a:off x="3510771" y="3011167"/>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8DFAFEB-D1B2-4DFC-9D62-6F126BE477BD}"/>
              </a:ext>
            </a:extLst>
          </p:cNvPr>
          <p:cNvCxnSpPr>
            <a:cxnSpLocks/>
          </p:cNvCxnSpPr>
          <p:nvPr/>
        </p:nvCxnSpPr>
        <p:spPr>
          <a:xfrm flipV="1">
            <a:off x="5614223" y="2904701"/>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1EA5495-EFA8-46EB-849F-FA2CB9D29665}"/>
              </a:ext>
            </a:extLst>
          </p:cNvPr>
          <p:cNvCxnSpPr>
            <a:cxnSpLocks/>
          </p:cNvCxnSpPr>
          <p:nvPr/>
        </p:nvCxnSpPr>
        <p:spPr>
          <a:xfrm flipV="1">
            <a:off x="7624561" y="2894648"/>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7" name="Arrow: Right 66">
            <a:extLst>
              <a:ext uri="{FF2B5EF4-FFF2-40B4-BE49-F238E27FC236}">
                <a16:creationId xmlns:a16="http://schemas.microsoft.com/office/drawing/2014/main" id="{6138F454-E966-4078-B9DE-CBE9E47AB767}"/>
              </a:ext>
            </a:extLst>
          </p:cNvPr>
          <p:cNvSpPr/>
          <p:nvPr/>
        </p:nvSpPr>
        <p:spPr>
          <a:xfrm>
            <a:off x="952501" y="9064232"/>
            <a:ext cx="7162800" cy="755995"/>
          </a:xfrm>
          <a:prstGeom prst="rightArrow">
            <a:avLst>
              <a:gd name="adj1" fmla="val 21579"/>
              <a:gd name="adj2" fmla="val 84210"/>
            </a:avLst>
          </a:prstGeom>
          <a:solidFill>
            <a:schemeClr val="tx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726B241C-2256-4213-B5A7-3CEEB55BBE00}"/>
              </a:ext>
            </a:extLst>
          </p:cNvPr>
          <p:cNvSpPr txBox="1"/>
          <p:nvPr/>
        </p:nvSpPr>
        <p:spPr>
          <a:xfrm>
            <a:off x="3483138" y="9504756"/>
            <a:ext cx="1165063" cy="630942"/>
          </a:xfrm>
          <a:prstGeom prst="rect">
            <a:avLst/>
          </a:prstGeom>
          <a:noFill/>
        </p:spPr>
        <p:txBody>
          <a:bodyPr wrap="none" rtlCol="0">
            <a:spAutoFit/>
          </a:bodyPr>
          <a:lstStyle/>
          <a:p>
            <a:r>
              <a:rPr lang="en-US" sz="3500" dirty="0">
                <a:latin typeface="Arial" panose="020B0604020202020204" pitchFamily="34" charset="0"/>
                <a:cs typeface="Arial" panose="020B0604020202020204" pitchFamily="34" charset="0"/>
              </a:rPr>
              <a:t>Time</a:t>
            </a:r>
          </a:p>
        </p:txBody>
      </p:sp>
      <p:pic>
        <p:nvPicPr>
          <p:cNvPr id="30" name="Picture 29">
            <a:extLst>
              <a:ext uri="{FF2B5EF4-FFF2-40B4-BE49-F238E27FC236}">
                <a16:creationId xmlns:a16="http://schemas.microsoft.com/office/drawing/2014/main" id="{BCCB0B99-0841-474D-AC48-BDBCE1EE595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143321" y="3745574"/>
            <a:ext cx="2385566" cy="1995680"/>
          </a:xfrm>
          <a:prstGeom prst="rect">
            <a:avLst/>
          </a:prstGeom>
        </p:spPr>
      </p:pic>
    </p:spTree>
    <p:extLst>
      <p:ext uri="{BB962C8B-B14F-4D97-AF65-F5344CB8AC3E}">
        <p14:creationId xmlns:p14="http://schemas.microsoft.com/office/powerpoint/2010/main" val="30282065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Special Cases of Markov Decision Process</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8458200" y="1344846"/>
            <a:ext cx="9677400" cy="8942154"/>
          </a:xfrm>
          <a:prstGeom prst="rect">
            <a:avLst/>
          </a:prstGeom>
        </p:spPr>
      </p:pic>
      <p:sp>
        <p:nvSpPr>
          <p:cNvPr id="20" name="TextBox 8">
            <a:extLst>
              <a:ext uri="{FF2B5EF4-FFF2-40B4-BE49-F238E27FC236}">
                <a16:creationId xmlns:a16="http://schemas.microsoft.com/office/drawing/2014/main" id="{6E642AF1-C161-49FD-89A9-FDAA29CDFFF7}"/>
              </a:ext>
            </a:extLst>
          </p:cNvPr>
          <p:cNvSpPr txBox="1"/>
          <p:nvPr/>
        </p:nvSpPr>
        <p:spPr>
          <a:xfrm>
            <a:off x="8685652" y="1617619"/>
            <a:ext cx="9221348" cy="11082778"/>
          </a:xfrm>
          <a:prstGeom prst="rect">
            <a:avLst/>
          </a:prstGeom>
        </p:spPr>
        <p:txBody>
          <a:bodyPr wrap="square" lIns="0" tIns="0" rIns="0" bIns="0" rtlCol="0" anchor="t">
            <a:spAutoFit/>
          </a:bodyPr>
          <a:lstStyle/>
          <a:p>
            <a:pPr algn="ctr">
              <a:lnSpc>
                <a:spcPts val="3616"/>
              </a:lnSpc>
              <a:spcBef>
                <a:spcPct val="0"/>
              </a:spcBef>
            </a:pPr>
            <a:r>
              <a:rPr lang="en-US" sz="3600" b="1" u="sng" spc="-25" dirty="0">
                <a:latin typeface="Goudy Old Style" panose="02020502050305020303" pitchFamily="18" charset="0"/>
              </a:rPr>
              <a:t>A Conceptual Dilemma about Bandits</a:t>
            </a:r>
          </a:p>
          <a:p>
            <a:pPr>
              <a:lnSpc>
                <a:spcPts val="3616"/>
              </a:lnSpc>
              <a:spcBef>
                <a:spcPct val="0"/>
              </a:spcBef>
            </a:pPr>
            <a:endParaRPr lang="en-US" sz="3600" spc="-25" dirty="0">
              <a:latin typeface="Goudy Old Style" panose="02020502050305020303" pitchFamily="18" charset="0"/>
            </a:endParaRPr>
          </a:p>
          <a:p>
            <a:pPr>
              <a:lnSpc>
                <a:spcPts val="3616"/>
              </a:lnSpc>
              <a:spcBef>
                <a:spcPct val="0"/>
              </a:spcBef>
            </a:pPr>
            <a:r>
              <a:rPr lang="en-US" sz="3600" spc="-25" dirty="0">
                <a:latin typeface="Goudy Old Style" panose="02020502050305020303" pitchFamily="18" charset="0"/>
              </a:rPr>
              <a:t>For MAB and contextual bandit, does the current action decides future reward?</a:t>
            </a:r>
          </a:p>
          <a:p>
            <a:pPr>
              <a:lnSpc>
                <a:spcPts val="3616"/>
              </a:lnSpc>
              <a:spcBef>
                <a:spcPct val="0"/>
              </a:spcBef>
            </a:pPr>
            <a:endParaRPr lang="en-US" sz="3600" spc="-25" dirty="0">
              <a:latin typeface="Goudy Old Style" panose="02020502050305020303" pitchFamily="18" charset="0"/>
            </a:endParaRPr>
          </a:p>
          <a:p>
            <a:pPr>
              <a:lnSpc>
                <a:spcPts val="3616"/>
              </a:lnSpc>
              <a:spcBef>
                <a:spcPct val="0"/>
              </a:spcBef>
            </a:pPr>
            <a:r>
              <a:rPr lang="en-US" sz="3600" spc="-25" dirty="0">
                <a:latin typeface="Goudy Old Style" panose="02020502050305020303" pitchFamily="18" charset="0"/>
              </a:rPr>
              <a:t>This question leads to the following dilemma:</a:t>
            </a:r>
          </a:p>
          <a:p>
            <a:pPr marL="571500" indent="-571500">
              <a:lnSpc>
                <a:spcPts val="3616"/>
              </a:lnSpc>
              <a:spcBef>
                <a:spcPct val="0"/>
              </a:spcBef>
              <a:buFont typeface="Wingdings" panose="05000000000000000000" pitchFamily="2" charset="2"/>
              <a:buChar char="Ø"/>
            </a:pPr>
            <a:r>
              <a:rPr lang="en-US" sz="3600" spc="-25" dirty="0">
                <a:latin typeface="Goudy Old Style" panose="02020502050305020303" pitchFamily="18" charset="0"/>
              </a:rPr>
              <a:t>In MAB and contextual bandits there is no temporal dependence (as it is clear from the PGM on the left). </a:t>
            </a:r>
            <a:r>
              <a:rPr lang="en-US" sz="3600" spc="-25" dirty="0">
                <a:solidFill>
                  <a:srgbClr val="FF0000"/>
                </a:solidFill>
                <a:latin typeface="Goudy Old Style" panose="02020502050305020303" pitchFamily="18" charset="0"/>
              </a:rPr>
              <a:t>So, it seems that the current action should not decide future rewards.</a:t>
            </a:r>
          </a:p>
          <a:p>
            <a:pPr marL="571500" indent="-571500">
              <a:lnSpc>
                <a:spcPts val="3616"/>
              </a:lnSpc>
              <a:spcBef>
                <a:spcPct val="0"/>
              </a:spcBef>
              <a:buFont typeface="Wingdings" panose="05000000000000000000" pitchFamily="2" charset="2"/>
              <a:buChar char="Ø"/>
            </a:pPr>
            <a:endParaRPr lang="en-US" sz="3600" spc="-25" dirty="0">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latin typeface="Goudy Old Style" panose="02020502050305020303" pitchFamily="18" charset="0"/>
              </a:rPr>
              <a:t>However, consider the warehouse routing example. If we travel a route that we didn’t travel before and had a good experience, we are likely to travel that route in the future. </a:t>
            </a:r>
            <a:r>
              <a:rPr lang="en-US" sz="3600" spc="-25" dirty="0">
                <a:solidFill>
                  <a:srgbClr val="FF0000"/>
                </a:solidFill>
                <a:latin typeface="Goudy Old Style" panose="02020502050305020303" pitchFamily="18" charset="0"/>
              </a:rPr>
              <a:t>This shows that current actions (traveling a route) definitely decides the future actions and hence the future rewards (travel time in future).</a:t>
            </a:r>
          </a:p>
          <a:p>
            <a:pPr>
              <a:lnSpc>
                <a:spcPts val="3616"/>
              </a:lnSpc>
              <a:spcBef>
                <a:spcPct val="0"/>
              </a:spcBef>
            </a:pPr>
            <a:endParaRPr lang="en-US" sz="3600" spc="-25" dirty="0">
              <a:latin typeface="Goudy Old Style" panose="02020502050305020303" pitchFamily="18" charset="0"/>
            </a:endParaRPr>
          </a:p>
          <a:p>
            <a:pPr>
              <a:lnSpc>
                <a:spcPts val="3616"/>
              </a:lnSpc>
              <a:spcBef>
                <a:spcPct val="0"/>
              </a:spcBef>
            </a:pPr>
            <a:endParaRPr lang="en-US" sz="3600" spc="-25" dirty="0">
              <a:latin typeface="Goudy Old Style" panose="02020502050305020303" pitchFamily="18" charset="0"/>
            </a:endParaRPr>
          </a:p>
          <a:p>
            <a:pPr>
              <a:lnSpc>
                <a:spcPts val="3616"/>
              </a:lnSpc>
              <a:spcBef>
                <a:spcPct val="0"/>
              </a:spcBef>
            </a:pPr>
            <a:endParaRPr lang="en-US" sz="3600" spc="-25" dirty="0">
              <a:latin typeface="Goudy Old Style" panose="02020502050305020303" pitchFamily="18" charset="0"/>
            </a:endParaRPr>
          </a:p>
          <a:p>
            <a:pPr>
              <a:lnSpc>
                <a:spcPts val="3616"/>
              </a:lnSpc>
              <a:spcBef>
                <a:spcPct val="0"/>
              </a:spcBef>
            </a:pPr>
            <a:endParaRPr lang="en-US" sz="3600" spc="-25" dirty="0">
              <a:latin typeface="Goudy Old Style" panose="02020502050305020303" pitchFamily="18" charset="0"/>
            </a:endParaRPr>
          </a:p>
          <a:p>
            <a:pPr>
              <a:lnSpc>
                <a:spcPts val="3616"/>
              </a:lnSpc>
              <a:spcBef>
                <a:spcPct val="0"/>
              </a:spcBef>
            </a:pPr>
            <a:endParaRPr lang="en-US" sz="3600" spc="-25" dirty="0">
              <a:latin typeface="Goudy Old Style" panose="02020502050305020303" pitchFamily="18" charset="0"/>
            </a:endParaRPr>
          </a:p>
          <a:p>
            <a:pPr>
              <a:lnSpc>
                <a:spcPts val="3616"/>
              </a:lnSpc>
              <a:spcBef>
                <a:spcPct val="0"/>
              </a:spcBef>
            </a:pPr>
            <a:endParaRPr lang="en-US" sz="3600" spc="-25" dirty="0">
              <a:latin typeface="Goudy Old Style" panose="02020502050305020303" pitchFamily="18" charset="0"/>
            </a:endParaRPr>
          </a:p>
        </p:txBody>
      </p:sp>
      <p:sp>
        <p:nvSpPr>
          <p:cNvPr id="99" name="Oval 98">
            <a:extLst>
              <a:ext uri="{FF2B5EF4-FFF2-40B4-BE49-F238E27FC236}">
                <a16:creationId xmlns:a16="http://schemas.microsoft.com/office/drawing/2014/main" id="{731BFCCC-5AC3-434D-BA5B-9DC6C0CD0932}"/>
              </a:ext>
            </a:extLst>
          </p:cNvPr>
          <p:cNvSpPr/>
          <p:nvPr/>
        </p:nvSpPr>
        <p:spPr>
          <a:xfrm>
            <a:off x="1071194" y="3730323"/>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40DF35BE-DEB2-4C66-9FB7-D4148D6CAF70}"/>
                  </a:ext>
                </a:extLst>
              </p:cNvPr>
              <p:cNvSpPr txBox="1"/>
              <p:nvPr/>
            </p:nvSpPr>
            <p:spPr>
              <a:xfrm>
                <a:off x="1169086" y="3853520"/>
                <a:ext cx="74937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00" name="TextBox 99">
                <a:extLst>
                  <a:ext uri="{FF2B5EF4-FFF2-40B4-BE49-F238E27FC236}">
                    <a16:creationId xmlns:a16="http://schemas.microsoft.com/office/drawing/2014/main" id="{40DF35BE-DEB2-4C66-9FB7-D4148D6CAF70}"/>
                  </a:ext>
                </a:extLst>
              </p:cNvPr>
              <p:cNvSpPr txBox="1">
                <a:spLocks noRot="1" noChangeAspect="1" noMove="1" noResize="1" noEditPoints="1" noAdjustHandles="1" noChangeArrowheads="1" noChangeShapeType="1" noTextEdit="1"/>
              </p:cNvSpPr>
              <p:nvPr/>
            </p:nvSpPr>
            <p:spPr>
              <a:xfrm>
                <a:off x="1169086" y="3853520"/>
                <a:ext cx="749372" cy="646331"/>
              </a:xfrm>
              <a:prstGeom prst="rect">
                <a:avLst/>
              </a:prstGeom>
              <a:blipFill>
                <a:blip r:embed="rId3"/>
                <a:stretch>
                  <a:fillRect/>
                </a:stretch>
              </a:blipFill>
              <a:ln>
                <a:noFill/>
              </a:ln>
            </p:spPr>
            <p:txBody>
              <a:bodyPr/>
              <a:lstStyle/>
              <a:p>
                <a:r>
                  <a:rPr lang="en-US">
                    <a:noFill/>
                  </a:rPr>
                  <a:t> </a:t>
                </a:r>
              </a:p>
            </p:txBody>
          </p:sp>
        </mc:Fallback>
      </mc:AlternateContent>
      <p:sp>
        <p:nvSpPr>
          <p:cNvPr id="101" name="Oval 100">
            <a:extLst>
              <a:ext uri="{FF2B5EF4-FFF2-40B4-BE49-F238E27FC236}">
                <a16:creationId xmlns:a16="http://schemas.microsoft.com/office/drawing/2014/main" id="{4804F738-21EA-4C8D-A1DF-7E41E64593F5}"/>
              </a:ext>
            </a:extLst>
          </p:cNvPr>
          <p:cNvSpPr/>
          <p:nvPr/>
        </p:nvSpPr>
        <p:spPr>
          <a:xfrm>
            <a:off x="3032839" y="364523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33D4ECF9-25B3-4DE4-BC7F-562AD98E3F31}"/>
                  </a:ext>
                </a:extLst>
              </p:cNvPr>
              <p:cNvSpPr txBox="1"/>
              <p:nvPr/>
            </p:nvSpPr>
            <p:spPr>
              <a:xfrm>
                <a:off x="3130731" y="3768434"/>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02" name="TextBox 101">
                <a:extLst>
                  <a:ext uri="{FF2B5EF4-FFF2-40B4-BE49-F238E27FC236}">
                    <a16:creationId xmlns:a16="http://schemas.microsoft.com/office/drawing/2014/main" id="{33D4ECF9-25B3-4DE4-BC7F-562AD98E3F31}"/>
                  </a:ext>
                </a:extLst>
              </p:cNvPr>
              <p:cNvSpPr txBox="1">
                <a:spLocks noRot="1" noChangeAspect="1" noMove="1" noResize="1" noEditPoints="1" noAdjustHandles="1" noChangeArrowheads="1" noChangeShapeType="1" noTextEdit="1"/>
              </p:cNvSpPr>
              <p:nvPr/>
            </p:nvSpPr>
            <p:spPr>
              <a:xfrm>
                <a:off x="3130731" y="3768434"/>
                <a:ext cx="760080" cy="646331"/>
              </a:xfrm>
              <a:prstGeom prst="rect">
                <a:avLst/>
              </a:prstGeom>
              <a:blipFill>
                <a:blip r:embed="rId4"/>
                <a:stretch>
                  <a:fillRect/>
                </a:stretch>
              </a:blipFill>
              <a:ln>
                <a:noFill/>
              </a:ln>
            </p:spPr>
            <p:txBody>
              <a:bodyPr/>
              <a:lstStyle/>
              <a:p>
                <a:r>
                  <a:rPr lang="en-US">
                    <a:noFill/>
                  </a:rPr>
                  <a:t> </a:t>
                </a:r>
              </a:p>
            </p:txBody>
          </p:sp>
        </mc:Fallback>
      </mc:AlternateContent>
      <p:sp>
        <p:nvSpPr>
          <p:cNvPr id="103" name="Oval 102">
            <a:extLst>
              <a:ext uri="{FF2B5EF4-FFF2-40B4-BE49-F238E27FC236}">
                <a16:creationId xmlns:a16="http://schemas.microsoft.com/office/drawing/2014/main" id="{BF7EE281-D410-4F00-9437-C35F8492B114}"/>
              </a:ext>
            </a:extLst>
          </p:cNvPr>
          <p:cNvSpPr/>
          <p:nvPr/>
        </p:nvSpPr>
        <p:spPr>
          <a:xfrm>
            <a:off x="5127033"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8913F4A2-1493-48B0-B0DB-B19996D1B72C}"/>
                  </a:ext>
                </a:extLst>
              </p:cNvPr>
              <p:cNvSpPr txBox="1"/>
              <p:nvPr/>
            </p:nvSpPr>
            <p:spPr>
              <a:xfrm>
                <a:off x="5224925"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04" name="TextBox 103">
                <a:extLst>
                  <a:ext uri="{FF2B5EF4-FFF2-40B4-BE49-F238E27FC236}">
                    <a16:creationId xmlns:a16="http://schemas.microsoft.com/office/drawing/2014/main" id="{8913F4A2-1493-48B0-B0DB-B19996D1B72C}"/>
                  </a:ext>
                </a:extLst>
              </p:cNvPr>
              <p:cNvSpPr txBox="1">
                <a:spLocks noRot="1" noChangeAspect="1" noMove="1" noResize="1" noEditPoints="1" noAdjustHandles="1" noChangeArrowheads="1" noChangeShapeType="1" noTextEdit="1"/>
              </p:cNvSpPr>
              <p:nvPr/>
            </p:nvSpPr>
            <p:spPr>
              <a:xfrm>
                <a:off x="5224925" y="3667617"/>
                <a:ext cx="760080" cy="646331"/>
              </a:xfrm>
              <a:prstGeom prst="rect">
                <a:avLst/>
              </a:prstGeom>
              <a:blipFill>
                <a:blip r:embed="rId5"/>
                <a:stretch>
                  <a:fillRect/>
                </a:stretch>
              </a:blipFill>
              <a:ln>
                <a:noFill/>
              </a:ln>
            </p:spPr>
            <p:txBody>
              <a:bodyPr/>
              <a:lstStyle/>
              <a:p>
                <a:r>
                  <a:rPr lang="en-US">
                    <a:noFill/>
                  </a:rPr>
                  <a:t> </a:t>
                </a:r>
              </a:p>
            </p:txBody>
          </p:sp>
        </mc:Fallback>
      </mc:AlternateContent>
      <p:sp>
        <p:nvSpPr>
          <p:cNvPr id="105" name="Oval 104">
            <a:extLst>
              <a:ext uri="{FF2B5EF4-FFF2-40B4-BE49-F238E27FC236}">
                <a16:creationId xmlns:a16="http://schemas.microsoft.com/office/drawing/2014/main" id="{9DB78C63-9FB6-4DB3-B359-A1361436202F}"/>
              </a:ext>
            </a:extLst>
          </p:cNvPr>
          <p:cNvSpPr/>
          <p:nvPr/>
        </p:nvSpPr>
        <p:spPr>
          <a:xfrm>
            <a:off x="7141881"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6ABE80AF-A699-44DB-9017-B9310E73BC7E}"/>
                  </a:ext>
                </a:extLst>
              </p:cNvPr>
              <p:cNvSpPr txBox="1"/>
              <p:nvPr/>
            </p:nvSpPr>
            <p:spPr>
              <a:xfrm>
                <a:off x="7239773"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06" name="TextBox 105">
                <a:extLst>
                  <a:ext uri="{FF2B5EF4-FFF2-40B4-BE49-F238E27FC236}">
                    <a16:creationId xmlns:a16="http://schemas.microsoft.com/office/drawing/2014/main" id="{6ABE80AF-A699-44DB-9017-B9310E73BC7E}"/>
                  </a:ext>
                </a:extLst>
              </p:cNvPr>
              <p:cNvSpPr txBox="1">
                <a:spLocks noRot="1" noChangeAspect="1" noMove="1" noResize="1" noEditPoints="1" noAdjustHandles="1" noChangeArrowheads="1" noChangeShapeType="1" noTextEdit="1"/>
              </p:cNvSpPr>
              <p:nvPr/>
            </p:nvSpPr>
            <p:spPr>
              <a:xfrm>
                <a:off x="7239773" y="3667617"/>
                <a:ext cx="760080" cy="646331"/>
              </a:xfrm>
              <a:prstGeom prst="rect">
                <a:avLst/>
              </a:prstGeom>
              <a:blipFill>
                <a:blip r:embed="rId6"/>
                <a:stretch>
                  <a:fillRect/>
                </a:stretch>
              </a:blipFill>
              <a:ln>
                <a:noFill/>
              </a:ln>
            </p:spPr>
            <p:txBody>
              <a:bodyPr/>
              <a:lstStyle/>
              <a:p>
                <a:r>
                  <a:rPr lang="en-US">
                    <a:noFill/>
                  </a:rPr>
                  <a:t> </a:t>
                </a:r>
              </a:p>
            </p:txBody>
          </p:sp>
        </mc:Fallback>
      </mc:AlternateContent>
      <p:sp>
        <p:nvSpPr>
          <p:cNvPr id="109" name="Oval 108">
            <a:extLst>
              <a:ext uri="{FF2B5EF4-FFF2-40B4-BE49-F238E27FC236}">
                <a16:creationId xmlns:a16="http://schemas.microsoft.com/office/drawing/2014/main" id="{BD81D16C-310A-4CD0-B890-27D78194288F}"/>
              </a:ext>
            </a:extLst>
          </p:cNvPr>
          <p:cNvSpPr/>
          <p:nvPr/>
        </p:nvSpPr>
        <p:spPr>
          <a:xfrm>
            <a:off x="1078821" y="2171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E8588468-A0B2-4991-AE25-CBCA93276665}"/>
                  </a:ext>
                </a:extLst>
              </p:cNvPr>
              <p:cNvSpPr txBox="1"/>
              <p:nvPr/>
            </p:nvSpPr>
            <p:spPr>
              <a:xfrm>
                <a:off x="1176713" y="2294897"/>
                <a:ext cx="66178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10" name="TextBox 109">
                <a:extLst>
                  <a:ext uri="{FF2B5EF4-FFF2-40B4-BE49-F238E27FC236}">
                    <a16:creationId xmlns:a16="http://schemas.microsoft.com/office/drawing/2014/main" id="{E8588468-A0B2-4991-AE25-CBCA93276665}"/>
                  </a:ext>
                </a:extLst>
              </p:cNvPr>
              <p:cNvSpPr txBox="1">
                <a:spLocks noRot="1" noChangeAspect="1" noMove="1" noResize="1" noEditPoints="1" noAdjustHandles="1" noChangeArrowheads="1" noChangeShapeType="1" noTextEdit="1"/>
              </p:cNvSpPr>
              <p:nvPr/>
            </p:nvSpPr>
            <p:spPr>
              <a:xfrm>
                <a:off x="1176713" y="2294897"/>
                <a:ext cx="661783" cy="646331"/>
              </a:xfrm>
              <a:prstGeom prst="rect">
                <a:avLst/>
              </a:prstGeom>
              <a:blipFill>
                <a:blip r:embed="rId7"/>
                <a:stretch>
                  <a:fillRect/>
                </a:stretch>
              </a:blipFill>
              <a:ln>
                <a:noFill/>
              </a:ln>
            </p:spPr>
            <p:txBody>
              <a:bodyPr/>
              <a:lstStyle/>
              <a:p>
                <a:r>
                  <a:rPr lang="en-US">
                    <a:noFill/>
                  </a:rPr>
                  <a:t> </a:t>
                </a:r>
              </a:p>
            </p:txBody>
          </p:sp>
        </mc:Fallback>
      </mc:AlternateContent>
      <p:sp>
        <p:nvSpPr>
          <p:cNvPr id="111" name="Oval 110">
            <a:extLst>
              <a:ext uri="{FF2B5EF4-FFF2-40B4-BE49-F238E27FC236}">
                <a16:creationId xmlns:a16="http://schemas.microsoft.com/office/drawing/2014/main" id="{DDC7A9BD-082E-4D6C-B69F-CC63BFB226F5}"/>
              </a:ext>
            </a:extLst>
          </p:cNvPr>
          <p:cNvSpPr/>
          <p:nvPr/>
        </p:nvSpPr>
        <p:spPr>
          <a:xfrm>
            <a:off x="3040466" y="208661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E8AC3E76-D457-4DD8-96DC-59B04D048602}"/>
                  </a:ext>
                </a:extLst>
              </p:cNvPr>
              <p:cNvSpPr txBox="1"/>
              <p:nvPr/>
            </p:nvSpPr>
            <p:spPr>
              <a:xfrm>
                <a:off x="3138358" y="2209811"/>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12" name="TextBox 111">
                <a:extLst>
                  <a:ext uri="{FF2B5EF4-FFF2-40B4-BE49-F238E27FC236}">
                    <a16:creationId xmlns:a16="http://schemas.microsoft.com/office/drawing/2014/main" id="{E8AC3E76-D457-4DD8-96DC-59B04D048602}"/>
                  </a:ext>
                </a:extLst>
              </p:cNvPr>
              <p:cNvSpPr txBox="1">
                <a:spLocks noRot="1" noChangeAspect="1" noMove="1" noResize="1" noEditPoints="1" noAdjustHandles="1" noChangeArrowheads="1" noChangeShapeType="1" noTextEdit="1"/>
              </p:cNvSpPr>
              <p:nvPr/>
            </p:nvSpPr>
            <p:spPr>
              <a:xfrm>
                <a:off x="3138358" y="2209811"/>
                <a:ext cx="672492" cy="646331"/>
              </a:xfrm>
              <a:prstGeom prst="rect">
                <a:avLst/>
              </a:prstGeom>
              <a:blipFill>
                <a:blip r:embed="rId8"/>
                <a:stretch>
                  <a:fillRect/>
                </a:stretch>
              </a:blipFill>
              <a:ln>
                <a:noFill/>
              </a:ln>
            </p:spPr>
            <p:txBody>
              <a:bodyPr/>
              <a:lstStyle/>
              <a:p>
                <a:r>
                  <a:rPr lang="en-US">
                    <a:noFill/>
                  </a:rPr>
                  <a:t> </a:t>
                </a:r>
              </a:p>
            </p:txBody>
          </p:sp>
        </mc:Fallback>
      </mc:AlternateContent>
      <p:sp>
        <p:nvSpPr>
          <p:cNvPr id="113" name="Oval 112">
            <a:extLst>
              <a:ext uri="{FF2B5EF4-FFF2-40B4-BE49-F238E27FC236}">
                <a16:creationId xmlns:a16="http://schemas.microsoft.com/office/drawing/2014/main" id="{78B5A9CD-6DE7-4F4B-A14F-8E117A650421}"/>
              </a:ext>
            </a:extLst>
          </p:cNvPr>
          <p:cNvSpPr/>
          <p:nvPr/>
        </p:nvSpPr>
        <p:spPr>
          <a:xfrm>
            <a:off x="5134660"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0B6290F1-5809-4C2B-94E4-58D3D51329F7}"/>
                  </a:ext>
                </a:extLst>
              </p:cNvPr>
              <p:cNvSpPr txBox="1"/>
              <p:nvPr/>
            </p:nvSpPr>
            <p:spPr>
              <a:xfrm>
                <a:off x="5232552" y="2108994"/>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14" name="TextBox 113">
                <a:extLst>
                  <a:ext uri="{FF2B5EF4-FFF2-40B4-BE49-F238E27FC236}">
                    <a16:creationId xmlns:a16="http://schemas.microsoft.com/office/drawing/2014/main" id="{0B6290F1-5809-4C2B-94E4-58D3D51329F7}"/>
                  </a:ext>
                </a:extLst>
              </p:cNvPr>
              <p:cNvSpPr txBox="1">
                <a:spLocks noRot="1" noChangeAspect="1" noMove="1" noResize="1" noEditPoints="1" noAdjustHandles="1" noChangeArrowheads="1" noChangeShapeType="1" noTextEdit="1"/>
              </p:cNvSpPr>
              <p:nvPr/>
            </p:nvSpPr>
            <p:spPr>
              <a:xfrm>
                <a:off x="5232552" y="2108994"/>
                <a:ext cx="672492" cy="646331"/>
              </a:xfrm>
              <a:prstGeom prst="rect">
                <a:avLst/>
              </a:prstGeom>
              <a:blipFill>
                <a:blip r:embed="rId9"/>
                <a:stretch>
                  <a:fillRect/>
                </a:stretch>
              </a:blipFill>
              <a:ln>
                <a:noFill/>
              </a:ln>
            </p:spPr>
            <p:txBody>
              <a:bodyPr/>
              <a:lstStyle/>
              <a:p>
                <a:r>
                  <a:rPr lang="en-US">
                    <a:noFill/>
                  </a:rPr>
                  <a:t> </a:t>
                </a:r>
              </a:p>
            </p:txBody>
          </p:sp>
        </mc:Fallback>
      </mc:AlternateContent>
      <p:sp>
        <p:nvSpPr>
          <p:cNvPr id="115" name="Oval 114">
            <a:extLst>
              <a:ext uri="{FF2B5EF4-FFF2-40B4-BE49-F238E27FC236}">
                <a16:creationId xmlns:a16="http://schemas.microsoft.com/office/drawing/2014/main" id="{047A6FF4-A62D-4243-BEDC-0CD301A3F4EC}"/>
              </a:ext>
            </a:extLst>
          </p:cNvPr>
          <p:cNvSpPr/>
          <p:nvPr/>
        </p:nvSpPr>
        <p:spPr>
          <a:xfrm>
            <a:off x="7149508"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538E9D39-0AAC-4CCE-8748-8014A3A5101B}"/>
                  </a:ext>
                </a:extLst>
              </p:cNvPr>
              <p:cNvSpPr txBox="1"/>
              <p:nvPr/>
            </p:nvSpPr>
            <p:spPr>
              <a:xfrm>
                <a:off x="7247400" y="2108994"/>
                <a:ext cx="65274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16" name="TextBox 115">
                <a:extLst>
                  <a:ext uri="{FF2B5EF4-FFF2-40B4-BE49-F238E27FC236}">
                    <a16:creationId xmlns:a16="http://schemas.microsoft.com/office/drawing/2014/main" id="{538E9D39-0AAC-4CCE-8748-8014A3A5101B}"/>
                  </a:ext>
                </a:extLst>
              </p:cNvPr>
              <p:cNvSpPr txBox="1">
                <a:spLocks noRot="1" noChangeAspect="1" noMove="1" noResize="1" noEditPoints="1" noAdjustHandles="1" noChangeArrowheads="1" noChangeShapeType="1" noTextEdit="1"/>
              </p:cNvSpPr>
              <p:nvPr/>
            </p:nvSpPr>
            <p:spPr>
              <a:xfrm>
                <a:off x="7247400" y="2108994"/>
                <a:ext cx="652743" cy="646331"/>
              </a:xfrm>
              <a:prstGeom prst="rect">
                <a:avLst/>
              </a:prstGeom>
              <a:blipFill>
                <a:blip r:embed="rId10"/>
                <a:stretch>
                  <a:fillRect/>
                </a:stretch>
              </a:blipFill>
              <a:ln>
                <a:noFill/>
              </a:ln>
            </p:spPr>
            <p:txBody>
              <a:bodyPr/>
              <a:lstStyle/>
              <a:p>
                <a:r>
                  <a:rPr lang="en-US">
                    <a:noFill/>
                  </a:rPr>
                  <a:t> </a:t>
                </a:r>
              </a:p>
            </p:txBody>
          </p:sp>
        </mc:Fallback>
      </mc:AlternateContent>
      <p:cxnSp>
        <p:nvCxnSpPr>
          <p:cNvPr id="130" name="Straight Arrow Connector 129">
            <a:extLst>
              <a:ext uri="{FF2B5EF4-FFF2-40B4-BE49-F238E27FC236}">
                <a16:creationId xmlns:a16="http://schemas.microsoft.com/office/drawing/2014/main" id="{6AE0F3A4-74E4-4C11-A9AB-0961AA3F2566}"/>
              </a:ext>
            </a:extLst>
          </p:cNvPr>
          <p:cNvCxnSpPr>
            <a:cxnSpLocks/>
            <a:endCxn id="109" idx="4"/>
          </p:cNvCxnSpPr>
          <p:nvPr/>
        </p:nvCxnSpPr>
        <p:spPr>
          <a:xfrm flipV="1">
            <a:off x="1524000" y="3086100"/>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E450BBAE-89C2-4782-A5D7-BCDE346C1B28}"/>
              </a:ext>
            </a:extLst>
          </p:cNvPr>
          <p:cNvCxnSpPr>
            <a:cxnSpLocks/>
          </p:cNvCxnSpPr>
          <p:nvPr/>
        </p:nvCxnSpPr>
        <p:spPr>
          <a:xfrm flipV="1">
            <a:off x="3510771" y="3011167"/>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8DFAFEB-D1B2-4DFC-9D62-6F126BE477BD}"/>
              </a:ext>
            </a:extLst>
          </p:cNvPr>
          <p:cNvCxnSpPr>
            <a:cxnSpLocks/>
          </p:cNvCxnSpPr>
          <p:nvPr/>
        </p:nvCxnSpPr>
        <p:spPr>
          <a:xfrm flipV="1">
            <a:off x="5614223" y="2904701"/>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1EA5495-EFA8-46EB-849F-FA2CB9D29665}"/>
              </a:ext>
            </a:extLst>
          </p:cNvPr>
          <p:cNvCxnSpPr>
            <a:cxnSpLocks/>
          </p:cNvCxnSpPr>
          <p:nvPr/>
        </p:nvCxnSpPr>
        <p:spPr>
          <a:xfrm flipV="1">
            <a:off x="7624561" y="2894648"/>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7" name="Arrow: Right 66">
            <a:extLst>
              <a:ext uri="{FF2B5EF4-FFF2-40B4-BE49-F238E27FC236}">
                <a16:creationId xmlns:a16="http://schemas.microsoft.com/office/drawing/2014/main" id="{6138F454-E966-4078-B9DE-CBE9E47AB767}"/>
              </a:ext>
            </a:extLst>
          </p:cNvPr>
          <p:cNvSpPr/>
          <p:nvPr/>
        </p:nvSpPr>
        <p:spPr>
          <a:xfrm>
            <a:off x="952501" y="9064232"/>
            <a:ext cx="7162800" cy="755995"/>
          </a:xfrm>
          <a:prstGeom prst="rightArrow">
            <a:avLst>
              <a:gd name="adj1" fmla="val 21579"/>
              <a:gd name="adj2" fmla="val 84210"/>
            </a:avLst>
          </a:prstGeom>
          <a:solidFill>
            <a:schemeClr val="tx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726B241C-2256-4213-B5A7-3CEEB55BBE00}"/>
              </a:ext>
            </a:extLst>
          </p:cNvPr>
          <p:cNvSpPr txBox="1"/>
          <p:nvPr/>
        </p:nvSpPr>
        <p:spPr>
          <a:xfrm>
            <a:off x="3483138" y="9504756"/>
            <a:ext cx="1165063" cy="630942"/>
          </a:xfrm>
          <a:prstGeom prst="rect">
            <a:avLst/>
          </a:prstGeom>
          <a:noFill/>
        </p:spPr>
        <p:txBody>
          <a:bodyPr wrap="none" rtlCol="0">
            <a:spAutoFit/>
          </a:bodyPr>
          <a:lstStyle/>
          <a:p>
            <a:r>
              <a:rPr lang="en-US" sz="3500" dirty="0">
                <a:latin typeface="Arial" panose="020B0604020202020204" pitchFamily="34" charset="0"/>
                <a:cs typeface="Arial" panose="020B0604020202020204" pitchFamily="34" charset="0"/>
              </a:rPr>
              <a:t>Time</a:t>
            </a:r>
          </a:p>
        </p:txBody>
      </p:sp>
      <p:sp>
        <p:nvSpPr>
          <p:cNvPr id="2" name="Freeform: Shape 1">
            <a:extLst>
              <a:ext uri="{FF2B5EF4-FFF2-40B4-BE49-F238E27FC236}">
                <a16:creationId xmlns:a16="http://schemas.microsoft.com/office/drawing/2014/main" id="{54B62AB9-9692-432E-86E5-5723D5BC80B3}"/>
              </a:ext>
            </a:extLst>
          </p:cNvPr>
          <p:cNvSpPr/>
          <p:nvPr/>
        </p:nvSpPr>
        <p:spPr>
          <a:xfrm>
            <a:off x="6979903" y="5974080"/>
            <a:ext cx="2240297" cy="3368040"/>
          </a:xfrm>
          <a:custGeom>
            <a:avLst/>
            <a:gdLst>
              <a:gd name="connsiteX0" fmla="*/ 2209817 w 2240297"/>
              <a:gd name="connsiteY0" fmla="*/ 3368040 h 3368040"/>
              <a:gd name="connsiteX1" fmla="*/ 17 w 2240297"/>
              <a:gd name="connsiteY1" fmla="*/ 1463040 h 3368040"/>
              <a:gd name="connsiteX2" fmla="*/ 2240297 w 2240297"/>
              <a:gd name="connsiteY2" fmla="*/ 0 h 3368040"/>
            </a:gdLst>
            <a:ahLst/>
            <a:cxnLst>
              <a:cxn ang="0">
                <a:pos x="connsiteX0" y="connsiteY0"/>
              </a:cxn>
              <a:cxn ang="0">
                <a:pos x="connsiteX1" y="connsiteY1"/>
              </a:cxn>
              <a:cxn ang="0">
                <a:pos x="connsiteX2" y="connsiteY2"/>
              </a:cxn>
            </a:cxnLst>
            <a:rect l="l" t="t" r="r" b="b"/>
            <a:pathLst>
              <a:path w="2240297" h="3368040">
                <a:moveTo>
                  <a:pt x="2209817" y="3368040"/>
                </a:moveTo>
                <a:cubicBezTo>
                  <a:pt x="1102377" y="2696210"/>
                  <a:pt x="-5063" y="2024380"/>
                  <a:pt x="17" y="1463040"/>
                </a:cubicBezTo>
                <a:cubicBezTo>
                  <a:pt x="5097" y="901700"/>
                  <a:pt x="1122697" y="450850"/>
                  <a:pt x="2240297" y="0"/>
                </a:cubicBezTo>
              </a:path>
            </a:pathLst>
          </a:custGeom>
          <a:noFill/>
          <a:ln>
            <a:solidFill>
              <a:srgbClr val="FF0000"/>
            </a:solidFill>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3F849DF-8EBD-4397-8866-A3B1BE2B599B}"/>
              </a:ext>
            </a:extLst>
          </p:cNvPr>
          <p:cNvSpPr txBox="1"/>
          <p:nvPr/>
        </p:nvSpPr>
        <p:spPr>
          <a:xfrm>
            <a:off x="6631812" y="6758052"/>
            <a:ext cx="2536662" cy="1200329"/>
          </a:xfrm>
          <a:prstGeom prst="rect">
            <a:avLst/>
          </a:prstGeom>
          <a:noFill/>
        </p:spPr>
        <p:txBody>
          <a:bodyPr wrap="square" rtlCol="0">
            <a:spAutoFit/>
          </a:bodyPr>
          <a:lstStyle/>
          <a:p>
            <a:pPr algn="ctr"/>
            <a:r>
              <a:rPr lang="en-US" sz="3600" dirty="0">
                <a:solidFill>
                  <a:srgbClr val="FF0000"/>
                </a:solidFill>
                <a:latin typeface="Goudy Old Style" panose="02020502050305020303" pitchFamily="18" charset="0"/>
                <a:cs typeface="Arial" panose="020B0604020202020204" pitchFamily="34" charset="0"/>
              </a:rPr>
              <a:t>The dilemma</a:t>
            </a:r>
          </a:p>
        </p:txBody>
      </p:sp>
    </p:spTree>
    <p:extLst>
      <p:ext uri="{BB962C8B-B14F-4D97-AF65-F5344CB8AC3E}">
        <p14:creationId xmlns:p14="http://schemas.microsoft.com/office/powerpoint/2010/main" val="13609469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Special Cases of Markov Decision Process</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8458200" y="1344846"/>
            <a:ext cx="9677400" cy="8942154"/>
          </a:xfrm>
          <a:prstGeom prst="rect">
            <a:avLst/>
          </a:prstGeom>
        </p:spPr>
      </p:pic>
      <mc:AlternateContent xmlns:mc="http://schemas.openxmlformats.org/markup-compatibility/2006" xmlns:a14="http://schemas.microsoft.com/office/drawing/2010/main">
        <mc:Choice Requires="a14">
          <p:sp>
            <p:nvSpPr>
              <p:cNvPr id="20" name="TextBox 8">
                <a:extLst>
                  <a:ext uri="{FF2B5EF4-FFF2-40B4-BE49-F238E27FC236}">
                    <a16:creationId xmlns:a16="http://schemas.microsoft.com/office/drawing/2014/main" id="{6E642AF1-C161-49FD-89A9-FDAA29CDFFF7}"/>
                  </a:ext>
                </a:extLst>
              </p:cNvPr>
              <p:cNvSpPr txBox="1"/>
              <p:nvPr/>
            </p:nvSpPr>
            <p:spPr>
              <a:xfrm>
                <a:off x="8609452" y="1708153"/>
                <a:ext cx="9449948" cy="8312147"/>
              </a:xfrm>
              <a:prstGeom prst="rect">
                <a:avLst/>
              </a:prstGeom>
            </p:spPr>
            <p:txBody>
              <a:bodyPr wrap="square" lIns="0" tIns="0" rIns="0" bIns="0" rtlCol="0" anchor="t">
                <a:spAutoFit/>
              </a:bodyPr>
              <a:lstStyle/>
              <a:p>
                <a:pPr algn="ctr">
                  <a:lnSpc>
                    <a:spcPts val="3616"/>
                  </a:lnSpc>
                  <a:spcBef>
                    <a:spcPct val="0"/>
                  </a:spcBef>
                </a:pPr>
                <a:r>
                  <a:rPr lang="en-US" sz="3600" b="1" u="sng" spc="-25" dirty="0">
                    <a:latin typeface="Goudy Old Style" panose="02020502050305020303" pitchFamily="18" charset="0"/>
                  </a:rPr>
                  <a:t>A Conceptual Dilemma about Bandits</a:t>
                </a:r>
              </a:p>
              <a:p>
                <a:pPr>
                  <a:lnSpc>
                    <a:spcPts val="3616"/>
                  </a:lnSpc>
                  <a:spcBef>
                    <a:spcPct val="0"/>
                  </a:spcBef>
                </a:pPr>
                <a:endParaRPr lang="en-US" sz="3600" spc="-25" dirty="0">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latin typeface="Goudy Old Style" panose="02020502050305020303" pitchFamily="18" charset="0"/>
                  </a:rPr>
                  <a:t>This contradiction arises because the PGM in the previous slide has to be modified for the planning + learning scenario.</a:t>
                </a:r>
              </a:p>
              <a:p>
                <a:pPr marL="571500" indent="-571500">
                  <a:lnSpc>
                    <a:spcPts val="3616"/>
                  </a:lnSpc>
                  <a:spcBef>
                    <a:spcPct val="0"/>
                  </a:spcBef>
                  <a:buFont typeface="Wingdings" panose="05000000000000000000" pitchFamily="2" charset="2"/>
                  <a:buChar char="Ø"/>
                </a:pPr>
                <a:endParaRPr lang="en-US" sz="3600" b="1" spc="-25" dirty="0">
                  <a:solidFill>
                    <a:srgbClr val="FF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latin typeface="Goudy Old Style" panose="02020502050305020303" pitchFamily="18" charset="0"/>
                  </a:rPr>
                  <a:t>In the planning + learning scenario, the </a:t>
                </a:r>
                <a:r>
                  <a:rPr lang="en-US" sz="3600" b="1" spc="-25" dirty="0">
                    <a:solidFill>
                      <a:srgbClr val="0070C0"/>
                    </a:solidFill>
                    <a:latin typeface="Goudy Old Style" panose="02020502050305020303" pitchFamily="18" charset="0"/>
                  </a:rPr>
                  <a:t>“experience”</a:t>
                </a:r>
                <a:r>
                  <a:rPr lang="en-US" sz="3600" spc="-25" dirty="0">
                    <a:latin typeface="Goudy Old Style" panose="02020502050305020303" pitchFamily="18" charset="0"/>
                  </a:rPr>
                  <a:t> is used to update the agents estimate of the probabilistic model of the system. Let </a:t>
                </a:r>
                <a14:m>
                  <m:oMath xmlns:m="http://schemas.openxmlformats.org/officeDocument/2006/math">
                    <m:sSub>
                      <m:sSubPr>
                        <m:ctrlPr>
                          <a:rPr lang="en-US" sz="3600" i="1" spc="-25">
                            <a:latin typeface="Cambria Math" panose="02040503050406030204" pitchFamily="18" charset="0"/>
                          </a:rPr>
                        </m:ctrlPr>
                      </m:sSubPr>
                      <m:e>
                        <m:r>
                          <m:rPr>
                            <m:sty m:val="p"/>
                          </m:rPr>
                          <a:rPr lang="el-GR" sz="3600" i="1" spc="-25" smtClean="0">
                            <a:latin typeface="Cambria Math" panose="02040503050406030204" pitchFamily="18" charset="0"/>
                            <a:ea typeface="Cambria Math" panose="02040503050406030204" pitchFamily="18" charset="0"/>
                          </a:rPr>
                          <m:t>Γ</m:t>
                        </m:r>
                      </m:e>
                      <m:sub>
                        <m:r>
                          <a:rPr lang="en-US" sz="3600" i="1" spc="-25">
                            <a:latin typeface="Cambria Math" panose="02040503050406030204" pitchFamily="18" charset="0"/>
                          </a:rPr>
                          <m:t>𝑡</m:t>
                        </m:r>
                      </m:sub>
                    </m:sSub>
                  </m:oMath>
                </a14:m>
                <a:r>
                  <a:rPr lang="en-US" sz="3600" spc="-25" dirty="0">
                    <a:latin typeface="Goudy Old Style" panose="02020502050305020303" pitchFamily="18" charset="0"/>
                  </a:rPr>
                  <a:t> denote the estimate of the probabilistic model at time </a:t>
                </a:r>
                <a14:m>
                  <m:oMath xmlns:m="http://schemas.openxmlformats.org/officeDocument/2006/math">
                    <m:r>
                      <a:rPr lang="en-US" sz="3600" b="0" i="1" spc="-25" smtClean="0">
                        <a:latin typeface="Cambria Math" panose="02040503050406030204" pitchFamily="18" charset="0"/>
                      </a:rPr>
                      <m:t>𝑡</m:t>
                    </m:r>
                  </m:oMath>
                </a14:m>
                <a:r>
                  <a:rPr lang="en-US" sz="3600" spc="-25" dirty="0">
                    <a:latin typeface="Goudy Old Style" panose="02020502050305020303" pitchFamily="18" charset="0"/>
                  </a:rPr>
                  <a:t>.</a:t>
                </a:r>
              </a:p>
              <a:p>
                <a:pPr marL="571500" indent="-571500">
                  <a:lnSpc>
                    <a:spcPts val="3616"/>
                  </a:lnSpc>
                  <a:spcBef>
                    <a:spcPct val="0"/>
                  </a:spcBef>
                  <a:buFont typeface="Wingdings" panose="05000000000000000000" pitchFamily="2" charset="2"/>
                  <a:buChar char="Ø"/>
                </a:pPr>
                <a:endParaRPr lang="en-US" sz="3600" spc="-25" dirty="0">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14:m>
                  <m:oMath xmlns:m="http://schemas.openxmlformats.org/officeDocument/2006/math">
                    <m:sSub>
                      <m:sSubPr>
                        <m:ctrlPr>
                          <a:rPr lang="en-US" sz="3600" i="1" spc="-25">
                            <a:latin typeface="Cambria Math" panose="02040503050406030204" pitchFamily="18" charset="0"/>
                          </a:rPr>
                        </m:ctrlPr>
                      </m:sSubPr>
                      <m:e>
                        <m:r>
                          <m:rPr>
                            <m:sty m:val="p"/>
                          </m:rPr>
                          <a:rPr lang="el-GR" sz="3600" i="1" spc="-25">
                            <a:latin typeface="Cambria Math" panose="02040503050406030204" pitchFamily="18" charset="0"/>
                            <a:ea typeface="Cambria Math" panose="02040503050406030204" pitchFamily="18" charset="0"/>
                          </a:rPr>
                          <m:t>Γ</m:t>
                        </m:r>
                      </m:e>
                      <m:sub>
                        <m:r>
                          <a:rPr lang="en-US" sz="3600" i="1" spc="-25">
                            <a:latin typeface="Cambria Math" panose="02040503050406030204" pitchFamily="18" charset="0"/>
                          </a:rPr>
                          <m:t>𝑡</m:t>
                        </m:r>
                        <m:r>
                          <a:rPr lang="en-US" sz="3600" b="0" i="1" spc="-25" smtClean="0">
                            <a:latin typeface="Cambria Math" panose="02040503050406030204" pitchFamily="18" charset="0"/>
                          </a:rPr>
                          <m:t>+1</m:t>
                        </m:r>
                      </m:sub>
                    </m:sSub>
                  </m:oMath>
                </a14:m>
                <a:r>
                  <a:rPr lang="en-US" sz="3600" spc="-25" dirty="0">
                    <a:latin typeface="Goudy Old Style" panose="02020502050305020303" pitchFamily="18" charset="0"/>
                  </a:rPr>
                  <a:t> (updated model), is dependent on </a:t>
                </a:r>
                <a14:m>
                  <m:oMath xmlns:m="http://schemas.openxmlformats.org/officeDocument/2006/math">
                    <m:sSub>
                      <m:sSubPr>
                        <m:ctrlPr>
                          <a:rPr lang="en-US" sz="3600" i="1" spc="-25">
                            <a:latin typeface="Cambria Math" panose="02040503050406030204" pitchFamily="18" charset="0"/>
                          </a:rPr>
                        </m:ctrlPr>
                      </m:sSubPr>
                      <m:e>
                        <m:r>
                          <m:rPr>
                            <m:sty m:val="p"/>
                          </m:rPr>
                          <a:rPr lang="el-GR" sz="3600" i="1" spc="-25">
                            <a:latin typeface="Cambria Math" panose="02040503050406030204" pitchFamily="18" charset="0"/>
                            <a:ea typeface="Cambria Math" panose="02040503050406030204" pitchFamily="18" charset="0"/>
                          </a:rPr>
                          <m:t>Γ</m:t>
                        </m:r>
                      </m:e>
                      <m:sub>
                        <m:r>
                          <a:rPr lang="en-US" sz="3600" i="1" spc="-25">
                            <a:latin typeface="Cambria Math" panose="02040503050406030204" pitchFamily="18" charset="0"/>
                          </a:rPr>
                          <m:t>𝑡</m:t>
                        </m:r>
                      </m:sub>
                    </m:sSub>
                  </m:oMath>
                </a14:m>
                <a:r>
                  <a:rPr lang="en-US" sz="3600" spc="-25" dirty="0">
                    <a:latin typeface="Goudy Old Style" panose="02020502050305020303" pitchFamily="18" charset="0"/>
                  </a:rPr>
                  <a:t> (current model), </a:t>
                </a:r>
                <a14:m>
                  <m:oMath xmlns:m="http://schemas.openxmlformats.org/officeDocument/2006/math">
                    <m:sSub>
                      <m:sSubPr>
                        <m:ctrlPr>
                          <a:rPr lang="en-US" sz="3600" i="1" spc="-25">
                            <a:latin typeface="Cambria Math" panose="02040503050406030204" pitchFamily="18" charset="0"/>
                          </a:rPr>
                        </m:ctrlPr>
                      </m:sSubPr>
                      <m:e>
                        <m:r>
                          <a:rPr lang="en-US" sz="3600" b="0" i="1" spc="-25" smtClean="0">
                            <a:latin typeface="Cambria Math" panose="02040503050406030204" pitchFamily="18" charset="0"/>
                          </a:rPr>
                          <m:t>𝑎</m:t>
                        </m:r>
                      </m:e>
                      <m:sub>
                        <m:r>
                          <a:rPr lang="en-US" sz="3600" i="1" spc="-25">
                            <a:latin typeface="Cambria Math" panose="02040503050406030204" pitchFamily="18" charset="0"/>
                          </a:rPr>
                          <m:t>𝑡</m:t>
                        </m:r>
                      </m:sub>
                    </m:sSub>
                  </m:oMath>
                </a14:m>
                <a:r>
                  <a:rPr lang="en-US" sz="3600" spc="-25" dirty="0">
                    <a:latin typeface="Goudy Old Style" panose="02020502050305020303" pitchFamily="18" charset="0"/>
                  </a:rPr>
                  <a:t> (the current action that the agent takes), and </a:t>
                </a:r>
                <a14:m>
                  <m:oMath xmlns:m="http://schemas.openxmlformats.org/officeDocument/2006/math">
                    <m:sSub>
                      <m:sSubPr>
                        <m:ctrlPr>
                          <a:rPr lang="en-US" sz="3600" i="1" spc="-25">
                            <a:latin typeface="Cambria Math" panose="02040503050406030204" pitchFamily="18" charset="0"/>
                          </a:rPr>
                        </m:ctrlPr>
                      </m:sSubPr>
                      <m:e>
                        <m:r>
                          <a:rPr lang="en-US" sz="3600" b="0" i="1" spc="-25" smtClean="0">
                            <a:latin typeface="Cambria Math" panose="02040503050406030204" pitchFamily="18" charset="0"/>
                          </a:rPr>
                          <m:t>𝑟</m:t>
                        </m:r>
                      </m:e>
                      <m:sub>
                        <m:r>
                          <a:rPr lang="en-US" sz="3600" i="1" spc="-25">
                            <a:latin typeface="Cambria Math" panose="02040503050406030204" pitchFamily="18" charset="0"/>
                          </a:rPr>
                          <m:t>𝑡</m:t>
                        </m:r>
                      </m:sub>
                    </m:sSub>
                  </m:oMath>
                </a14:m>
                <a:r>
                  <a:rPr lang="en-US" sz="3600" spc="-25" dirty="0">
                    <a:latin typeface="Goudy Old Style" panose="02020502050305020303" pitchFamily="18" charset="0"/>
                  </a:rPr>
                  <a:t> (the current experience).</a:t>
                </a:r>
              </a:p>
              <a:p>
                <a:pPr marL="571500" indent="-571500">
                  <a:lnSpc>
                    <a:spcPts val="3616"/>
                  </a:lnSpc>
                  <a:spcBef>
                    <a:spcPct val="0"/>
                  </a:spcBef>
                  <a:buFont typeface="Wingdings" panose="05000000000000000000" pitchFamily="2" charset="2"/>
                  <a:buChar char="Ø"/>
                </a:pPr>
                <a:endParaRPr lang="en-US" sz="3600" spc="-25" dirty="0">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latin typeface="Goudy Old Style" panose="02020502050305020303" pitchFamily="18" charset="0"/>
                  </a:rPr>
                  <a:t>The action at time </a:t>
                </a:r>
                <a14:m>
                  <m:oMath xmlns:m="http://schemas.openxmlformats.org/officeDocument/2006/math">
                    <m:r>
                      <a:rPr lang="en-US" sz="3600" b="0" i="1" spc="-25" smtClean="0">
                        <a:latin typeface="Cambria Math" panose="02040503050406030204" pitchFamily="18" charset="0"/>
                      </a:rPr>
                      <m:t>𝑡</m:t>
                    </m:r>
                  </m:oMath>
                </a14:m>
                <a:r>
                  <a:rPr lang="en-US" sz="3600" spc="-25" dirty="0">
                    <a:latin typeface="Goudy Old Style" panose="02020502050305020303" pitchFamily="18" charset="0"/>
                  </a:rPr>
                  <a:t> is dependent on the estimate of the probabilistic model at time </a:t>
                </a:r>
                <a14:m>
                  <m:oMath xmlns:m="http://schemas.openxmlformats.org/officeDocument/2006/math">
                    <m:r>
                      <a:rPr lang="en-US" sz="3600" b="0" i="1" spc="-25" smtClean="0">
                        <a:latin typeface="Cambria Math" panose="02040503050406030204" pitchFamily="18" charset="0"/>
                      </a:rPr>
                      <m:t>𝑡</m:t>
                    </m:r>
                  </m:oMath>
                </a14:m>
                <a:r>
                  <a:rPr lang="en-US" sz="3600" spc="-25" dirty="0">
                    <a:latin typeface="Goudy Old Style" panose="02020502050305020303" pitchFamily="18" charset="0"/>
                  </a:rPr>
                  <a:t> </a:t>
                </a:r>
                <a:r>
                  <a:rPr lang="en-US" sz="3600" spc="-25" dirty="0">
                    <a:solidFill>
                      <a:srgbClr val="0070C0"/>
                    </a:solidFill>
                    <a:latin typeface="Goudy Old Style" panose="02020502050305020303" pitchFamily="18" charset="0"/>
                  </a:rPr>
                  <a:t>(blue arrow)</a:t>
                </a:r>
                <a:r>
                  <a:rPr lang="en-US" sz="3600" spc="-25" dirty="0">
                    <a:latin typeface="Goudy Old Style" panose="02020502050305020303" pitchFamily="18" charset="0"/>
                  </a:rPr>
                  <a:t>.</a:t>
                </a:r>
              </a:p>
            </p:txBody>
          </p:sp>
        </mc:Choice>
        <mc:Fallback xmlns="">
          <p:sp>
            <p:nvSpPr>
              <p:cNvPr id="20" name="TextBox 8">
                <a:extLst>
                  <a:ext uri="{FF2B5EF4-FFF2-40B4-BE49-F238E27FC236}">
                    <a16:creationId xmlns:a16="http://schemas.microsoft.com/office/drawing/2014/main" id="{6E642AF1-C161-49FD-89A9-FDAA29CDFFF7}"/>
                  </a:ext>
                </a:extLst>
              </p:cNvPr>
              <p:cNvSpPr txBox="1">
                <a:spLocks noRot="1" noChangeAspect="1" noMove="1" noResize="1" noEditPoints="1" noAdjustHandles="1" noChangeArrowheads="1" noChangeShapeType="1" noTextEdit="1"/>
              </p:cNvSpPr>
              <p:nvPr/>
            </p:nvSpPr>
            <p:spPr>
              <a:xfrm>
                <a:off x="8609452" y="1708153"/>
                <a:ext cx="9449948" cy="8312147"/>
              </a:xfrm>
              <a:prstGeom prst="rect">
                <a:avLst/>
              </a:prstGeom>
              <a:blipFill>
                <a:blip r:embed="rId3"/>
                <a:stretch>
                  <a:fillRect l="-2708" t="-2786" r="-3417" b="-2346"/>
                </a:stretch>
              </a:blipFill>
            </p:spPr>
            <p:txBody>
              <a:bodyPr/>
              <a:lstStyle/>
              <a:p>
                <a:r>
                  <a:rPr lang="en-US">
                    <a:noFill/>
                  </a:rPr>
                  <a:t> </a:t>
                </a:r>
              </a:p>
            </p:txBody>
          </p:sp>
        </mc:Fallback>
      </mc:AlternateContent>
      <p:sp>
        <p:nvSpPr>
          <p:cNvPr id="99" name="Oval 98">
            <a:extLst>
              <a:ext uri="{FF2B5EF4-FFF2-40B4-BE49-F238E27FC236}">
                <a16:creationId xmlns:a16="http://schemas.microsoft.com/office/drawing/2014/main" id="{731BFCCC-5AC3-434D-BA5B-9DC6C0CD0932}"/>
              </a:ext>
            </a:extLst>
          </p:cNvPr>
          <p:cNvSpPr/>
          <p:nvPr/>
        </p:nvSpPr>
        <p:spPr>
          <a:xfrm>
            <a:off x="1071194" y="3730323"/>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40DF35BE-DEB2-4C66-9FB7-D4148D6CAF70}"/>
                  </a:ext>
                </a:extLst>
              </p:cNvPr>
              <p:cNvSpPr txBox="1"/>
              <p:nvPr/>
            </p:nvSpPr>
            <p:spPr>
              <a:xfrm>
                <a:off x="1169086" y="3853520"/>
                <a:ext cx="74937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00" name="TextBox 99">
                <a:extLst>
                  <a:ext uri="{FF2B5EF4-FFF2-40B4-BE49-F238E27FC236}">
                    <a16:creationId xmlns:a16="http://schemas.microsoft.com/office/drawing/2014/main" id="{40DF35BE-DEB2-4C66-9FB7-D4148D6CAF70}"/>
                  </a:ext>
                </a:extLst>
              </p:cNvPr>
              <p:cNvSpPr txBox="1">
                <a:spLocks noRot="1" noChangeAspect="1" noMove="1" noResize="1" noEditPoints="1" noAdjustHandles="1" noChangeArrowheads="1" noChangeShapeType="1" noTextEdit="1"/>
              </p:cNvSpPr>
              <p:nvPr/>
            </p:nvSpPr>
            <p:spPr>
              <a:xfrm>
                <a:off x="1169086" y="3853520"/>
                <a:ext cx="749372" cy="646331"/>
              </a:xfrm>
              <a:prstGeom prst="rect">
                <a:avLst/>
              </a:prstGeom>
              <a:blipFill>
                <a:blip r:embed="rId4"/>
                <a:stretch>
                  <a:fillRect/>
                </a:stretch>
              </a:blipFill>
              <a:ln>
                <a:noFill/>
              </a:ln>
            </p:spPr>
            <p:txBody>
              <a:bodyPr/>
              <a:lstStyle/>
              <a:p>
                <a:r>
                  <a:rPr lang="en-US">
                    <a:noFill/>
                  </a:rPr>
                  <a:t> </a:t>
                </a:r>
              </a:p>
            </p:txBody>
          </p:sp>
        </mc:Fallback>
      </mc:AlternateContent>
      <p:sp>
        <p:nvSpPr>
          <p:cNvPr id="101" name="Oval 100">
            <a:extLst>
              <a:ext uri="{FF2B5EF4-FFF2-40B4-BE49-F238E27FC236}">
                <a16:creationId xmlns:a16="http://schemas.microsoft.com/office/drawing/2014/main" id="{4804F738-21EA-4C8D-A1DF-7E41E64593F5}"/>
              </a:ext>
            </a:extLst>
          </p:cNvPr>
          <p:cNvSpPr/>
          <p:nvPr/>
        </p:nvSpPr>
        <p:spPr>
          <a:xfrm>
            <a:off x="3032839" y="364523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33D4ECF9-25B3-4DE4-BC7F-562AD98E3F31}"/>
                  </a:ext>
                </a:extLst>
              </p:cNvPr>
              <p:cNvSpPr txBox="1"/>
              <p:nvPr/>
            </p:nvSpPr>
            <p:spPr>
              <a:xfrm>
                <a:off x="3130731" y="3768434"/>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02" name="TextBox 101">
                <a:extLst>
                  <a:ext uri="{FF2B5EF4-FFF2-40B4-BE49-F238E27FC236}">
                    <a16:creationId xmlns:a16="http://schemas.microsoft.com/office/drawing/2014/main" id="{33D4ECF9-25B3-4DE4-BC7F-562AD98E3F31}"/>
                  </a:ext>
                </a:extLst>
              </p:cNvPr>
              <p:cNvSpPr txBox="1">
                <a:spLocks noRot="1" noChangeAspect="1" noMove="1" noResize="1" noEditPoints="1" noAdjustHandles="1" noChangeArrowheads="1" noChangeShapeType="1" noTextEdit="1"/>
              </p:cNvSpPr>
              <p:nvPr/>
            </p:nvSpPr>
            <p:spPr>
              <a:xfrm>
                <a:off x="3130731" y="3768434"/>
                <a:ext cx="760080" cy="646331"/>
              </a:xfrm>
              <a:prstGeom prst="rect">
                <a:avLst/>
              </a:prstGeom>
              <a:blipFill>
                <a:blip r:embed="rId5"/>
                <a:stretch>
                  <a:fillRect/>
                </a:stretch>
              </a:blipFill>
              <a:ln>
                <a:noFill/>
              </a:ln>
            </p:spPr>
            <p:txBody>
              <a:bodyPr/>
              <a:lstStyle/>
              <a:p>
                <a:r>
                  <a:rPr lang="en-US">
                    <a:noFill/>
                  </a:rPr>
                  <a:t> </a:t>
                </a:r>
              </a:p>
            </p:txBody>
          </p:sp>
        </mc:Fallback>
      </mc:AlternateContent>
      <p:sp>
        <p:nvSpPr>
          <p:cNvPr id="103" name="Oval 102">
            <a:extLst>
              <a:ext uri="{FF2B5EF4-FFF2-40B4-BE49-F238E27FC236}">
                <a16:creationId xmlns:a16="http://schemas.microsoft.com/office/drawing/2014/main" id="{BF7EE281-D410-4F00-9437-C35F8492B114}"/>
              </a:ext>
            </a:extLst>
          </p:cNvPr>
          <p:cNvSpPr/>
          <p:nvPr/>
        </p:nvSpPr>
        <p:spPr>
          <a:xfrm>
            <a:off x="5127033"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8913F4A2-1493-48B0-B0DB-B19996D1B72C}"/>
                  </a:ext>
                </a:extLst>
              </p:cNvPr>
              <p:cNvSpPr txBox="1"/>
              <p:nvPr/>
            </p:nvSpPr>
            <p:spPr>
              <a:xfrm>
                <a:off x="5224925"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04" name="TextBox 103">
                <a:extLst>
                  <a:ext uri="{FF2B5EF4-FFF2-40B4-BE49-F238E27FC236}">
                    <a16:creationId xmlns:a16="http://schemas.microsoft.com/office/drawing/2014/main" id="{8913F4A2-1493-48B0-B0DB-B19996D1B72C}"/>
                  </a:ext>
                </a:extLst>
              </p:cNvPr>
              <p:cNvSpPr txBox="1">
                <a:spLocks noRot="1" noChangeAspect="1" noMove="1" noResize="1" noEditPoints="1" noAdjustHandles="1" noChangeArrowheads="1" noChangeShapeType="1" noTextEdit="1"/>
              </p:cNvSpPr>
              <p:nvPr/>
            </p:nvSpPr>
            <p:spPr>
              <a:xfrm>
                <a:off x="5224925" y="3667617"/>
                <a:ext cx="760080" cy="646331"/>
              </a:xfrm>
              <a:prstGeom prst="rect">
                <a:avLst/>
              </a:prstGeom>
              <a:blipFill>
                <a:blip r:embed="rId6"/>
                <a:stretch>
                  <a:fillRect/>
                </a:stretch>
              </a:blipFill>
              <a:ln>
                <a:noFill/>
              </a:ln>
            </p:spPr>
            <p:txBody>
              <a:bodyPr/>
              <a:lstStyle/>
              <a:p>
                <a:r>
                  <a:rPr lang="en-US">
                    <a:noFill/>
                  </a:rPr>
                  <a:t> </a:t>
                </a:r>
              </a:p>
            </p:txBody>
          </p:sp>
        </mc:Fallback>
      </mc:AlternateContent>
      <p:sp>
        <p:nvSpPr>
          <p:cNvPr id="105" name="Oval 104">
            <a:extLst>
              <a:ext uri="{FF2B5EF4-FFF2-40B4-BE49-F238E27FC236}">
                <a16:creationId xmlns:a16="http://schemas.microsoft.com/office/drawing/2014/main" id="{9DB78C63-9FB6-4DB3-B359-A1361436202F}"/>
              </a:ext>
            </a:extLst>
          </p:cNvPr>
          <p:cNvSpPr/>
          <p:nvPr/>
        </p:nvSpPr>
        <p:spPr>
          <a:xfrm>
            <a:off x="7141881"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6ABE80AF-A699-44DB-9017-B9310E73BC7E}"/>
                  </a:ext>
                </a:extLst>
              </p:cNvPr>
              <p:cNvSpPr txBox="1"/>
              <p:nvPr/>
            </p:nvSpPr>
            <p:spPr>
              <a:xfrm>
                <a:off x="7239773"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06" name="TextBox 105">
                <a:extLst>
                  <a:ext uri="{FF2B5EF4-FFF2-40B4-BE49-F238E27FC236}">
                    <a16:creationId xmlns:a16="http://schemas.microsoft.com/office/drawing/2014/main" id="{6ABE80AF-A699-44DB-9017-B9310E73BC7E}"/>
                  </a:ext>
                </a:extLst>
              </p:cNvPr>
              <p:cNvSpPr txBox="1">
                <a:spLocks noRot="1" noChangeAspect="1" noMove="1" noResize="1" noEditPoints="1" noAdjustHandles="1" noChangeArrowheads="1" noChangeShapeType="1" noTextEdit="1"/>
              </p:cNvSpPr>
              <p:nvPr/>
            </p:nvSpPr>
            <p:spPr>
              <a:xfrm>
                <a:off x="7239773" y="3667617"/>
                <a:ext cx="760080" cy="646331"/>
              </a:xfrm>
              <a:prstGeom prst="rect">
                <a:avLst/>
              </a:prstGeom>
              <a:blipFill>
                <a:blip r:embed="rId7"/>
                <a:stretch>
                  <a:fillRect/>
                </a:stretch>
              </a:blipFill>
              <a:ln>
                <a:noFill/>
              </a:ln>
            </p:spPr>
            <p:txBody>
              <a:bodyPr/>
              <a:lstStyle/>
              <a:p>
                <a:r>
                  <a:rPr lang="en-US">
                    <a:noFill/>
                  </a:rPr>
                  <a:t> </a:t>
                </a:r>
              </a:p>
            </p:txBody>
          </p:sp>
        </mc:Fallback>
      </mc:AlternateContent>
      <p:sp>
        <p:nvSpPr>
          <p:cNvPr id="109" name="Oval 108">
            <a:extLst>
              <a:ext uri="{FF2B5EF4-FFF2-40B4-BE49-F238E27FC236}">
                <a16:creationId xmlns:a16="http://schemas.microsoft.com/office/drawing/2014/main" id="{BD81D16C-310A-4CD0-B890-27D78194288F}"/>
              </a:ext>
            </a:extLst>
          </p:cNvPr>
          <p:cNvSpPr/>
          <p:nvPr/>
        </p:nvSpPr>
        <p:spPr>
          <a:xfrm>
            <a:off x="1078821" y="2171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E8588468-A0B2-4991-AE25-CBCA93276665}"/>
                  </a:ext>
                </a:extLst>
              </p:cNvPr>
              <p:cNvSpPr txBox="1"/>
              <p:nvPr/>
            </p:nvSpPr>
            <p:spPr>
              <a:xfrm>
                <a:off x="1176713" y="2294897"/>
                <a:ext cx="66178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10" name="TextBox 109">
                <a:extLst>
                  <a:ext uri="{FF2B5EF4-FFF2-40B4-BE49-F238E27FC236}">
                    <a16:creationId xmlns:a16="http://schemas.microsoft.com/office/drawing/2014/main" id="{E8588468-A0B2-4991-AE25-CBCA93276665}"/>
                  </a:ext>
                </a:extLst>
              </p:cNvPr>
              <p:cNvSpPr txBox="1">
                <a:spLocks noRot="1" noChangeAspect="1" noMove="1" noResize="1" noEditPoints="1" noAdjustHandles="1" noChangeArrowheads="1" noChangeShapeType="1" noTextEdit="1"/>
              </p:cNvSpPr>
              <p:nvPr/>
            </p:nvSpPr>
            <p:spPr>
              <a:xfrm>
                <a:off x="1176713" y="2294897"/>
                <a:ext cx="661783" cy="646331"/>
              </a:xfrm>
              <a:prstGeom prst="rect">
                <a:avLst/>
              </a:prstGeom>
              <a:blipFill>
                <a:blip r:embed="rId8"/>
                <a:stretch>
                  <a:fillRect/>
                </a:stretch>
              </a:blipFill>
              <a:ln>
                <a:noFill/>
              </a:ln>
            </p:spPr>
            <p:txBody>
              <a:bodyPr/>
              <a:lstStyle/>
              <a:p>
                <a:r>
                  <a:rPr lang="en-US">
                    <a:noFill/>
                  </a:rPr>
                  <a:t> </a:t>
                </a:r>
              </a:p>
            </p:txBody>
          </p:sp>
        </mc:Fallback>
      </mc:AlternateContent>
      <p:sp>
        <p:nvSpPr>
          <p:cNvPr id="111" name="Oval 110">
            <a:extLst>
              <a:ext uri="{FF2B5EF4-FFF2-40B4-BE49-F238E27FC236}">
                <a16:creationId xmlns:a16="http://schemas.microsoft.com/office/drawing/2014/main" id="{DDC7A9BD-082E-4D6C-B69F-CC63BFB226F5}"/>
              </a:ext>
            </a:extLst>
          </p:cNvPr>
          <p:cNvSpPr/>
          <p:nvPr/>
        </p:nvSpPr>
        <p:spPr>
          <a:xfrm>
            <a:off x="3040466" y="208661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E8AC3E76-D457-4DD8-96DC-59B04D048602}"/>
                  </a:ext>
                </a:extLst>
              </p:cNvPr>
              <p:cNvSpPr txBox="1"/>
              <p:nvPr/>
            </p:nvSpPr>
            <p:spPr>
              <a:xfrm>
                <a:off x="3138358" y="2209811"/>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12" name="TextBox 111">
                <a:extLst>
                  <a:ext uri="{FF2B5EF4-FFF2-40B4-BE49-F238E27FC236}">
                    <a16:creationId xmlns:a16="http://schemas.microsoft.com/office/drawing/2014/main" id="{E8AC3E76-D457-4DD8-96DC-59B04D048602}"/>
                  </a:ext>
                </a:extLst>
              </p:cNvPr>
              <p:cNvSpPr txBox="1">
                <a:spLocks noRot="1" noChangeAspect="1" noMove="1" noResize="1" noEditPoints="1" noAdjustHandles="1" noChangeArrowheads="1" noChangeShapeType="1" noTextEdit="1"/>
              </p:cNvSpPr>
              <p:nvPr/>
            </p:nvSpPr>
            <p:spPr>
              <a:xfrm>
                <a:off x="3138358" y="2209811"/>
                <a:ext cx="672492" cy="646331"/>
              </a:xfrm>
              <a:prstGeom prst="rect">
                <a:avLst/>
              </a:prstGeom>
              <a:blipFill>
                <a:blip r:embed="rId9"/>
                <a:stretch>
                  <a:fillRect/>
                </a:stretch>
              </a:blipFill>
              <a:ln>
                <a:noFill/>
              </a:ln>
            </p:spPr>
            <p:txBody>
              <a:bodyPr/>
              <a:lstStyle/>
              <a:p>
                <a:r>
                  <a:rPr lang="en-US">
                    <a:noFill/>
                  </a:rPr>
                  <a:t> </a:t>
                </a:r>
              </a:p>
            </p:txBody>
          </p:sp>
        </mc:Fallback>
      </mc:AlternateContent>
      <p:sp>
        <p:nvSpPr>
          <p:cNvPr id="113" name="Oval 112">
            <a:extLst>
              <a:ext uri="{FF2B5EF4-FFF2-40B4-BE49-F238E27FC236}">
                <a16:creationId xmlns:a16="http://schemas.microsoft.com/office/drawing/2014/main" id="{78B5A9CD-6DE7-4F4B-A14F-8E117A650421}"/>
              </a:ext>
            </a:extLst>
          </p:cNvPr>
          <p:cNvSpPr/>
          <p:nvPr/>
        </p:nvSpPr>
        <p:spPr>
          <a:xfrm>
            <a:off x="5134660"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0B6290F1-5809-4C2B-94E4-58D3D51329F7}"/>
                  </a:ext>
                </a:extLst>
              </p:cNvPr>
              <p:cNvSpPr txBox="1"/>
              <p:nvPr/>
            </p:nvSpPr>
            <p:spPr>
              <a:xfrm>
                <a:off x="5232552" y="2108994"/>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14" name="TextBox 113">
                <a:extLst>
                  <a:ext uri="{FF2B5EF4-FFF2-40B4-BE49-F238E27FC236}">
                    <a16:creationId xmlns:a16="http://schemas.microsoft.com/office/drawing/2014/main" id="{0B6290F1-5809-4C2B-94E4-58D3D51329F7}"/>
                  </a:ext>
                </a:extLst>
              </p:cNvPr>
              <p:cNvSpPr txBox="1">
                <a:spLocks noRot="1" noChangeAspect="1" noMove="1" noResize="1" noEditPoints="1" noAdjustHandles="1" noChangeArrowheads="1" noChangeShapeType="1" noTextEdit="1"/>
              </p:cNvSpPr>
              <p:nvPr/>
            </p:nvSpPr>
            <p:spPr>
              <a:xfrm>
                <a:off x="5232552" y="2108994"/>
                <a:ext cx="672492" cy="646331"/>
              </a:xfrm>
              <a:prstGeom prst="rect">
                <a:avLst/>
              </a:prstGeom>
              <a:blipFill>
                <a:blip r:embed="rId10"/>
                <a:stretch>
                  <a:fillRect/>
                </a:stretch>
              </a:blipFill>
              <a:ln>
                <a:noFill/>
              </a:ln>
            </p:spPr>
            <p:txBody>
              <a:bodyPr/>
              <a:lstStyle/>
              <a:p>
                <a:r>
                  <a:rPr lang="en-US">
                    <a:noFill/>
                  </a:rPr>
                  <a:t> </a:t>
                </a:r>
              </a:p>
            </p:txBody>
          </p:sp>
        </mc:Fallback>
      </mc:AlternateContent>
      <p:sp>
        <p:nvSpPr>
          <p:cNvPr id="115" name="Oval 114">
            <a:extLst>
              <a:ext uri="{FF2B5EF4-FFF2-40B4-BE49-F238E27FC236}">
                <a16:creationId xmlns:a16="http://schemas.microsoft.com/office/drawing/2014/main" id="{047A6FF4-A62D-4243-BEDC-0CD301A3F4EC}"/>
              </a:ext>
            </a:extLst>
          </p:cNvPr>
          <p:cNvSpPr/>
          <p:nvPr/>
        </p:nvSpPr>
        <p:spPr>
          <a:xfrm>
            <a:off x="7149508"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538E9D39-0AAC-4CCE-8748-8014A3A5101B}"/>
                  </a:ext>
                </a:extLst>
              </p:cNvPr>
              <p:cNvSpPr txBox="1"/>
              <p:nvPr/>
            </p:nvSpPr>
            <p:spPr>
              <a:xfrm>
                <a:off x="7247400" y="2108994"/>
                <a:ext cx="65274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16" name="TextBox 115">
                <a:extLst>
                  <a:ext uri="{FF2B5EF4-FFF2-40B4-BE49-F238E27FC236}">
                    <a16:creationId xmlns:a16="http://schemas.microsoft.com/office/drawing/2014/main" id="{538E9D39-0AAC-4CCE-8748-8014A3A5101B}"/>
                  </a:ext>
                </a:extLst>
              </p:cNvPr>
              <p:cNvSpPr txBox="1">
                <a:spLocks noRot="1" noChangeAspect="1" noMove="1" noResize="1" noEditPoints="1" noAdjustHandles="1" noChangeArrowheads="1" noChangeShapeType="1" noTextEdit="1"/>
              </p:cNvSpPr>
              <p:nvPr/>
            </p:nvSpPr>
            <p:spPr>
              <a:xfrm>
                <a:off x="7247400" y="2108994"/>
                <a:ext cx="652743" cy="646331"/>
              </a:xfrm>
              <a:prstGeom prst="rect">
                <a:avLst/>
              </a:prstGeom>
              <a:blipFill>
                <a:blip r:embed="rId11"/>
                <a:stretch>
                  <a:fillRect/>
                </a:stretch>
              </a:blipFill>
              <a:ln>
                <a:noFill/>
              </a:ln>
            </p:spPr>
            <p:txBody>
              <a:bodyPr/>
              <a:lstStyle/>
              <a:p>
                <a:r>
                  <a:rPr lang="en-US">
                    <a:noFill/>
                  </a:rPr>
                  <a:t> </a:t>
                </a:r>
              </a:p>
            </p:txBody>
          </p:sp>
        </mc:Fallback>
      </mc:AlternateContent>
      <p:cxnSp>
        <p:nvCxnSpPr>
          <p:cNvPr id="130" name="Straight Arrow Connector 129">
            <a:extLst>
              <a:ext uri="{FF2B5EF4-FFF2-40B4-BE49-F238E27FC236}">
                <a16:creationId xmlns:a16="http://schemas.microsoft.com/office/drawing/2014/main" id="{6AE0F3A4-74E4-4C11-A9AB-0961AA3F2566}"/>
              </a:ext>
            </a:extLst>
          </p:cNvPr>
          <p:cNvCxnSpPr>
            <a:cxnSpLocks/>
            <a:endCxn id="109" idx="4"/>
          </p:cNvCxnSpPr>
          <p:nvPr/>
        </p:nvCxnSpPr>
        <p:spPr>
          <a:xfrm flipV="1">
            <a:off x="1524000" y="3086100"/>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E450BBAE-89C2-4782-A5D7-BCDE346C1B28}"/>
              </a:ext>
            </a:extLst>
          </p:cNvPr>
          <p:cNvCxnSpPr>
            <a:cxnSpLocks/>
          </p:cNvCxnSpPr>
          <p:nvPr/>
        </p:nvCxnSpPr>
        <p:spPr>
          <a:xfrm flipV="1">
            <a:off x="3510771" y="3011167"/>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8DFAFEB-D1B2-4DFC-9D62-6F126BE477BD}"/>
              </a:ext>
            </a:extLst>
          </p:cNvPr>
          <p:cNvCxnSpPr>
            <a:cxnSpLocks/>
          </p:cNvCxnSpPr>
          <p:nvPr/>
        </p:nvCxnSpPr>
        <p:spPr>
          <a:xfrm flipV="1">
            <a:off x="5614223" y="2904701"/>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1EA5495-EFA8-46EB-849F-FA2CB9D29665}"/>
              </a:ext>
            </a:extLst>
          </p:cNvPr>
          <p:cNvCxnSpPr>
            <a:cxnSpLocks/>
          </p:cNvCxnSpPr>
          <p:nvPr/>
        </p:nvCxnSpPr>
        <p:spPr>
          <a:xfrm flipV="1">
            <a:off x="7624561" y="2894648"/>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7" name="Arrow: Right 66">
            <a:extLst>
              <a:ext uri="{FF2B5EF4-FFF2-40B4-BE49-F238E27FC236}">
                <a16:creationId xmlns:a16="http://schemas.microsoft.com/office/drawing/2014/main" id="{6138F454-E966-4078-B9DE-CBE9E47AB767}"/>
              </a:ext>
            </a:extLst>
          </p:cNvPr>
          <p:cNvSpPr/>
          <p:nvPr/>
        </p:nvSpPr>
        <p:spPr>
          <a:xfrm>
            <a:off x="952501" y="9064232"/>
            <a:ext cx="7162800" cy="755995"/>
          </a:xfrm>
          <a:prstGeom prst="rightArrow">
            <a:avLst>
              <a:gd name="adj1" fmla="val 21579"/>
              <a:gd name="adj2" fmla="val 84210"/>
            </a:avLst>
          </a:prstGeom>
          <a:solidFill>
            <a:schemeClr val="tx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726B241C-2256-4213-B5A7-3CEEB55BBE00}"/>
              </a:ext>
            </a:extLst>
          </p:cNvPr>
          <p:cNvSpPr txBox="1"/>
          <p:nvPr/>
        </p:nvSpPr>
        <p:spPr>
          <a:xfrm>
            <a:off x="3483138" y="9504756"/>
            <a:ext cx="1165063" cy="630942"/>
          </a:xfrm>
          <a:prstGeom prst="rect">
            <a:avLst/>
          </a:prstGeom>
          <a:noFill/>
        </p:spPr>
        <p:txBody>
          <a:bodyPr wrap="none" rtlCol="0">
            <a:spAutoFit/>
          </a:bodyPr>
          <a:lstStyle/>
          <a:p>
            <a:r>
              <a:rPr lang="en-US" sz="3500" dirty="0">
                <a:latin typeface="Arial" panose="020B0604020202020204" pitchFamily="34" charset="0"/>
                <a:cs typeface="Arial" panose="020B0604020202020204" pitchFamily="34" charset="0"/>
              </a:rPr>
              <a:t>Time</a:t>
            </a:r>
          </a:p>
        </p:txBody>
      </p:sp>
      <p:sp>
        <p:nvSpPr>
          <p:cNvPr id="41" name="Oval 40">
            <a:extLst>
              <a:ext uri="{FF2B5EF4-FFF2-40B4-BE49-F238E27FC236}">
                <a16:creationId xmlns:a16="http://schemas.microsoft.com/office/drawing/2014/main" id="{DDBAC91F-EEDA-4EA9-A678-5DBA50A39920}"/>
              </a:ext>
            </a:extLst>
          </p:cNvPr>
          <p:cNvSpPr/>
          <p:nvPr/>
        </p:nvSpPr>
        <p:spPr>
          <a:xfrm>
            <a:off x="1071194" y="5789832"/>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FA3889F-B575-44A4-A471-CB87842A9770}"/>
                  </a:ext>
                </a:extLst>
              </p:cNvPr>
              <p:cNvSpPr txBox="1"/>
              <p:nvPr/>
            </p:nvSpPr>
            <p:spPr>
              <a:xfrm>
                <a:off x="1169086" y="5913029"/>
                <a:ext cx="68608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m:rPr>
                              <m:sty m:val="p"/>
                            </m:rPr>
                            <a:rPr lang="el-GR" sz="3600" i="1" spc="-25">
                              <a:latin typeface="Cambria Math" panose="02040503050406030204" pitchFamily="18" charset="0"/>
                              <a:ea typeface="Cambria Math" panose="02040503050406030204" pitchFamily="18" charset="0"/>
                            </a:rPr>
                            <m:t>Γ</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42" name="TextBox 41">
                <a:extLst>
                  <a:ext uri="{FF2B5EF4-FFF2-40B4-BE49-F238E27FC236}">
                    <a16:creationId xmlns:a16="http://schemas.microsoft.com/office/drawing/2014/main" id="{DFA3889F-B575-44A4-A471-CB87842A9770}"/>
                  </a:ext>
                </a:extLst>
              </p:cNvPr>
              <p:cNvSpPr txBox="1">
                <a:spLocks noRot="1" noChangeAspect="1" noMove="1" noResize="1" noEditPoints="1" noAdjustHandles="1" noChangeArrowheads="1" noChangeShapeType="1" noTextEdit="1"/>
              </p:cNvSpPr>
              <p:nvPr/>
            </p:nvSpPr>
            <p:spPr>
              <a:xfrm>
                <a:off x="1169086" y="5913029"/>
                <a:ext cx="686085" cy="646331"/>
              </a:xfrm>
              <a:prstGeom prst="rect">
                <a:avLst/>
              </a:prstGeom>
              <a:blipFill>
                <a:blip r:embed="rId12"/>
                <a:stretch>
                  <a:fillRect/>
                </a:stretch>
              </a:blipFill>
              <a:ln>
                <a:no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229F7E1B-8502-44A0-9E27-7DE108B2327A}"/>
              </a:ext>
            </a:extLst>
          </p:cNvPr>
          <p:cNvCxnSpPr>
            <a:cxnSpLocks/>
          </p:cNvCxnSpPr>
          <p:nvPr/>
        </p:nvCxnSpPr>
        <p:spPr>
          <a:xfrm>
            <a:off x="1985594" y="6217829"/>
            <a:ext cx="1143000" cy="0"/>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D7CA9588-51B2-4569-B222-0C084935DCDA}"/>
              </a:ext>
            </a:extLst>
          </p:cNvPr>
          <p:cNvSpPr/>
          <p:nvPr/>
        </p:nvSpPr>
        <p:spPr>
          <a:xfrm>
            <a:off x="3128594" y="577146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C72AF07-BAB2-4005-8B97-A25A24C203F7}"/>
                  </a:ext>
                </a:extLst>
              </p:cNvPr>
              <p:cNvSpPr txBox="1"/>
              <p:nvPr/>
            </p:nvSpPr>
            <p:spPr>
              <a:xfrm>
                <a:off x="3226486" y="5894663"/>
                <a:ext cx="69679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m:rPr>
                              <m:sty m:val="p"/>
                            </m:rPr>
                            <a:rPr lang="el-GR" sz="3600" i="1" spc="-25">
                              <a:latin typeface="Cambria Math" panose="02040503050406030204" pitchFamily="18" charset="0"/>
                              <a:ea typeface="Cambria Math" panose="02040503050406030204" pitchFamily="18" charset="0"/>
                            </a:rPr>
                            <m:t>Γ</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45" name="TextBox 44">
                <a:extLst>
                  <a:ext uri="{FF2B5EF4-FFF2-40B4-BE49-F238E27FC236}">
                    <a16:creationId xmlns:a16="http://schemas.microsoft.com/office/drawing/2014/main" id="{2C72AF07-BAB2-4005-8B97-A25A24C203F7}"/>
                  </a:ext>
                </a:extLst>
              </p:cNvPr>
              <p:cNvSpPr txBox="1">
                <a:spLocks noRot="1" noChangeAspect="1" noMove="1" noResize="1" noEditPoints="1" noAdjustHandles="1" noChangeArrowheads="1" noChangeShapeType="1" noTextEdit="1"/>
              </p:cNvSpPr>
              <p:nvPr/>
            </p:nvSpPr>
            <p:spPr>
              <a:xfrm>
                <a:off x="3226486" y="5894663"/>
                <a:ext cx="696793" cy="646331"/>
              </a:xfrm>
              <a:prstGeom prst="rect">
                <a:avLst/>
              </a:prstGeom>
              <a:blipFill>
                <a:blip r:embed="rId13"/>
                <a:stretch>
                  <a:fillRect/>
                </a:stretch>
              </a:blipFill>
              <a:ln>
                <a:noFill/>
              </a:ln>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806C45C9-0D31-4424-98AF-ECEF00B53D6C}"/>
              </a:ext>
            </a:extLst>
          </p:cNvPr>
          <p:cNvCxnSpPr>
            <a:cxnSpLocks/>
          </p:cNvCxnSpPr>
          <p:nvPr/>
        </p:nvCxnSpPr>
        <p:spPr>
          <a:xfrm>
            <a:off x="4042994" y="6199463"/>
            <a:ext cx="1143000" cy="0"/>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3E942963-6F42-480B-9E78-0BD25AC9BE66}"/>
              </a:ext>
            </a:extLst>
          </p:cNvPr>
          <p:cNvSpPr/>
          <p:nvPr/>
        </p:nvSpPr>
        <p:spPr>
          <a:xfrm>
            <a:off x="5181600" y="577146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6902D21-D847-47E6-AC25-D85FB88630E6}"/>
                  </a:ext>
                </a:extLst>
              </p:cNvPr>
              <p:cNvSpPr txBox="1"/>
              <p:nvPr/>
            </p:nvSpPr>
            <p:spPr>
              <a:xfrm>
                <a:off x="5279492" y="5894663"/>
                <a:ext cx="69679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m:rPr>
                              <m:sty m:val="p"/>
                            </m:rPr>
                            <a:rPr lang="el-GR" sz="3600" i="1" spc="-25">
                              <a:latin typeface="Cambria Math" panose="02040503050406030204" pitchFamily="18" charset="0"/>
                              <a:ea typeface="Cambria Math" panose="02040503050406030204" pitchFamily="18" charset="0"/>
                            </a:rPr>
                            <m:t>Γ</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48" name="TextBox 47">
                <a:extLst>
                  <a:ext uri="{FF2B5EF4-FFF2-40B4-BE49-F238E27FC236}">
                    <a16:creationId xmlns:a16="http://schemas.microsoft.com/office/drawing/2014/main" id="{26902D21-D847-47E6-AC25-D85FB88630E6}"/>
                  </a:ext>
                </a:extLst>
              </p:cNvPr>
              <p:cNvSpPr txBox="1">
                <a:spLocks noRot="1" noChangeAspect="1" noMove="1" noResize="1" noEditPoints="1" noAdjustHandles="1" noChangeArrowheads="1" noChangeShapeType="1" noTextEdit="1"/>
              </p:cNvSpPr>
              <p:nvPr/>
            </p:nvSpPr>
            <p:spPr>
              <a:xfrm>
                <a:off x="5279492" y="5894663"/>
                <a:ext cx="696793" cy="646331"/>
              </a:xfrm>
              <a:prstGeom prst="rect">
                <a:avLst/>
              </a:prstGeom>
              <a:blipFill>
                <a:blip r:embed="rId14"/>
                <a:stretch>
                  <a:fillRect/>
                </a:stretch>
              </a:blipFill>
              <a:ln>
                <a:noFill/>
              </a:ln>
            </p:spPr>
            <p:txBody>
              <a:bodyPr/>
              <a:lstStyle/>
              <a:p>
                <a:r>
                  <a:rPr lang="en-US">
                    <a:noFill/>
                  </a:rPr>
                  <a:t> </a:t>
                </a:r>
              </a:p>
            </p:txBody>
          </p:sp>
        </mc:Fallback>
      </mc:AlternateContent>
      <p:cxnSp>
        <p:nvCxnSpPr>
          <p:cNvPr id="49" name="Straight Arrow Connector 48">
            <a:extLst>
              <a:ext uri="{FF2B5EF4-FFF2-40B4-BE49-F238E27FC236}">
                <a16:creationId xmlns:a16="http://schemas.microsoft.com/office/drawing/2014/main" id="{46C15F4E-27AE-4680-B54A-C98F4A935FAC}"/>
              </a:ext>
            </a:extLst>
          </p:cNvPr>
          <p:cNvCxnSpPr>
            <a:cxnSpLocks/>
          </p:cNvCxnSpPr>
          <p:nvPr/>
        </p:nvCxnSpPr>
        <p:spPr>
          <a:xfrm>
            <a:off x="6096000" y="6199463"/>
            <a:ext cx="1143000" cy="0"/>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A20F5EE-605B-4876-B4D4-872FCA5B9B51}"/>
              </a:ext>
            </a:extLst>
          </p:cNvPr>
          <p:cNvSpPr/>
          <p:nvPr/>
        </p:nvSpPr>
        <p:spPr>
          <a:xfrm>
            <a:off x="7239000" y="57531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E120678-57C3-462F-8C4B-BB84752FD596}"/>
                  </a:ext>
                </a:extLst>
              </p:cNvPr>
              <p:cNvSpPr txBox="1"/>
              <p:nvPr/>
            </p:nvSpPr>
            <p:spPr>
              <a:xfrm>
                <a:off x="7336892" y="5876297"/>
                <a:ext cx="69679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m:rPr>
                              <m:sty m:val="p"/>
                            </m:rPr>
                            <a:rPr lang="el-GR" sz="3600" i="1" spc="-25">
                              <a:latin typeface="Cambria Math" panose="02040503050406030204" pitchFamily="18" charset="0"/>
                              <a:ea typeface="Cambria Math" panose="02040503050406030204" pitchFamily="18" charset="0"/>
                            </a:rPr>
                            <m:t>Γ</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51" name="TextBox 50">
                <a:extLst>
                  <a:ext uri="{FF2B5EF4-FFF2-40B4-BE49-F238E27FC236}">
                    <a16:creationId xmlns:a16="http://schemas.microsoft.com/office/drawing/2014/main" id="{BE120678-57C3-462F-8C4B-BB84752FD596}"/>
                  </a:ext>
                </a:extLst>
              </p:cNvPr>
              <p:cNvSpPr txBox="1">
                <a:spLocks noRot="1" noChangeAspect="1" noMove="1" noResize="1" noEditPoints="1" noAdjustHandles="1" noChangeArrowheads="1" noChangeShapeType="1" noTextEdit="1"/>
              </p:cNvSpPr>
              <p:nvPr/>
            </p:nvSpPr>
            <p:spPr>
              <a:xfrm>
                <a:off x="7336892" y="5876297"/>
                <a:ext cx="696793" cy="646331"/>
              </a:xfrm>
              <a:prstGeom prst="rect">
                <a:avLst/>
              </a:prstGeom>
              <a:blipFill>
                <a:blip r:embed="rId15"/>
                <a:stretch>
                  <a:fillRect/>
                </a:stretch>
              </a:blipFill>
              <a:ln>
                <a:noFill/>
              </a:ln>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E133BBB2-9B9C-44E8-9925-467773431F64}"/>
              </a:ext>
            </a:extLst>
          </p:cNvPr>
          <p:cNvCxnSpPr>
            <a:cxnSpLocks/>
            <a:stCxn id="99" idx="5"/>
          </p:cNvCxnSpPr>
          <p:nvPr/>
        </p:nvCxnSpPr>
        <p:spPr>
          <a:xfrm>
            <a:off x="1851683" y="4510812"/>
            <a:ext cx="1286675" cy="1547088"/>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1391D88-282D-4A8E-AB27-B20FA7F3D35C}"/>
              </a:ext>
            </a:extLst>
          </p:cNvPr>
          <p:cNvCxnSpPr>
            <a:cxnSpLocks/>
            <a:stCxn id="109" idx="5"/>
            <a:endCxn id="44" idx="1"/>
          </p:cNvCxnSpPr>
          <p:nvPr/>
        </p:nvCxnSpPr>
        <p:spPr>
          <a:xfrm>
            <a:off x="1859310" y="2952189"/>
            <a:ext cx="1403195" cy="2953188"/>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379AF20-4B93-4ADC-9C99-D5ECDC1F1681}"/>
              </a:ext>
            </a:extLst>
          </p:cNvPr>
          <p:cNvCxnSpPr>
            <a:cxnSpLocks/>
          </p:cNvCxnSpPr>
          <p:nvPr/>
        </p:nvCxnSpPr>
        <p:spPr>
          <a:xfrm>
            <a:off x="3878030" y="4387948"/>
            <a:ext cx="1346895" cy="1585105"/>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908D10F-9089-4C2A-A34C-C740679C8A9D}"/>
              </a:ext>
            </a:extLst>
          </p:cNvPr>
          <p:cNvCxnSpPr>
            <a:cxnSpLocks/>
            <a:stCxn id="111" idx="5"/>
          </p:cNvCxnSpPr>
          <p:nvPr/>
        </p:nvCxnSpPr>
        <p:spPr>
          <a:xfrm>
            <a:off x="3820955" y="2867103"/>
            <a:ext cx="1573023" cy="2961078"/>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30777B5-C6B8-490B-B59B-7E86F7304831}"/>
              </a:ext>
            </a:extLst>
          </p:cNvPr>
          <p:cNvCxnSpPr>
            <a:cxnSpLocks/>
          </p:cNvCxnSpPr>
          <p:nvPr/>
        </p:nvCxnSpPr>
        <p:spPr>
          <a:xfrm>
            <a:off x="5949093" y="4326549"/>
            <a:ext cx="1387799" cy="1646504"/>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5FCF458-81B4-415E-8431-5FFB7854A390}"/>
              </a:ext>
            </a:extLst>
          </p:cNvPr>
          <p:cNvCxnSpPr>
            <a:cxnSpLocks/>
          </p:cNvCxnSpPr>
          <p:nvPr/>
        </p:nvCxnSpPr>
        <p:spPr>
          <a:xfrm>
            <a:off x="5892018" y="2805704"/>
            <a:ext cx="1589171" cy="3022477"/>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69" name="Freeform: Shape 68">
            <a:extLst>
              <a:ext uri="{FF2B5EF4-FFF2-40B4-BE49-F238E27FC236}">
                <a16:creationId xmlns:a16="http://schemas.microsoft.com/office/drawing/2014/main" id="{A37FB659-864F-4682-ACEA-BD36DD7DBA28}"/>
              </a:ext>
            </a:extLst>
          </p:cNvPr>
          <p:cNvSpPr/>
          <p:nvPr/>
        </p:nvSpPr>
        <p:spPr>
          <a:xfrm>
            <a:off x="1366866" y="4636785"/>
            <a:ext cx="306646" cy="1169211"/>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79D179A7-D4B2-42D7-9861-F078FEA29A92}"/>
              </a:ext>
            </a:extLst>
          </p:cNvPr>
          <p:cNvSpPr/>
          <p:nvPr/>
        </p:nvSpPr>
        <p:spPr>
          <a:xfrm>
            <a:off x="3440676" y="4559636"/>
            <a:ext cx="313207" cy="1211829"/>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5733E37B-6DD1-400A-A7FB-0078BF31E235}"/>
              </a:ext>
            </a:extLst>
          </p:cNvPr>
          <p:cNvSpPr/>
          <p:nvPr/>
        </p:nvSpPr>
        <p:spPr>
          <a:xfrm>
            <a:off x="5449363" y="4468993"/>
            <a:ext cx="390464" cy="1302472"/>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AB576591-445E-4229-8ABD-86EF50BE82D0}"/>
              </a:ext>
            </a:extLst>
          </p:cNvPr>
          <p:cNvSpPr/>
          <p:nvPr/>
        </p:nvSpPr>
        <p:spPr>
          <a:xfrm>
            <a:off x="7446158" y="4468993"/>
            <a:ext cx="429323" cy="1320839"/>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3079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Special Cases of Markov Decision Process</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8458200" y="1344846"/>
            <a:ext cx="9677400" cy="8942154"/>
          </a:xfrm>
          <a:prstGeom prst="rect">
            <a:avLst/>
          </a:prstGeom>
        </p:spPr>
      </p:pic>
      <p:sp>
        <p:nvSpPr>
          <p:cNvPr id="20" name="TextBox 8">
            <a:extLst>
              <a:ext uri="{FF2B5EF4-FFF2-40B4-BE49-F238E27FC236}">
                <a16:creationId xmlns:a16="http://schemas.microsoft.com/office/drawing/2014/main" id="{6E642AF1-C161-49FD-89A9-FDAA29CDFFF7}"/>
              </a:ext>
            </a:extLst>
          </p:cNvPr>
          <p:cNvSpPr txBox="1"/>
          <p:nvPr/>
        </p:nvSpPr>
        <p:spPr>
          <a:xfrm>
            <a:off x="8609452" y="1708153"/>
            <a:ext cx="9449948" cy="2772810"/>
          </a:xfrm>
          <a:prstGeom prst="rect">
            <a:avLst/>
          </a:prstGeom>
        </p:spPr>
        <p:txBody>
          <a:bodyPr wrap="square" lIns="0" tIns="0" rIns="0" bIns="0" rtlCol="0" anchor="t">
            <a:spAutoFit/>
          </a:bodyPr>
          <a:lstStyle/>
          <a:p>
            <a:pPr algn="ctr">
              <a:lnSpc>
                <a:spcPts val="3616"/>
              </a:lnSpc>
              <a:spcBef>
                <a:spcPct val="0"/>
              </a:spcBef>
            </a:pPr>
            <a:r>
              <a:rPr lang="en-US" sz="3600" b="1" u="sng" spc="-25" dirty="0">
                <a:latin typeface="Goudy Old Style" panose="02020502050305020303" pitchFamily="18" charset="0"/>
              </a:rPr>
              <a:t>A Conceptual Dilemma about Bandits</a:t>
            </a:r>
          </a:p>
          <a:p>
            <a:pPr>
              <a:lnSpc>
                <a:spcPts val="3616"/>
              </a:lnSpc>
              <a:spcBef>
                <a:spcPct val="0"/>
              </a:spcBef>
            </a:pPr>
            <a:endParaRPr lang="en-US" sz="3600" spc="-25" dirty="0">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latin typeface="Goudy Old Style" panose="02020502050305020303" pitchFamily="18" charset="0"/>
              </a:rPr>
              <a:t>As it can be clearly seen from the PGM, there is clearly a temporal dependence for MAB and contextual bandits. Hence, the </a:t>
            </a:r>
            <a:r>
              <a:rPr lang="en-US" sz="3600" b="1" spc="-25" dirty="0">
                <a:solidFill>
                  <a:srgbClr val="0070C0"/>
                </a:solidFill>
                <a:latin typeface="Goudy Old Style" panose="02020502050305020303" pitchFamily="18" charset="0"/>
              </a:rPr>
              <a:t>current action does decide future reward</a:t>
            </a:r>
            <a:r>
              <a:rPr lang="en-US" sz="3600" spc="-25" dirty="0">
                <a:latin typeface="Goudy Old Style" panose="02020502050305020303" pitchFamily="18" charset="0"/>
              </a:rPr>
              <a:t>.</a:t>
            </a:r>
          </a:p>
        </p:txBody>
      </p:sp>
      <p:sp>
        <p:nvSpPr>
          <p:cNvPr id="99" name="Oval 98">
            <a:extLst>
              <a:ext uri="{FF2B5EF4-FFF2-40B4-BE49-F238E27FC236}">
                <a16:creationId xmlns:a16="http://schemas.microsoft.com/office/drawing/2014/main" id="{731BFCCC-5AC3-434D-BA5B-9DC6C0CD0932}"/>
              </a:ext>
            </a:extLst>
          </p:cNvPr>
          <p:cNvSpPr/>
          <p:nvPr/>
        </p:nvSpPr>
        <p:spPr>
          <a:xfrm>
            <a:off x="1071194" y="3730323"/>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40DF35BE-DEB2-4C66-9FB7-D4148D6CAF70}"/>
                  </a:ext>
                </a:extLst>
              </p:cNvPr>
              <p:cNvSpPr txBox="1"/>
              <p:nvPr/>
            </p:nvSpPr>
            <p:spPr>
              <a:xfrm>
                <a:off x="1169086" y="3853520"/>
                <a:ext cx="74937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00" name="TextBox 99">
                <a:extLst>
                  <a:ext uri="{FF2B5EF4-FFF2-40B4-BE49-F238E27FC236}">
                    <a16:creationId xmlns:a16="http://schemas.microsoft.com/office/drawing/2014/main" id="{40DF35BE-DEB2-4C66-9FB7-D4148D6CAF70}"/>
                  </a:ext>
                </a:extLst>
              </p:cNvPr>
              <p:cNvSpPr txBox="1">
                <a:spLocks noRot="1" noChangeAspect="1" noMove="1" noResize="1" noEditPoints="1" noAdjustHandles="1" noChangeArrowheads="1" noChangeShapeType="1" noTextEdit="1"/>
              </p:cNvSpPr>
              <p:nvPr/>
            </p:nvSpPr>
            <p:spPr>
              <a:xfrm>
                <a:off x="1169086" y="3853520"/>
                <a:ext cx="749372" cy="646331"/>
              </a:xfrm>
              <a:prstGeom prst="rect">
                <a:avLst/>
              </a:prstGeom>
              <a:blipFill>
                <a:blip r:embed="rId3"/>
                <a:stretch>
                  <a:fillRect/>
                </a:stretch>
              </a:blipFill>
              <a:ln>
                <a:noFill/>
              </a:ln>
            </p:spPr>
            <p:txBody>
              <a:bodyPr/>
              <a:lstStyle/>
              <a:p>
                <a:r>
                  <a:rPr lang="en-US">
                    <a:noFill/>
                  </a:rPr>
                  <a:t> </a:t>
                </a:r>
              </a:p>
            </p:txBody>
          </p:sp>
        </mc:Fallback>
      </mc:AlternateContent>
      <p:sp>
        <p:nvSpPr>
          <p:cNvPr id="101" name="Oval 100">
            <a:extLst>
              <a:ext uri="{FF2B5EF4-FFF2-40B4-BE49-F238E27FC236}">
                <a16:creationId xmlns:a16="http://schemas.microsoft.com/office/drawing/2014/main" id="{4804F738-21EA-4C8D-A1DF-7E41E64593F5}"/>
              </a:ext>
            </a:extLst>
          </p:cNvPr>
          <p:cNvSpPr/>
          <p:nvPr/>
        </p:nvSpPr>
        <p:spPr>
          <a:xfrm>
            <a:off x="3032839" y="364523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33D4ECF9-25B3-4DE4-BC7F-562AD98E3F31}"/>
                  </a:ext>
                </a:extLst>
              </p:cNvPr>
              <p:cNvSpPr txBox="1"/>
              <p:nvPr/>
            </p:nvSpPr>
            <p:spPr>
              <a:xfrm>
                <a:off x="3130731" y="3768434"/>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02" name="TextBox 101">
                <a:extLst>
                  <a:ext uri="{FF2B5EF4-FFF2-40B4-BE49-F238E27FC236}">
                    <a16:creationId xmlns:a16="http://schemas.microsoft.com/office/drawing/2014/main" id="{33D4ECF9-25B3-4DE4-BC7F-562AD98E3F31}"/>
                  </a:ext>
                </a:extLst>
              </p:cNvPr>
              <p:cNvSpPr txBox="1">
                <a:spLocks noRot="1" noChangeAspect="1" noMove="1" noResize="1" noEditPoints="1" noAdjustHandles="1" noChangeArrowheads="1" noChangeShapeType="1" noTextEdit="1"/>
              </p:cNvSpPr>
              <p:nvPr/>
            </p:nvSpPr>
            <p:spPr>
              <a:xfrm>
                <a:off x="3130731" y="3768434"/>
                <a:ext cx="760080" cy="646331"/>
              </a:xfrm>
              <a:prstGeom prst="rect">
                <a:avLst/>
              </a:prstGeom>
              <a:blipFill>
                <a:blip r:embed="rId4"/>
                <a:stretch>
                  <a:fillRect/>
                </a:stretch>
              </a:blipFill>
              <a:ln>
                <a:noFill/>
              </a:ln>
            </p:spPr>
            <p:txBody>
              <a:bodyPr/>
              <a:lstStyle/>
              <a:p>
                <a:r>
                  <a:rPr lang="en-US">
                    <a:noFill/>
                  </a:rPr>
                  <a:t> </a:t>
                </a:r>
              </a:p>
            </p:txBody>
          </p:sp>
        </mc:Fallback>
      </mc:AlternateContent>
      <p:sp>
        <p:nvSpPr>
          <p:cNvPr id="103" name="Oval 102">
            <a:extLst>
              <a:ext uri="{FF2B5EF4-FFF2-40B4-BE49-F238E27FC236}">
                <a16:creationId xmlns:a16="http://schemas.microsoft.com/office/drawing/2014/main" id="{BF7EE281-D410-4F00-9437-C35F8492B114}"/>
              </a:ext>
            </a:extLst>
          </p:cNvPr>
          <p:cNvSpPr/>
          <p:nvPr/>
        </p:nvSpPr>
        <p:spPr>
          <a:xfrm>
            <a:off x="5127033"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8913F4A2-1493-48B0-B0DB-B19996D1B72C}"/>
                  </a:ext>
                </a:extLst>
              </p:cNvPr>
              <p:cNvSpPr txBox="1"/>
              <p:nvPr/>
            </p:nvSpPr>
            <p:spPr>
              <a:xfrm>
                <a:off x="5224925"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04" name="TextBox 103">
                <a:extLst>
                  <a:ext uri="{FF2B5EF4-FFF2-40B4-BE49-F238E27FC236}">
                    <a16:creationId xmlns:a16="http://schemas.microsoft.com/office/drawing/2014/main" id="{8913F4A2-1493-48B0-B0DB-B19996D1B72C}"/>
                  </a:ext>
                </a:extLst>
              </p:cNvPr>
              <p:cNvSpPr txBox="1">
                <a:spLocks noRot="1" noChangeAspect="1" noMove="1" noResize="1" noEditPoints="1" noAdjustHandles="1" noChangeArrowheads="1" noChangeShapeType="1" noTextEdit="1"/>
              </p:cNvSpPr>
              <p:nvPr/>
            </p:nvSpPr>
            <p:spPr>
              <a:xfrm>
                <a:off x="5224925" y="3667617"/>
                <a:ext cx="760080" cy="646331"/>
              </a:xfrm>
              <a:prstGeom prst="rect">
                <a:avLst/>
              </a:prstGeom>
              <a:blipFill>
                <a:blip r:embed="rId5"/>
                <a:stretch>
                  <a:fillRect/>
                </a:stretch>
              </a:blipFill>
              <a:ln>
                <a:noFill/>
              </a:ln>
            </p:spPr>
            <p:txBody>
              <a:bodyPr/>
              <a:lstStyle/>
              <a:p>
                <a:r>
                  <a:rPr lang="en-US">
                    <a:noFill/>
                  </a:rPr>
                  <a:t> </a:t>
                </a:r>
              </a:p>
            </p:txBody>
          </p:sp>
        </mc:Fallback>
      </mc:AlternateContent>
      <p:sp>
        <p:nvSpPr>
          <p:cNvPr id="105" name="Oval 104">
            <a:extLst>
              <a:ext uri="{FF2B5EF4-FFF2-40B4-BE49-F238E27FC236}">
                <a16:creationId xmlns:a16="http://schemas.microsoft.com/office/drawing/2014/main" id="{9DB78C63-9FB6-4DB3-B359-A1361436202F}"/>
              </a:ext>
            </a:extLst>
          </p:cNvPr>
          <p:cNvSpPr/>
          <p:nvPr/>
        </p:nvSpPr>
        <p:spPr>
          <a:xfrm>
            <a:off x="7141881" y="354442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6ABE80AF-A699-44DB-9017-B9310E73BC7E}"/>
                  </a:ext>
                </a:extLst>
              </p:cNvPr>
              <p:cNvSpPr txBox="1"/>
              <p:nvPr/>
            </p:nvSpPr>
            <p:spPr>
              <a:xfrm>
                <a:off x="7239773" y="3667617"/>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06" name="TextBox 105">
                <a:extLst>
                  <a:ext uri="{FF2B5EF4-FFF2-40B4-BE49-F238E27FC236}">
                    <a16:creationId xmlns:a16="http://schemas.microsoft.com/office/drawing/2014/main" id="{6ABE80AF-A699-44DB-9017-B9310E73BC7E}"/>
                  </a:ext>
                </a:extLst>
              </p:cNvPr>
              <p:cNvSpPr txBox="1">
                <a:spLocks noRot="1" noChangeAspect="1" noMove="1" noResize="1" noEditPoints="1" noAdjustHandles="1" noChangeArrowheads="1" noChangeShapeType="1" noTextEdit="1"/>
              </p:cNvSpPr>
              <p:nvPr/>
            </p:nvSpPr>
            <p:spPr>
              <a:xfrm>
                <a:off x="7239773" y="3667617"/>
                <a:ext cx="760080" cy="646331"/>
              </a:xfrm>
              <a:prstGeom prst="rect">
                <a:avLst/>
              </a:prstGeom>
              <a:blipFill>
                <a:blip r:embed="rId6"/>
                <a:stretch>
                  <a:fillRect/>
                </a:stretch>
              </a:blipFill>
              <a:ln>
                <a:noFill/>
              </a:ln>
            </p:spPr>
            <p:txBody>
              <a:bodyPr/>
              <a:lstStyle/>
              <a:p>
                <a:r>
                  <a:rPr lang="en-US">
                    <a:noFill/>
                  </a:rPr>
                  <a:t> </a:t>
                </a:r>
              </a:p>
            </p:txBody>
          </p:sp>
        </mc:Fallback>
      </mc:AlternateContent>
      <p:sp>
        <p:nvSpPr>
          <p:cNvPr id="109" name="Oval 108">
            <a:extLst>
              <a:ext uri="{FF2B5EF4-FFF2-40B4-BE49-F238E27FC236}">
                <a16:creationId xmlns:a16="http://schemas.microsoft.com/office/drawing/2014/main" id="{BD81D16C-310A-4CD0-B890-27D78194288F}"/>
              </a:ext>
            </a:extLst>
          </p:cNvPr>
          <p:cNvSpPr/>
          <p:nvPr/>
        </p:nvSpPr>
        <p:spPr>
          <a:xfrm>
            <a:off x="1078821" y="21717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E8588468-A0B2-4991-AE25-CBCA93276665}"/>
                  </a:ext>
                </a:extLst>
              </p:cNvPr>
              <p:cNvSpPr txBox="1"/>
              <p:nvPr/>
            </p:nvSpPr>
            <p:spPr>
              <a:xfrm>
                <a:off x="1176713" y="2294897"/>
                <a:ext cx="66178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110" name="TextBox 109">
                <a:extLst>
                  <a:ext uri="{FF2B5EF4-FFF2-40B4-BE49-F238E27FC236}">
                    <a16:creationId xmlns:a16="http://schemas.microsoft.com/office/drawing/2014/main" id="{E8588468-A0B2-4991-AE25-CBCA93276665}"/>
                  </a:ext>
                </a:extLst>
              </p:cNvPr>
              <p:cNvSpPr txBox="1">
                <a:spLocks noRot="1" noChangeAspect="1" noMove="1" noResize="1" noEditPoints="1" noAdjustHandles="1" noChangeArrowheads="1" noChangeShapeType="1" noTextEdit="1"/>
              </p:cNvSpPr>
              <p:nvPr/>
            </p:nvSpPr>
            <p:spPr>
              <a:xfrm>
                <a:off x="1176713" y="2294897"/>
                <a:ext cx="661783" cy="646331"/>
              </a:xfrm>
              <a:prstGeom prst="rect">
                <a:avLst/>
              </a:prstGeom>
              <a:blipFill>
                <a:blip r:embed="rId7"/>
                <a:stretch>
                  <a:fillRect/>
                </a:stretch>
              </a:blipFill>
              <a:ln>
                <a:noFill/>
              </a:ln>
            </p:spPr>
            <p:txBody>
              <a:bodyPr/>
              <a:lstStyle/>
              <a:p>
                <a:r>
                  <a:rPr lang="en-US">
                    <a:noFill/>
                  </a:rPr>
                  <a:t> </a:t>
                </a:r>
              </a:p>
            </p:txBody>
          </p:sp>
        </mc:Fallback>
      </mc:AlternateContent>
      <p:sp>
        <p:nvSpPr>
          <p:cNvPr id="111" name="Oval 110">
            <a:extLst>
              <a:ext uri="{FF2B5EF4-FFF2-40B4-BE49-F238E27FC236}">
                <a16:creationId xmlns:a16="http://schemas.microsoft.com/office/drawing/2014/main" id="{DDC7A9BD-082E-4D6C-B69F-CC63BFB226F5}"/>
              </a:ext>
            </a:extLst>
          </p:cNvPr>
          <p:cNvSpPr/>
          <p:nvPr/>
        </p:nvSpPr>
        <p:spPr>
          <a:xfrm>
            <a:off x="3040466" y="208661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E8AC3E76-D457-4DD8-96DC-59B04D048602}"/>
                  </a:ext>
                </a:extLst>
              </p:cNvPr>
              <p:cNvSpPr txBox="1"/>
              <p:nvPr/>
            </p:nvSpPr>
            <p:spPr>
              <a:xfrm>
                <a:off x="3138358" y="2209811"/>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112" name="TextBox 111">
                <a:extLst>
                  <a:ext uri="{FF2B5EF4-FFF2-40B4-BE49-F238E27FC236}">
                    <a16:creationId xmlns:a16="http://schemas.microsoft.com/office/drawing/2014/main" id="{E8AC3E76-D457-4DD8-96DC-59B04D048602}"/>
                  </a:ext>
                </a:extLst>
              </p:cNvPr>
              <p:cNvSpPr txBox="1">
                <a:spLocks noRot="1" noChangeAspect="1" noMove="1" noResize="1" noEditPoints="1" noAdjustHandles="1" noChangeArrowheads="1" noChangeShapeType="1" noTextEdit="1"/>
              </p:cNvSpPr>
              <p:nvPr/>
            </p:nvSpPr>
            <p:spPr>
              <a:xfrm>
                <a:off x="3138358" y="2209811"/>
                <a:ext cx="672492" cy="646331"/>
              </a:xfrm>
              <a:prstGeom prst="rect">
                <a:avLst/>
              </a:prstGeom>
              <a:blipFill>
                <a:blip r:embed="rId8"/>
                <a:stretch>
                  <a:fillRect/>
                </a:stretch>
              </a:blipFill>
              <a:ln>
                <a:noFill/>
              </a:ln>
            </p:spPr>
            <p:txBody>
              <a:bodyPr/>
              <a:lstStyle/>
              <a:p>
                <a:r>
                  <a:rPr lang="en-US">
                    <a:noFill/>
                  </a:rPr>
                  <a:t> </a:t>
                </a:r>
              </a:p>
            </p:txBody>
          </p:sp>
        </mc:Fallback>
      </mc:AlternateContent>
      <p:sp>
        <p:nvSpPr>
          <p:cNvPr id="113" name="Oval 112">
            <a:extLst>
              <a:ext uri="{FF2B5EF4-FFF2-40B4-BE49-F238E27FC236}">
                <a16:creationId xmlns:a16="http://schemas.microsoft.com/office/drawing/2014/main" id="{78B5A9CD-6DE7-4F4B-A14F-8E117A650421}"/>
              </a:ext>
            </a:extLst>
          </p:cNvPr>
          <p:cNvSpPr/>
          <p:nvPr/>
        </p:nvSpPr>
        <p:spPr>
          <a:xfrm>
            <a:off x="5134660"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0B6290F1-5809-4C2B-94E4-58D3D51329F7}"/>
                  </a:ext>
                </a:extLst>
              </p:cNvPr>
              <p:cNvSpPr txBox="1"/>
              <p:nvPr/>
            </p:nvSpPr>
            <p:spPr>
              <a:xfrm>
                <a:off x="5232552" y="2108994"/>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114" name="TextBox 113">
                <a:extLst>
                  <a:ext uri="{FF2B5EF4-FFF2-40B4-BE49-F238E27FC236}">
                    <a16:creationId xmlns:a16="http://schemas.microsoft.com/office/drawing/2014/main" id="{0B6290F1-5809-4C2B-94E4-58D3D51329F7}"/>
                  </a:ext>
                </a:extLst>
              </p:cNvPr>
              <p:cNvSpPr txBox="1">
                <a:spLocks noRot="1" noChangeAspect="1" noMove="1" noResize="1" noEditPoints="1" noAdjustHandles="1" noChangeArrowheads="1" noChangeShapeType="1" noTextEdit="1"/>
              </p:cNvSpPr>
              <p:nvPr/>
            </p:nvSpPr>
            <p:spPr>
              <a:xfrm>
                <a:off x="5232552" y="2108994"/>
                <a:ext cx="672492" cy="646331"/>
              </a:xfrm>
              <a:prstGeom prst="rect">
                <a:avLst/>
              </a:prstGeom>
              <a:blipFill>
                <a:blip r:embed="rId9"/>
                <a:stretch>
                  <a:fillRect/>
                </a:stretch>
              </a:blipFill>
              <a:ln>
                <a:noFill/>
              </a:ln>
            </p:spPr>
            <p:txBody>
              <a:bodyPr/>
              <a:lstStyle/>
              <a:p>
                <a:r>
                  <a:rPr lang="en-US">
                    <a:noFill/>
                  </a:rPr>
                  <a:t> </a:t>
                </a:r>
              </a:p>
            </p:txBody>
          </p:sp>
        </mc:Fallback>
      </mc:AlternateContent>
      <p:sp>
        <p:nvSpPr>
          <p:cNvPr id="115" name="Oval 114">
            <a:extLst>
              <a:ext uri="{FF2B5EF4-FFF2-40B4-BE49-F238E27FC236}">
                <a16:creationId xmlns:a16="http://schemas.microsoft.com/office/drawing/2014/main" id="{047A6FF4-A62D-4243-BEDC-0CD301A3F4EC}"/>
              </a:ext>
            </a:extLst>
          </p:cNvPr>
          <p:cNvSpPr/>
          <p:nvPr/>
        </p:nvSpPr>
        <p:spPr>
          <a:xfrm>
            <a:off x="7149508" y="1985797"/>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538E9D39-0AAC-4CCE-8748-8014A3A5101B}"/>
                  </a:ext>
                </a:extLst>
              </p:cNvPr>
              <p:cNvSpPr txBox="1"/>
              <p:nvPr/>
            </p:nvSpPr>
            <p:spPr>
              <a:xfrm>
                <a:off x="7247400" y="2108994"/>
                <a:ext cx="65274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116" name="TextBox 115">
                <a:extLst>
                  <a:ext uri="{FF2B5EF4-FFF2-40B4-BE49-F238E27FC236}">
                    <a16:creationId xmlns:a16="http://schemas.microsoft.com/office/drawing/2014/main" id="{538E9D39-0AAC-4CCE-8748-8014A3A5101B}"/>
                  </a:ext>
                </a:extLst>
              </p:cNvPr>
              <p:cNvSpPr txBox="1">
                <a:spLocks noRot="1" noChangeAspect="1" noMove="1" noResize="1" noEditPoints="1" noAdjustHandles="1" noChangeArrowheads="1" noChangeShapeType="1" noTextEdit="1"/>
              </p:cNvSpPr>
              <p:nvPr/>
            </p:nvSpPr>
            <p:spPr>
              <a:xfrm>
                <a:off x="7247400" y="2108994"/>
                <a:ext cx="652743" cy="646331"/>
              </a:xfrm>
              <a:prstGeom prst="rect">
                <a:avLst/>
              </a:prstGeom>
              <a:blipFill>
                <a:blip r:embed="rId10"/>
                <a:stretch>
                  <a:fillRect/>
                </a:stretch>
              </a:blipFill>
              <a:ln>
                <a:noFill/>
              </a:ln>
            </p:spPr>
            <p:txBody>
              <a:bodyPr/>
              <a:lstStyle/>
              <a:p>
                <a:r>
                  <a:rPr lang="en-US">
                    <a:noFill/>
                  </a:rPr>
                  <a:t> </a:t>
                </a:r>
              </a:p>
            </p:txBody>
          </p:sp>
        </mc:Fallback>
      </mc:AlternateContent>
      <p:cxnSp>
        <p:nvCxnSpPr>
          <p:cNvPr id="130" name="Straight Arrow Connector 129">
            <a:extLst>
              <a:ext uri="{FF2B5EF4-FFF2-40B4-BE49-F238E27FC236}">
                <a16:creationId xmlns:a16="http://schemas.microsoft.com/office/drawing/2014/main" id="{6AE0F3A4-74E4-4C11-A9AB-0961AA3F2566}"/>
              </a:ext>
            </a:extLst>
          </p:cNvPr>
          <p:cNvCxnSpPr>
            <a:cxnSpLocks/>
            <a:endCxn id="109" idx="4"/>
          </p:cNvCxnSpPr>
          <p:nvPr/>
        </p:nvCxnSpPr>
        <p:spPr>
          <a:xfrm flipV="1">
            <a:off x="1524000" y="3086100"/>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E450BBAE-89C2-4782-A5D7-BCDE346C1B28}"/>
              </a:ext>
            </a:extLst>
          </p:cNvPr>
          <p:cNvCxnSpPr>
            <a:cxnSpLocks/>
          </p:cNvCxnSpPr>
          <p:nvPr/>
        </p:nvCxnSpPr>
        <p:spPr>
          <a:xfrm flipV="1">
            <a:off x="3510771" y="3011167"/>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8DFAFEB-D1B2-4DFC-9D62-6F126BE477BD}"/>
              </a:ext>
            </a:extLst>
          </p:cNvPr>
          <p:cNvCxnSpPr>
            <a:cxnSpLocks/>
          </p:cNvCxnSpPr>
          <p:nvPr/>
        </p:nvCxnSpPr>
        <p:spPr>
          <a:xfrm flipV="1">
            <a:off x="5614223" y="2904701"/>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1EA5495-EFA8-46EB-849F-FA2CB9D29665}"/>
              </a:ext>
            </a:extLst>
          </p:cNvPr>
          <p:cNvCxnSpPr>
            <a:cxnSpLocks/>
          </p:cNvCxnSpPr>
          <p:nvPr/>
        </p:nvCxnSpPr>
        <p:spPr>
          <a:xfrm flipV="1">
            <a:off x="7624561" y="2894648"/>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7" name="Arrow: Right 66">
            <a:extLst>
              <a:ext uri="{FF2B5EF4-FFF2-40B4-BE49-F238E27FC236}">
                <a16:creationId xmlns:a16="http://schemas.microsoft.com/office/drawing/2014/main" id="{6138F454-E966-4078-B9DE-CBE9E47AB767}"/>
              </a:ext>
            </a:extLst>
          </p:cNvPr>
          <p:cNvSpPr/>
          <p:nvPr/>
        </p:nvSpPr>
        <p:spPr>
          <a:xfrm>
            <a:off x="952501" y="9064232"/>
            <a:ext cx="7162800" cy="755995"/>
          </a:xfrm>
          <a:prstGeom prst="rightArrow">
            <a:avLst>
              <a:gd name="adj1" fmla="val 21579"/>
              <a:gd name="adj2" fmla="val 84210"/>
            </a:avLst>
          </a:prstGeom>
          <a:solidFill>
            <a:schemeClr val="tx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726B241C-2256-4213-B5A7-3CEEB55BBE00}"/>
              </a:ext>
            </a:extLst>
          </p:cNvPr>
          <p:cNvSpPr txBox="1"/>
          <p:nvPr/>
        </p:nvSpPr>
        <p:spPr>
          <a:xfrm>
            <a:off x="3483138" y="9504756"/>
            <a:ext cx="1165063" cy="630942"/>
          </a:xfrm>
          <a:prstGeom prst="rect">
            <a:avLst/>
          </a:prstGeom>
          <a:noFill/>
        </p:spPr>
        <p:txBody>
          <a:bodyPr wrap="none" rtlCol="0">
            <a:spAutoFit/>
          </a:bodyPr>
          <a:lstStyle/>
          <a:p>
            <a:r>
              <a:rPr lang="en-US" sz="3500" dirty="0">
                <a:latin typeface="Arial" panose="020B0604020202020204" pitchFamily="34" charset="0"/>
                <a:cs typeface="Arial" panose="020B0604020202020204" pitchFamily="34" charset="0"/>
              </a:rPr>
              <a:t>Time</a:t>
            </a:r>
          </a:p>
        </p:txBody>
      </p:sp>
      <p:sp>
        <p:nvSpPr>
          <p:cNvPr id="41" name="Oval 40">
            <a:extLst>
              <a:ext uri="{FF2B5EF4-FFF2-40B4-BE49-F238E27FC236}">
                <a16:creationId xmlns:a16="http://schemas.microsoft.com/office/drawing/2014/main" id="{DDBAC91F-EEDA-4EA9-A678-5DBA50A39920}"/>
              </a:ext>
            </a:extLst>
          </p:cNvPr>
          <p:cNvSpPr/>
          <p:nvPr/>
        </p:nvSpPr>
        <p:spPr>
          <a:xfrm>
            <a:off x="1071194" y="5789832"/>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FA3889F-B575-44A4-A471-CB87842A9770}"/>
                  </a:ext>
                </a:extLst>
              </p:cNvPr>
              <p:cNvSpPr txBox="1"/>
              <p:nvPr/>
            </p:nvSpPr>
            <p:spPr>
              <a:xfrm>
                <a:off x="1169086" y="5913029"/>
                <a:ext cx="686085"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m:rPr>
                              <m:sty m:val="p"/>
                            </m:rPr>
                            <a:rPr lang="el-GR" sz="3600" i="1" spc="-25">
                              <a:latin typeface="Cambria Math" panose="02040503050406030204" pitchFamily="18" charset="0"/>
                              <a:ea typeface="Cambria Math" panose="02040503050406030204" pitchFamily="18" charset="0"/>
                            </a:rPr>
                            <m:t>Γ</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42" name="TextBox 41">
                <a:extLst>
                  <a:ext uri="{FF2B5EF4-FFF2-40B4-BE49-F238E27FC236}">
                    <a16:creationId xmlns:a16="http://schemas.microsoft.com/office/drawing/2014/main" id="{DFA3889F-B575-44A4-A471-CB87842A9770}"/>
                  </a:ext>
                </a:extLst>
              </p:cNvPr>
              <p:cNvSpPr txBox="1">
                <a:spLocks noRot="1" noChangeAspect="1" noMove="1" noResize="1" noEditPoints="1" noAdjustHandles="1" noChangeArrowheads="1" noChangeShapeType="1" noTextEdit="1"/>
              </p:cNvSpPr>
              <p:nvPr/>
            </p:nvSpPr>
            <p:spPr>
              <a:xfrm>
                <a:off x="1169086" y="5913029"/>
                <a:ext cx="686085" cy="646331"/>
              </a:xfrm>
              <a:prstGeom prst="rect">
                <a:avLst/>
              </a:prstGeom>
              <a:blipFill>
                <a:blip r:embed="rId11"/>
                <a:stretch>
                  <a:fillRect/>
                </a:stretch>
              </a:blipFill>
              <a:ln>
                <a:no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229F7E1B-8502-44A0-9E27-7DE108B2327A}"/>
              </a:ext>
            </a:extLst>
          </p:cNvPr>
          <p:cNvCxnSpPr>
            <a:cxnSpLocks/>
          </p:cNvCxnSpPr>
          <p:nvPr/>
        </p:nvCxnSpPr>
        <p:spPr>
          <a:xfrm>
            <a:off x="1985594" y="6217829"/>
            <a:ext cx="1143000" cy="0"/>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D7CA9588-51B2-4569-B222-0C084935DCDA}"/>
              </a:ext>
            </a:extLst>
          </p:cNvPr>
          <p:cNvSpPr/>
          <p:nvPr/>
        </p:nvSpPr>
        <p:spPr>
          <a:xfrm>
            <a:off x="3128594" y="577146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C72AF07-BAB2-4005-8B97-A25A24C203F7}"/>
                  </a:ext>
                </a:extLst>
              </p:cNvPr>
              <p:cNvSpPr txBox="1"/>
              <p:nvPr/>
            </p:nvSpPr>
            <p:spPr>
              <a:xfrm>
                <a:off x="3226486" y="5894663"/>
                <a:ext cx="69679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m:rPr>
                              <m:sty m:val="p"/>
                            </m:rPr>
                            <a:rPr lang="el-GR" sz="3600" i="1" spc="-25">
                              <a:latin typeface="Cambria Math" panose="02040503050406030204" pitchFamily="18" charset="0"/>
                              <a:ea typeface="Cambria Math" panose="02040503050406030204" pitchFamily="18" charset="0"/>
                            </a:rPr>
                            <m:t>Γ</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45" name="TextBox 44">
                <a:extLst>
                  <a:ext uri="{FF2B5EF4-FFF2-40B4-BE49-F238E27FC236}">
                    <a16:creationId xmlns:a16="http://schemas.microsoft.com/office/drawing/2014/main" id="{2C72AF07-BAB2-4005-8B97-A25A24C203F7}"/>
                  </a:ext>
                </a:extLst>
              </p:cNvPr>
              <p:cNvSpPr txBox="1">
                <a:spLocks noRot="1" noChangeAspect="1" noMove="1" noResize="1" noEditPoints="1" noAdjustHandles="1" noChangeArrowheads="1" noChangeShapeType="1" noTextEdit="1"/>
              </p:cNvSpPr>
              <p:nvPr/>
            </p:nvSpPr>
            <p:spPr>
              <a:xfrm>
                <a:off x="3226486" y="5894663"/>
                <a:ext cx="696793" cy="646331"/>
              </a:xfrm>
              <a:prstGeom prst="rect">
                <a:avLst/>
              </a:prstGeom>
              <a:blipFill>
                <a:blip r:embed="rId12"/>
                <a:stretch>
                  <a:fillRect/>
                </a:stretch>
              </a:blipFill>
              <a:ln>
                <a:noFill/>
              </a:ln>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806C45C9-0D31-4424-98AF-ECEF00B53D6C}"/>
              </a:ext>
            </a:extLst>
          </p:cNvPr>
          <p:cNvCxnSpPr>
            <a:cxnSpLocks/>
          </p:cNvCxnSpPr>
          <p:nvPr/>
        </p:nvCxnSpPr>
        <p:spPr>
          <a:xfrm>
            <a:off x="4042994" y="6199463"/>
            <a:ext cx="1143000" cy="0"/>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3E942963-6F42-480B-9E78-0BD25AC9BE66}"/>
              </a:ext>
            </a:extLst>
          </p:cNvPr>
          <p:cNvSpPr/>
          <p:nvPr/>
        </p:nvSpPr>
        <p:spPr>
          <a:xfrm>
            <a:off x="5181600" y="577146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6902D21-D847-47E6-AC25-D85FB88630E6}"/>
                  </a:ext>
                </a:extLst>
              </p:cNvPr>
              <p:cNvSpPr txBox="1"/>
              <p:nvPr/>
            </p:nvSpPr>
            <p:spPr>
              <a:xfrm>
                <a:off x="5279492" y="5894663"/>
                <a:ext cx="69679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m:rPr>
                              <m:sty m:val="p"/>
                            </m:rPr>
                            <a:rPr lang="el-GR" sz="3600" i="1" spc="-25">
                              <a:latin typeface="Cambria Math" panose="02040503050406030204" pitchFamily="18" charset="0"/>
                              <a:ea typeface="Cambria Math" panose="02040503050406030204" pitchFamily="18" charset="0"/>
                            </a:rPr>
                            <m:t>Γ</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48" name="TextBox 47">
                <a:extLst>
                  <a:ext uri="{FF2B5EF4-FFF2-40B4-BE49-F238E27FC236}">
                    <a16:creationId xmlns:a16="http://schemas.microsoft.com/office/drawing/2014/main" id="{26902D21-D847-47E6-AC25-D85FB88630E6}"/>
                  </a:ext>
                </a:extLst>
              </p:cNvPr>
              <p:cNvSpPr txBox="1">
                <a:spLocks noRot="1" noChangeAspect="1" noMove="1" noResize="1" noEditPoints="1" noAdjustHandles="1" noChangeArrowheads="1" noChangeShapeType="1" noTextEdit="1"/>
              </p:cNvSpPr>
              <p:nvPr/>
            </p:nvSpPr>
            <p:spPr>
              <a:xfrm>
                <a:off x="5279492" y="5894663"/>
                <a:ext cx="696793" cy="646331"/>
              </a:xfrm>
              <a:prstGeom prst="rect">
                <a:avLst/>
              </a:prstGeom>
              <a:blipFill>
                <a:blip r:embed="rId13"/>
                <a:stretch>
                  <a:fillRect/>
                </a:stretch>
              </a:blipFill>
              <a:ln>
                <a:noFill/>
              </a:ln>
            </p:spPr>
            <p:txBody>
              <a:bodyPr/>
              <a:lstStyle/>
              <a:p>
                <a:r>
                  <a:rPr lang="en-US">
                    <a:noFill/>
                  </a:rPr>
                  <a:t> </a:t>
                </a:r>
              </a:p>
            </p:txBody>
          </p:sp>
        </mc:Fallback>
      </mc:AlternateContent>
      <p:cxnSp>
        <p:nvCxnSpPr>
          <p:cNvPr id="49" name="Straight Arrow Connector 48">
            <a:extLst>
              <a:ext uri="{FF2B5EF4-FFF2-40B4-BE49-F238E27FC236}">
                <a16:creationId xmlns:a16="http://schemas.microsoft.com/office/drawing/2014/main" id="{46C15F4E-27AE-4680-B54A-C98F4A935FAC}"/>
              </a:ext>
            </a:extLst>
          </p:cNvPr>
          <p:cNvCxnSpPr>
            <a:cxnSpLocks/>
          </p:cNvCxnSpPr>
          <p:nvPr/>
        </p:nvCxnSpPr>
        <p:spPr>
          <a:xfrm>
            <a:off x="6096000" y="6199463"/>
            <a:ext cx="1143000" cy="0"/>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A20F5EE-605B-4876-B4D4-872FCA5B9B51}"/>
              </a:ext>
            </a:extLst>
          </p:cNvPr>
          <p:cNvSpPr/>
          <p:nvPr/>
        </p:nvSpPr>
        <p:spPr>
          <a:xfrm>
            <a:off x="7239000" y="57531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E120678-57C3-462F-8C4B-BB84752FD596}"/>
                  </a:ext>
                </a:extLst>
              </p:cNvPr>
              <p:cNvSpPr txBox="1"/>
              <p:nvPr/>
            </p:nvSpPr>
            <p:spPr>
              <a:xfrm>
                <a:off x="7336892" y="5876297"/>
                <a:ext cx="69679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m:rPr>
                              <m:sty m:val="p"/>
                            </m:rPr>
                            <a:rPr lang="el-GR" sz="3600" i="1" spc="-25">
                              <a:latin typeface="Cambria Math" panose="02040503050406030204" pitchFamily="18" charset="0"/>
                              <a:ea typeface="Cambria Math" panose="02040503050406030204" pitchFamily="18" charset="0"/>
                            </a:rPr>
                            <m:t>Γ</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51" name="TextBox 50">
                <a:extLst>
                  <a:ext uri="{FF2B5EF4-FFF2-40B4-BE49-F238E27FC236}">
                    <a16:creationId xmlns:a16="http://schemas.microsoft.com/office/drawing/2014/main" id="{BE120678-57C3-462F-8C4B-BB84752FD596}"/>
                  </a:ext>
                </a:extLst>
              </p:cNvPr>
              <p:cNvSpPr txBox="1">
                <a:spLocks noRot="1" noChangeAspect="1" noMove="1" noResize="1" noEditPoints="1" noAdjustHandles="1" noChangeArrowheads="1" noChangeShapeType="1" noTextEdit="1"/>
              </p:cNvSpPr>
              <p:nvPr/>
            </p:nvSpPr>
            <p:spPr>
              <a:xfrm>
                <a:off x="7336892" y="5876297"/>
                <a:ext cx="696793" cy="646331"/>
              </a:xfrm>
              <a:prstGeom prst="rect">
                <a:avLst/>
              </a:prstGeom>
              <a:blipFill>
                <a:blip r:embed="rId14"/>
                <a:stretch>
                  <a:fillRect/>
                </a:stretch>
              </a:blipFill>
              <a:ln>
                <a:noFill/>
              </a:ln>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E133BBB2-9B9C-44E8-9925-467773431F64}"/>
              </a:ext>
            </a:extLst>
          </p:cNvPr>
          <p:cNvCxnSpPr>
            <a:cxnSpLocks/>
            <a:stCxn id="99" idx="5"/>
          </p:cNvCxnSpPr>
          <p:nvPr/>
        </p:nvCxnSpPr>
        <p:spPr>
          <a:xfrm>
            <a:off x="1851683" y="4510812"/>
            <a:ext cx="1286675" cy="1547088"/>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1391D88-282D-4A8E-AB27-B20FA7F3D35C}"/>
              </a:ext>
            </a:extLst>
          </p:cNvPr>
          <p:cNvCxnSpPr>
            <a:cxnSpLocks/>
            <a:stCxn id="109" idx="5"/>
            <a:endCxn id="44" idx="1"/>
          </p:cNvCxnSpPr>
          <p:nvPr/>
        </p:nvCxnSpPr>
        <p:spPr>
          <a:xfrm>
            <a:off x="1859310" y="2952189"/>
            <a:ext cx="1403195" cy="2953188"/>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379AF20-4B93-4ADC-9C99-D5ECDC1F1681}"/>
              </a:ext>
            </a:extLst>
          </p:cNvPr>
          <p:cNvCxnSpPr>
            <a:cxnSpLocks/>
          </p:cNvCxnSpPr>
          <p:nvPr/>
        </p:nvCxnSpPr>
        <p:spPr>
          <a:xfrm>
            <a:off x="3878030" y="4387948"/>
            <a:ext cx="1346895" cy="1585105"/>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908D10F-9089-4C2A-A34C-C740679C8A9D}"/>
              </a:ext>
            </a:extLst>
          </p:cNvPr>
          <p:cNvCxnSpPr>
            <a:cxnSpLocks/>
            <a:stCxn id="111" idx="5"/>
          </p:cNvCxnSpPr>
          <p:nvPr/>
        </p:nvCxnSpPr>
        <p:spPr>
          <a:xfrm>
            <a:off x="3820955" y="2867103"/>
            <a:ext cx="1573023" cy="2961078"/>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30777B5-C6B8-490B-B59B-7E86F7304831}"/>
              </a:ext>
            </a:extLst>
          </p:cNvPr>
          <p:cNvCxnSpPr>
            <a:cxnSpLocks/>
          </p:cNvCxnSpPr>
          <p:nvPr/>
        </p:nvCxnSpPr>
        <p:spPr>
          <a:xfrm>
            <a:off x="5949093" y="4326549"/>
            <a:ext cx="1387799" cy="1646504"/>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5FCF458-81B4-415E-8431-5FFB7854A390}"/>
              </a:ext>
            </a:extLst>
          </p:cNvPr>
          <p:cNvCxnSpPr>
            <a:cxnSpLocks/>
          </p:cNvCxnSpPr>
          <p:nvPr/>
        </p:nvCxnSpPr>
        <p:spPr>
          <a:xfrm>
            <a:off x="5892018" y="2805704"/>
            <a:ext cx="1589171" cy="3022477"/>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69" name="Freeform: Shape 68">
            <a:extLst>
              <a:ext uri="{FF2B5EF4-FFF2-40B4-BE49-F238E27FC236}">
                <a16:creationId xmlns:a16="http://schemas.microsoft.com/office/drawing/2014/main" id="{A37FB659-864F-4682-ACEA-BD36DD7DBA28}"/>
              </a:ext>
            </a:extLst>
          </p:cNvPr>
          <p:cNvSpPr/>
          <p:nvPr/>
        </p:nvSpPr>
        <p:spPr>
          <a:xfrm>
            <a:off x="1366866" y="4636785"/>
            <a:ext cx="306646" cy="1169211"/>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79D179A7-D4B2-42D7-9861-F078FEA29A92}"/>
              </a:ext>
            </a:extLst>
          </p:cNvPr>
          <p:cNvSpPr/>
          <p:nvPr/>
        </p:nvSpPr>
        <p:spPr>
          <a:xfrm>
            <a:off x="3440676" y="4559636"/>
            <a:ext cx="313207" cy="1211829"/>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5733E37B-6DD1-400A-A7FB-0078BF31E235}"/>
              </a:ext>
            </a:extLst>
          </p:cNvPr>
          <p:cNvSpPr/>
          <p:nvPr/>
        </p:nvSpPr>
        <p:spPr>
          <a:xfrm>
            <a:off x="5449363" y="4468993"/>
            <a:ext cx="390464" cy="1302472"/>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AB576591-445E-4229-8ABD-86EF50BE82D0}"/>
              </a:ext>
            </a:extLst>
          </p:cNvPr>
          <p:cNvSpPr/>
          <p:nvPr/>
        </p:nvSpPr>
        <p:spPr>
          <a:xfrm>
            <a:off x="7446158" y="4468993"/>
            <a:ext cx="429323" cy="1320839"/>
          </a:xfrm>
          <a:custGeom>
            <a:avLst/>
            <a:gdLst>
              <a:gd name="connsiteX0" fmla="*/ 233773 w 431941"/>
              <a:gd name="connsiteY0" fmla="*/ 975360 h 975360"/>
              <a:gd name="connsiteX1" fmla="*/ 5173 w 431941"/>
              <a:gd name="connsiteY1" fmla="*/ 762000 h 975360"/>
              <a:gd name="connsiteX2" fmla="*/ 431893 w 431941"/>
              <a:gd name="connsiteY2" fmla="*/ 624840 h 975360"/>
              <a:gd name="connsiteX3" fmla="*/ 35653 w 431941"/>
              <a:gd name="connsiteY3" fmla="*/ 457200 h 975360"/>
              <a:gd name="connsiteX4" fmla="*/ 416653 w 431941"/>
              <a:gd name="connsiteY4" fmla="*/ 289560 h 975360"/>
              <a:gd name="connsiteX5" fmla="*/ 218533 w 431941"/>
              <a:gd name="connsiteY5" fmla="*/ 152400 h 975360"/>
              <a:gd name="connsiteX6" fmla="*/ 188053 w 431941"/>
              <a:gd name="connsiteY6" fmla="*/ 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941" h="975360">
                <a:moveTo>
                  <a:pt x="233773" y="975360"/>
                </a:moveTo>
                <a:cubicBezTo>
                  <a:pt x="102963" y="897890"/>
                  <a:pt x="-27847" y="820420"/>
                  <a:pt x="5173" y="762000"/>
                </a:cubicBezTo>
                <a:cubicBezTo>
                  <a:pt x="38193" y="703580"/>
                  <a:pt x="426813" y="675640"/>
                  <a:pt x="431893" y="624840"/>
                </a:cubicBezTo>
                <a:cubicBezTo>
                  <a:pt x="436973" y="574040"/>
                  <a:pt x="38193" y="513080"/>
                  <a:pt x="35653" y="457200"/>
                </a:cubicBezTo>
                <a:cubicBezTo>
                  <a:pt x="33113" y="401320"/>
                  <a:pt x="386173" y="340360"/>
                  <a:pt x="416653" y="289560"/>
                </a:cubicBezTo>
                <a:cubicBezTo>
                  <a:pt x="447133" y="238760"/>
                  <a:pt x="256633" y="200660"/>
                  <a:pt x="218533" y="152400"/>
                </a:cubicBezTo>
                <a:cubicBezTo>
                  <a:pt x="180433" y="104140"/>
                  <a:pt x="184243" y="52070"/>
                  <a:pt x="188053" y="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B089ADE-D5D4-4622-8CDE-071E96DA991A}"/>
                  </a:ext>
                </a:extLst>
              </p:cNvPr>
              <p:cNvSpPr txBox="1"/>
              <p:nvPr/>
            </p:nvSpPr>
            <p:spPr>
              <a:xfrm>
                <a:off x="1071194" y="8039100"/>
                <a:ext cx="7232941" cy="553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𝑅</m:t>
                          </m:r>
                        </m:e>
                        <m:sub>
                          <m:r>
                            <a:rPr lang="en-US" sz="3000" b="0" i="1" smtClean="0">
                              <a:latin typeface="Cambria Math" panose="02040503050406030204" pitchFamily="18" charset="0"/>
                            </a:rPr>
                            <m:t>𝑑𝑖𝑠𝑐𝑜𝑢𝑛𝑡𝑒𝑑</m:t>
                          </m:r>
                        </m:sub>
                      </m:sSub>
                      <m:r>
                        <a:rPr lang="en-US" sz="3000" b="0" i="1" smtClean="0">
                          <a:latin typeface="Cambria Math" panose="02040503050406030204" pitchFamily="18" charset="0"/>
                        </a:rPr>
                        <m:t>=</m:t>
                      </m:r>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𝑟</m:t>
                          </m:r>
                        </m:e>
                        <m:sub>
                          <m:r>
                            <a:rPr lang="en-US" sz="3000" b="0" i="1" smtClean="0">
                              <a:latin typeface="Cambria Math" panose="02040503050406030204" pitchFamily="18" charset="0"/>
                            </a:rPr>
                            <m:t>0</m:t>
                          </m:r>
                        </m:sub>
                      </m:sSub>
                      <m:r>
                        <a:rPr lang="en-US" sz="3000" b="0" i="1" smtClean="0">
                          <a:latin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𝛽</m:t>
                      </m:r>
                      <m:sSub>
                        <m:sSubPr>
                          <m:ctrlPr>
                            <a:rPr lang="en-US" sz="3000" i="1">
                              <a:latin typeface="Cambria Math" panose="02040503050406030204" pitchFamily="18" charset="0"/>
                            </a:rPr>
                          </m:ctrlPr>
                        </m:sSubPr>
                        <m:e>
                          <m:r>
                            <a:rPr lang="en-US" sz="3000" i="1">
                              <a:latin typeface="Cambria Math" panose="02040503050406030204" pitchFamily="18" charset="0"/>
                            </a:rPr>
                            <m:t>𝑟</m:t>
                          </m:r>
                        </m:e>
                        <m:sub>
                          <m:r>
                            <a:rPr lang="en-US" sz="3000" b="0" i="1" smtClean="0">
                              <a:latin typeface="Cambria Math" panose="02040503050406030204" pitchFamily="18" charset="0"/>
                            </a:rPr>
                            <m:t>1</m:t>
                          </m:r>
                        </m:sub>
                      </m:sSub>
                      <m:r>
                        <a:rPr lang="en-US" sz="3000" b="0" i="1" smtClean="0">
                          <a:latin typeface="Cambria Math" panose="02040503050406030204" pitchFamily="18" charset="0"/>
                        </a:rPr>
                        <m:t>+</m:t>
                      </m:r>
                      <m:sSup>
                        <m:sSupPr>
                          <m:ctrlPr>
                            <a:rPr lang="en-US" sz="3000" b="0" i="1" smtClean="0">
                              <a:latin typeface="Cambria Math" panose="02040503050406030204" pitchFamily="18" charset="0"/>
                            </a:rPr>
                          </m:ctrlPr>
                        </m:sSupPr>
                        <m:e>
                          <m:r>
                            <a:rPr lang="en-US" sz="3000" i="1">
                              <a:latin typeface="Cambria Math" panose="02040503050406030204" pitchFamily="18" charset="0"/>
                              <a:ea typeface="Cambria Math" panose="02040503050406030204" pitchFamily="18" charset="0"/>
                            </a:rPr>
                            <m:t>𝛽</m:t>
                          </m:r>
                        </m:e>
                        <m:sup>
                          <m:r>
                            <a:rPr lang="en-US" sz="3000" b="0" i="1" smtClean="0">
                              <a:latin typeface="Cambria Math" panose="02040503050406030204" pitchFamily="18" charset="0"/>
                            </a:rPr>
                            <m:t>2</m:t>
                          </m:r>
                        </m:sup>
                      </m:sSup>
                      <m:sSub>
                        <m:sSubPr>
                          <m:ctrlPr>
                            <a:rPr lang="en-US" sz="3000" i="1">
                              <a:latin typeface="Cambria Math" panose="02040503050406030204" pitchFamily="18" charset="0"/>
                            </a:rPr>
                          </m:ctrlPr>
                        </m:sSubPr>
                        <m:e>
                          <m:r>
                            <a:rPr lang="en-US" sz="3000" i="1">
                              <a:latin typeface="Cambria Math" panose="02040503050406030204" pitchFamily="18" charset="0"/>
                            </a:rPr>
                            <m:t>𝑟</m:t>
                          </m:r>
                        </m:e>
                        <m:sub>
                          <m:r>
                            <a:rPr lang="en-US" sz="3000" b="0" i="1" smtClean="0">
                              <a:latin typeface="Cambria Math" panose="02040503050406030204" pitchFamily="18" charset="0"/>
                            </a:rPr>
                            <m:t>2</m:t>
                          </m:r>
                        </m:sub>
                      </m:sSub>
                      <m:r>
                        <a:rPr lang="en-US" sz="3000" i="1">
                          <a:latin typeface="Cambria Math" panose="02040503050406030204" pitchFamily="18" charset="0"/>
                        </a:rPr>
                        <m:t>+</m:t>
                      </m:r>
                      <m:sSup>
                        <m:sSupPr>
                          <m:ctrlPr>
                            <a:rPr lang="en-US" sz="3000" i="1">
                              <a:latin typeface="Cambria Math" panose="02040503050406030204" pitchFamily="18" charset="0"/>
                            </a:rPr>
                          </m:ctrlPr>
                        </m:sSupPr>
                        <m:e>
                          <m:r>
                            <a:rPr lang="en-US" sz="3000" i="1">
                              <a:latin typeface="Cambria Math" panose="02040503050406030204" pitchFamily="18" charset="0"/>
                              <a:ea typeface="Cambria Math" panose="02040503050406030204" pitchFamily="18" charset="0"/>
                            </a:rPr>
                            <m:t>𝛽</m:t>
                          </m:r>
                        </m:e>
                        <m:sup>
                          <m:r>
                            <a:rPr lang="en-US" sz="3000" b="0" i="1" smtClean="0">
                              <a:latin typeface="Cambria Math" panose="02040503050406030204" pitchFamily="18" charset="0"/>
                              <a:ea typeface="Cambria Math" panose="02040503050406030204" pitchFamily="18" charset="0"/>
                            </a:rPr>
                            <m:t>3</m:t>
                          </m:r>
                        </m:sup>
                      </m:sSup>
                      <m:sSub>
                        <m:sSubPr>
                          <m:ctrlPr>
                            <a:rPr lang="en-US" sz="3000" i="1">
                              <a:latin typeface="Cambria Math" panose="02040503050406030204" pitchFamily="18" charset="0"/>
                            </a:rPr>
                          </m:ctrlPr>
                        </m:sSubPr>
                        <m:e>
                          <m:r>
                            <a:rPr lang="en-US" sz="3000" i="1">
                              <a:latin typeface="Cambria Math" panose="02040503050406030204" pitchFamily="18" charset="0"/>
                            </a:rPr>
                            <m:t>𝑟</m:t>
                          </m:r>
                        </m:e>
                        <m:sub>
                          <m:r>
                            <a:rPr lang="en-US" sz="3000" b="0" i="1" smtClean="0">
                              <a:latin typeface="Cambria Math" panose="02040503050406030204" pitchFamily="18" charset="0"/>
                            </a:rPr>
                            <m:t>3</m:t>
                          </m:r>
                        </m:sub>
                      </m:sSub>
                      <m:r>
                        <a:rPr lang="en-US" sz="3000" b="0" i="1" smtClean="0">
                          <a:latin typeface="Cambria Math" panose="02040503050406030204" pitchFamily="18" charset="0"/>
                        </a:rPr>
                        <m:t>+…</m:t>
                      </m:r>
                    </m:oMath>
                  </m:oMathPara>
                </a14:m>
                <a:endParaRPr lang="en-US" sz="3000" dirty="0"/>
              </a:p>
            </p:txBody>
          </p:sp>
        </mc:Choice>
        <mc:Fallback xmlns="">
          <p:sp>
            <p:nvSpPr>
              <p:cNvPr id="55" name="TextBox 54">
                <a:extLst>
                  <a:ext uri="{FF2B5EF4-FFF2-40B4-BE49-F238E27FC236}">
                    <a16:creationId xmlns:a16="http://schemas.microsoft.com/office/drawing/2014/main" id="{1B089ADE-D5D4-4622-8CDE-071E96DA991A}"/>
                  </a:ext>
                </a:extLst>
              </p:cNvPr>
              <p:cNvSpPr txBox="1">
                <a:spLocks noRot="1" noChangeAspect="1" noMove="1" noResize="1" noEditPoints="1" noAdjustHandles="1" noChangeArrowheads="1" noChangeShapeType="1" noTextEdit="1"/>
              </p:cNvSpPr>
              <p:nvPr/>
            </p:nvSpPr>
            <p:spPr>
              <a:xfrm>
                <a:off x="1071194" y="8039100"/>
                <a:ext cx="7232941" cy="553998"/>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230587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152400" y="1384286"/>
            <a:ext cx="17983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609600" y="2348174"/>
            <a:ext cx="16840200" cy="5542799"/>
          </a:xfrm>
          <a:prstGeom prst="rect">
            <a:avLst/>
          </a:prstGeom>
        </p:spPr>
        <p:txBody>
          <a:bodyPr wrap="square" lIns="0" tIns="0" rIns="0" bIns="0" rtlCol="0" anchor="t">
            <a:spAutoFit/>
          </a:bodyPr>
          <a:lstStyle/>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Stochastic process (very brief introduction; only that what is required for this course).</a:t>
            </a:r>
          </a:p>
          <a:p>
            <a:pPr marL="571500" lvl="0" indent="-571500">
              <a:lnSpc>
                <a:spcPts val="3616"/>
              </a:lnSpc>
              <a:spcBef>
                <a:spcPct val="0"/>
              </a:spcBef>
              <a:buFont typeface="Wingdings" panose="05000000000000000000" pitchFamily="2" charset="2"/>
              <a:buChar char="Ø"/>
            </a:pPr>
            <a:endParaRPr lang="en-US" sz="3600" spc="-25" dirty="0">
              <a:solidFill>
                <a:schemeClr val="bg1">
                  <a:lumMod val="75000"/>
                </a:schemeClr>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Markov Decision Process and Reinforcement Learning.</a:t>
            </a:r>
          </a:p>
          <a:p>
            <a:pPr marL="571500" lvl="0" indent="-571500">
              <a:lnSpc>
                <a:spcPts val="3616"/>
              </a:lnSpc>
              <a:spcBef>
                <a:spcPct val="0"/>
              </a:spcBef>
              <a:buFont typeface="Wingdings" panose="05000000000000000000" pitchFamily="2" charset="2"/>
              <a:buChar char="Ø"/>
            </a:pPr>
            <a:endParaRPr lang="en-US" sz="3600" spc="-25" dirty="0">
              <a:solidFill>
                <a:schemeClr val="bg1">
                  <a:lumMod val="75000"/>
                </a:schemeClr>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Special Cases of Markov Decision Process.</a:t>
            </a:r>
          </a:p>
          <a:p>
            <a:pPr marL="571500" lvl="0" indent="-571500">
              <a:lnSpc>
                <a:spcPts val="3616"/>
              </a:lnSpc>
              <a:spcBef>
                <a:spcPct val="0"/>
              </a:spcBef>
              <a:buFont typeface="Wingdings" panose="05000000000000000000" pitchFamily="2" charset="2"/>
              <a:buChar char="Ø"/>
            </a:pPr>
            <a:endParaRPr lang="en-US" sz="3600" spc="-25" dirty="0">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Stationary vs Non-Stationary Process.</a:t>
            </a:r>
          </a:p>
          <a:p>
            <a:pPr marL="571500" lvl="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Objective functions in Reinforcement Learning.</a:t>
            </a:r>
          </a:p>
          <a:p>
            <a:pPr marL="571500" lvl="0" indent="-571500">
              <a:lnSpc>
                <a:spcPts val="3616"/>
              </a:lnSpc>
              <a:spcBef>
                <a:spcPct val="0"/>
              </a:spcBef>
              <a:buFont typeface="Wingdings" panose="05000000000000000000" pitchFamily="2" charset="2"/>
              <a:buChar char="Ø"/>
            </a:pPr>
            <a:endParaRPr lang="en-US" sz="3600" spc="-25" dirty="0">
              <a:solidFill>
                <a:schemeClr val="bg1">
                  <a:lumMod val="75000"/>
                </a:schemeClr>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Reinforcement Learning vs ….</a:t>
            </a:r>
          </a:p>
          <a:p>
            <a:pPr marL="571500" indent="-571500">
              <a:lnSpc>
                <a:spcPts val="3616"/>
              </a:lnSpc>
              <a:spcBef>
                <a:spcPct val="0"/>
              </a:spcBef>
              <a:buFont typeface="Wingdings" panose="05000000000000000000" pitchFamily="2" charset="2"/>
              <a:buChar char="Ø"/>
            </a:pPr>
            <a:endParaRPr lang="en-US" sz="3600" spc="-25" dirty="0">
              <a:latin typeface="Goudy Old Style" panose="02020502050305020303" pitchFamily="18" charset="0"/>
            </a:endParaRP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u="none" strike="noStrike" dirty="0">
                <a:solidFill>
                  <a:srgbClr val="000000"/>
                </a:solidFill>
                <a:latin typeface="Repo Bold Bold"/>
              </a:rPr>
              <a:t>Lecture Content</a:t>
            </a:r>
          </a:p>
        </p:txBody>
      </p:sp>
    </p:spTree>
    <p:extLst>
      <p:ext uri="{BB962C8B-B14F-4D97-AF65-F5344CB8AC3E}">
        <p14:creationId xmlns:p14="http://schemas.microsoft.com/office/powerpoint/2010/main" val="3907256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lvl="0" algn="ctr">
              <a:lnSpc>
                <a:spcPts val="11008"/>
              </a:lnSpc>
              <a:spcBef>
                <a:spcPct val="0"/>
              </a:spcBef>
            </a:pPr>
            <a:r>
              <a:rPr lang="en-US" sz="6000" dirty="0">
                <a:solidFill>
                  <a:srgbClr val="000000"/>
                </a:solidFill>
                <a:latin typeface="Repo Bold Bold"/>
              </a:rPr>
              <a:t>Stationary vs Non-Stationary Process</a:t>
            </a:r>
            <a:endParaRPr lang="en-US" sz="6000" u="none" strike="noStrike" dirty="0">
              <a:solidFill>
                <a:srgbClr val="000000"/>
              </a:solidFill>
              <a:latin typeface="Repo Bold Bold"/>
            </a:endParaRPr>
          </a:p>
        </p:txBody>
      </p:sp>
      <p:pic>
        <p:nvPicPr>
          <p:cNvPr id="45" name="Picture 44">
            <a:extLst>
              <a:ext uri="{FF2B5EF4-FFF2-40B4-BE49-F238E27FC236}">
                <a16:creationId xmlns:a16="http://schemas.microsoft.com/office/drawing/2014/main" id="{8EAB849B-1BFF-43E4-8A67-3B8FBDF240DA}"/>
              </a:ext>
            </a:extLst>
          </p:cNvPr>
          <p:cNvPicPr>
            <a:picLocks noChangeAspect="1"/>
          </p:cNvPicPr>
          <p:nvPr/>
        </p:nvPicPr>
        <p:blipFill>
          <a:blip r:embed="rId2"/>
          <a:stretch>
            <a:fillRect/>
          </a:stretch>
        </p:blipFill>
        <p:spPr>
          <a:xfrm>
            <a:off x="9013331" y="1344846"/>
            <a:ext cx="9122269" cy="8942154"/>
          </a:xfrm>
          <a:prstGeom prst="rect">
            <a:avLst/>
          </a:prstGeom>
        </p:spPr>
      </p:pic>
      <mc:AlternateContent xmlns:mc="http://schemas.openxmlformats.org/markup-compatibility/2006" xmlns:a14="http://schemas.microsoft.com/office/drawing/2010/main">
        <mc:Choice Requires="a14">
          <p:sp>
            <p:nvSpPr>
              <p:cNvPr id="46" name="TextBox 8">
                <a:extLst>
                  <a:ext uri="{FF2B5EF4-FFF2-40B4-BE49-F238E27FC236}">
                    <a16:creationId xmlns:a16="http://schemas.microsoft.com/office/drawing/2014/main" id="{5D5CB847-EF89-4747-9AC4-271C7EBBB9B6}"/>
                  </a:ext>
                </a:extLst>
              </p:cNvPr>
              <p:cNvSpPr txBox="1"/>
              <p:nvPr/>
            </p:nvSpPr>
            <p:spPr>
              <a:xfrm>
                <a:off x="9177264" y="1562100"/>
                <a:ext cx="8805936" cy="7389459"/>
              </a:xfrm>
              <a:prstGeom prst="rect">
                <a:avLst/>
              </a:prstGeom>
            </p:spPr>
            <p:txBody>
              <a:bodyPr wrap="square" lIns="0" tIns="0" rIns="0" bIns="0" rtlCol="0" anchor="t">
                <a:spAutoFit/>
              </a:bodyPr>
              <a:lstStyle/>
              <a:p>
                <a:pPr marL="571500" indent="-571500">
                  <a:lnSpc>
                    <a:spcPts val="3616"/>
                  </a:lnSpc>
                  <a:spcBef>
                    <a:spcPct val="0"/>
                  </a:spcBef>
                  <a:buFont typeface="Wingdings" panose="05000000000000000000" pitchFamily="2" charset="2"/>
                  <a:buChar char="Ø"/>
                </a:pPr>
                <a:r>
                  <a:rPr lang="en-US" sz="3600" spc="-25" dirty="0">
                    <a:latin typeface="Goudy Old Style" panose="02020502050305020303" pitchFamily="18" charset="0"/>
                  </a:rPr>
                  <a:t>We will be dealing with stationary stochastic  processes for like 95% of this course.</a:t>
                </a:r>
              </a:p>
              <a:p>
                <a:pPr marL="571500" indent="-571500">
                  <a:lnSpc>
                    <a:spcPts val="3616"/>
                  </a:lnSpc>
                  <a:spcBef>
                    <a:spcPct val="0"/>
                  </a:spcBef>
                  <a:buFont typeface="Wingdings" panose="05000000000000000000" pitchFamily="2" charset="2"/>
                  <a:buChar char="Ø"/>
                </a:pPr>
                <a:endParaRPr lang="en-US" sz="3600" spc="-25" dirty="0">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latin typeface="Goudy Old Style" panose="02020502050305020303" pitchFamily="18" charset="0"/>
                  </a:rPr>
                  <a:t>The actual definition of Stationary/Non-Stationary Stochastic process is quite involved and so I will only explain it with an example over here.</a:t>
                </a:r>
              </a:p>
              <a:p>
                <a:pPr marL="571500" indent="-571500">
                  <a:lnSpc>
                    <a:spcPts val="3616"/>
                  </a:lnSpc>
                  <a:spcBef>
                    <a:spcPct val="0"/>
                  </a:spcBef>
                  <a:buFont typeface="Wingdings" panose="05000000000000000000" pitchFamily="2" charset="2"/>
                  <a:buChar char="Ø"/>
                </a:pPr>
                <a:endParaRPr lang="en-US" sz="3600" spc="-25" dirty="0">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latin typeface="Goudy Old Style" panose="02020502050305020303" pitchFamily="18" charset="0"/>
                  </a:rPr>
                  <a:t>Consider the warehouse routing example which can be formulated as a MAB.</a:t>
                </a:r>
              </a:p>
              <a:p>
                <a:pPr marL="571500" indent="-571500">
                  <a:lnSpc>
                    <a:spcPts val="3616"/>
                  </a:lnSpc>
                  <a:spcBef>
                    <a:spcPct val="0"/>
                  </a:spcBef>
                  <a:buFont typeface="Wingdings" panose="05000000000000000000" pitchFamily="2" charset="2"/>
                  <a:buChar char="Ø"/>
                </a:pPr>
                <a:endParaRPr lang="en-US" sz="3600" spc="-25" dirty="0">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latin typeface="Goudy Old Style" panose="02020502050305020303" pitchFamily="18" charset="0"/>
                  </a:rPr>
                  <a:t>Let time step </a:t>
                </a:r>
                <a14:m>
                  <m:oMath xmlns:m="http://schemas.openxmlformats.org/officeDocument/2006/math">
                    <m:r>
                      <a:rPr lang="en-US" sz="3600" b="0" i="1" spc="-25" smtClean="0">
                        <a:latin typeface="Cambria Math" panose="02040503050406030204" pitchFamily="18" charset="0"/>
                      </a:rPr>
                      <m:t>𝑡</m:t>
                    </m:r>
                  </m:oMath>
                </a14:m>
                <a:r>
                  <a:rPr lang="en-US" sz="3600" spc="-25" dirty="0">
                    <a:latin typeface="Goudy Old Style" panose="02020502050305020303" pitchFamily="18" charset="0"/>
                  </a:rPr>
                  <a:t> denote the </a:t>
                </a:r>
                <a14:m>
                  <m:oMath xmlns:m="http://schemas.openxmlformats.org/officeDocument/2006/math">
                    <m:sSup>
                      <m:sSupPr>
                        <m:ctrlPr>
                          <a:rPr lang="en-US" sz="3600" i="1" spc="-25" smtClean="0">
                            <a:latin typeface="Cambria Math" panose="02040503050406030204" pitchFamily="18" charset="0"/>
                          </a:rPr>
                        </m:ctrlPr>
                      </m:sSupPr>
                      <m:e>
                        <m:r>
                          <a:rPr lang="en-US" sz="3600" b="0" i="1" spc="-25" smtClean="0">
                            <a:latin typeface="Cambria Math" panose="02040503050406030204" pitchFamily="18" charset="0"/>
                          </a:rPr>
                          <m:t>𝑡</m:t>
                        </m:r>
                      </m:e>
                      <m:sup>
                        <m:r>
                          <a:rPr lang="en-US" sz="3600" b="0" i="1" spc="-25" smtClean="0">
                            <a:latin typeface="Cambria Math" panose="02040503050406030204" pitchFamily="18" charset="0"/>
                          </a:rPr>
                          <m:t>𝑡h</m:t>
                        </m:r>
                      </m:sup>
                    </m:sSup>
                  </m:oMath>
                </a14:m>
                <a:r>
                  <a:rPr lang="en-US" sz="3600" spc="-25" dirty="0">
                    <a:latin typeface="Goudy Old Style" panose="02020502050305020303" pitchFamily="18" charset="0"/>
                  </a:rPr>
                  <a:t> hour of the day, </a:t>
                </a:r>
                <a:r>
                  <a:rPr lang="en-US" sz="3600" spc="-25" dirty="0" err="1">
                    <a:latin typeface="Goudy Old Style" panose="02020502050305020303" pitchFamily="18" charset="0"/>
                  </a:rPr>
                  <a:t>e.x</a:t>
                </a:r>
                <a:r>
                  <a:rPr lang="en-US" sz="3600" spc="-25" dirty="0">
                    <a:latin typeface="Goudy Old Style" panose="02020502050305020303" pitchFamily="18" charset="0"/>
                  </a:rPr>
                  <a:t>. from 10:00 am to 11:00 am.</a:t>
                </a:r>
              </a:p>
              <a:p>
                <a:pPr marL="571500" indent="-571500">
                  <a:lnSpc>
                    <a:spcPts val="3616"/>
                  </a:lnSpc>
                  <a:spcBef>
                    <a:spcPct val="0"/>
                  </a:spcBef>
                  <a:buFont typeface="Wingdings" panose="05000000000000000000" pitchFamily="2" charset="2"/>
                  <a:buChar char="Ø"/>
                </a:pPr>
                <a:endParaRPr lang="en-US" sz="3600" spc="-25" dirty="0">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latin typeface="Goudy Old Style" panose="02020502050305020303" pitchFamily="18" charset="0"/>
                  </a:rPr>
                  <a:t>The action at time step </a:t>
                </a:r>
                <a14:m>
                  <m:oMath xmlns:m="http://schemas.openxmlformats.org/officeDocument/2006/math">
                    <m:r>
                      <a:rPr lang="en-US" sz="3600" b="0" i="1" spc="-25" smtClean="0">
                        <a:latin typeface="Cambria Math" panose="02040503050406030204" pitchFamily="18" charset="0"/>
                      </a:rPr>
                      <m:t>𝑡</m:t>
                    </m:r>
                  </m:oMath>
                </a14:m>
                <a:r>
                  <a:rPr lang="en-US" sz="3600" spc="-25" dirty="0">
                    <a:latin typeface="Goudy Old Style" panose="02020502050305020303" pitchFamily="18" charset="0"/>
                  </a:rPr>
                  <a:t> is </a:t>
                </a:r>
                <a14:m>
                  <m:oMath xmlns:m="http://schemas.openxmlformats.org/officeDocument/2006/math">
                    <m:sSub>
                      <m:sSubPr>
                        <m:ctrlPr>
                          <a:rPr lang="en-US" sz="3600" i="1" spc="-25" smtClean="0">
                            <a:latin typeface="Cambria Math" panose="02040503050406030204" pitchFamily="18" charset="0"/>
                          </a:rPr>
                        </m:ctrlPr>
                      </m:sSubPr>
                      <m:e>
                        <m:r>
                          <a:rPr lang="en-US" sz="3600" b="0" i="1" spc="-25" smtClean="0">
                            <a:latin typeface="Cambria Math" panose="02040503050406030204" pitchFamily="18" charset="0"/>
                          </a:rPr>
                          <m:t>𝑎</m:t>
                        </m:r>
                      </m:e>
                      <m:sub>
                        <m:r>
                          <a:rPr lang="en-US" sz="3600" b="0" i="1" spc="-25" smtClean="0">
                            <a:latin typeface="Cambria Math" panose="02040503050406030204" pitchFamily="18" charset="0"/>
                          </a:rPr>
                          <m:t>𝑡</m:t>
                        </m:r>
                      </m:sub>
                    </m:sSub>
                    <m:r>
                      <a:rPr lang="en-US" sz="3600" i="1" spc="-25" smtClean="0">
                        <a:latin typeface="Cambria Math" panose="02040503050406030204" pitchFamily="18" charset="0"/>
                        <a:ea typeface="Cambria Math" panose="02040503050406030204" pitchFamily="18" charset="0"/>
                      </a:rPr>
                      <m:t>∈</m:t>
                    </m:r>
                    <m:d>
                      <m:dPr>
                        <m:begChr m:val="{"/>
                        <m:endChr m:val="}"/>
                        <m:ctrlPr>
                          <a:rPr lang="en-US" sz="3600" i="1" spc="-25" smtClean="0">
                            <a:latin typeface="Cambria Math" panose="02040503050406030204" pitchFamily="18" charset="0"/>
                            <a:ea typeface="Cambria Math" panose="02040503050406030204" pitchFamily="18" charset="0"/>
                          </a:rPr>
                        </m:ctrlPr>
                      </m:dPr>
                      <m:e>
                        <m:sSub>
                          <m:sSubPr>
                            <m:ctrlPr>
                              <a:rPr lang="en-US" sz="3600" i="1" spc="-25" smtClean="0">
                                <a:latin typeface="Cambria Math" panose="02040503050406030204" pitchFamily="18" charset="0"/>
                                <a:ea typeface="Cambria Math" panose="02040503050406030204" pitchFamily="18" charset="0"/>
                              </a:rPr>
                            </m:ctrlPr>
                          </m:sSubPr>
                          <m:e>
                            <m:r>
                              <a:rPr lang="en-US" sz="3600" b="0" i="1" spc="-25" smtClean="0">
                                <a:latin typeface="Cambria Math" panose="02040503050406030204" pitchFamily="18" charset="0"/>
                                <a:ea typeface="Cambria Math" panose="02040503050406030204" pitchFamily="18" charset="0"/>
                              </a:rPr>
                              <m:t>𝑅</m:t>
                            </m:r>
                          </m:e>
                          <m:sub>
                            <m:r>
                              <a:rPr lang="en-US" sz="3600" b="0" i="1" spc="-25" smtClean="0">
                                <a:latin typeface="Cambria Math" panose="02040503050406030204" pitchFamily="18" charset="0"/>
                                <a:ea typeface="Cambria Math" panose="02040503050406030204" pitchFamily="18" charset="0"/>
                              </a:rPr>
                              <m:t>1</m:t>
                            </m:r>
                          </m:sub>
                        </m:sSub>
                        <m:r>
                          <a:rPr lang="en-US" sz="3600" b="0" i="1" spc="-25" smtClean="0">
                            <a:latin typeface="Cambria Math" panose="02040503050406030204" pitchFamily="18" charset="0"/>
                            <a:ea typeface="Cambria Math" panose="02040503050406030204" pitchFamily="18" charset="0"/>
                          </a:rPr>
                          <m:t>,</m:t>
                        </m:r>
                        <m:sSub>
                          <m:sSubPr>
                            <m:ctrlPr>
                              <a:rPr lang="en-US" sz="3600" i="1" spc="-25">
                                <a:latin typeface="Cambria Math" panose="02040503050406030204" pitchFamily="18" charset="0"/>
                                <a:ea typeface="Cambria Math" panose="02040503050406030204" pitchFamily="18" charset="0"/>
                              </a:rPr>
                            </m:ctrlPr>
                          </m:sSubPr>
                          <m:e>
                            <m:r>
                              <a:rPr lang="en-US" sz="3600" i="1" spc="-25">
                                <a:latin typeface="Cambria Math" panose="02040503050406030204" pitchFamily="18" charset="0"/>
                                <a:ea typeface="Cambria Math" panose="02040503050406030204" pitchFamily="18" charset="0"/>
                              </a:rPr>
                              <m:t>𝑅</m:t>
                            </m:r>
                          </m:e>
                          <m:sub>
                            <m:r>
                              <a:rPr lang="en-US" sz="3600" b="0" i="1" spc="-25" smtClean="0">
                                <a:latin typeface="Cambria Math" panose="02040503050406030204" pitchFamily="18" charset="0"/>
                                <a:ea typeface="Cambria Math" panose="02040503050406030204" pitchFamily="18" charset="0"/>
                              </a:rPr>
                              <m:t>2</m:t>
                            </m:r>
                          </m:sub>
                        </m:sSub>
                        <m:r>
                          <a:rPr lang="en-US" sz="3600" b="0" i="1" spc="-25" smtClean="0">
                            <a:latin typeface="Cambria Math" panose="02040503050406030204" pitchFamily="18" charset="0"/>
                            <a:ea typeface="Cambria Math" panose="02040503050406030204" pitchFamily="18" charset="0"/>
                          </a:rPr>
                          <m:t>,</m:t>
                        </m:r>
                        <m:sSub>
                          <m:sSubPr>
                            <m:ctrlPr>
                              <a:rPr lang="en-US" sz="3600" i="1" spc="-25">
                                <a:latin typeface="Cambria Math" panose="02040503050406030204" pitchFamily="18" charset="0"/>
                                <a:ea typeface="Cambria Math" panose="02040503050406030204" pitchFamily="18" charset="0"/>
                              </a:rPr>
                            </m:ctrlPr>
                          </m:sSubPr>
                          <m:e>
                            <m:r>
                              <a:rPr lang="en-US" sz="3600" i="1" spc="-25">
                                <a:latin typeface="Cambria Math" panose="02040503050406030204" pitchFamily="18" charset="0"/>
                                <a:ea typeface="Cambria Math" panose="02040503050406030204" pitchFamily="18" charset="0"/>
                              </a:rPr>
                              <m:t>𝑅</m:t>
                            </m:r>
                          </m:e>
                          <m:sub>
                            <m:r>
                              <a:rPr lang="en-US" sz="3600" b="0" i="1" spc="-25" smtClean="0">
                                <a:latin typeface="Cambria Math" panose="02040503050406030204" pitchFamily="18" charset="0"/>
                                <a:ea typeface="Cambria Math" panose="02040503050406030204" pitchFamily="18" charset="0"/>
                              </a:rPr>
                              <m:t>3</m:t>
                            </m:r>
                          </m:sub>
                        </m:sSub>
                      </m:e>
                    </m:d>
                  </m:oMath>
                </a14:m>
                <a:r>
                  <a:rPr lang="en-US" sz="3600" spc="-25" dirty="0">
                    <a:latin typeface="Goudy Old Style" panose="02020502050305020303" pitchFamily="18" charset="0"/>
                  </a:rPr>
                  <a:t>.</a:t>
                </a:r>
              </a:p>
              <a:p>
                <a:pPr marL="571500" indent="-571500">
                  <a:lnSpc>
                    <a:spcPts val="3616"/>
                  </a:lnSpc>
                  <a:spcBef>
                    <a:spcPct val="0"/>
                  </a:spcBef>
                  <a:buFont typeface="Wingdings" panose="05000000000000000000" pitchFamily="2" charset="2"/>
                  <a:buChar char="Ø"/>
                </a:pPr>
                <a:endParaRPr lang="en-US" sz="3600" spc="-25" dirty="0">
                  <a:latin typeface="Goudy Old Style" panose="02020502050305020303" pitchFamily="18" charset="0"/>
                </a:endParaRPr>
              </a:p>
            </p:txBody>
          </p:sp>
        </mc:Choice>
        <mc:Fallback xmlns="">
          <p:sp>
            <p:nvSpPr>
              <p:cNvPr id="46" name="TextBox 8">
                <a:extLst>
                  <a:ext uri="{FF2B5EF4-FFF2-40B4-BE49-F238E27FC236}">
                    <a16:creationId xmlns:a16="http://schemas.microsoft.com/office/drawing/2014/main" id="{5D5CB847-EF89-4747-9AC4-271C7EBBB9B6}"/>
                  </a:ext>
                </a:extLst>
              </p:cNvPr>
              <p:cNvSpPr txBox="1">
                <a:spLocks noRot="1" noChangeAspect="1" noMove="1" noResize="1" noEditPoints="1" noAdjustHandles="1" noChangeArrowheads="1" noChangeShapeType="1" noTextEdit="1"/>
              </p:cNvSpPr>
              <p:nvPr/>
            </p:nvSpPr>
            <p:spPr>
              <a:xfrm>
                <a:off x="9177264" y="1562100"/>
                <a:ext cx="8805936" cy="7389459"/>
              </a:xfrm>
              <a:prstGeom prst="rect">
                <a:avLst/>
              </a:prstGeom>
              <a:blipFill>
                <a:blip r:embed="rId3"/>
                <a:stretch>
                  <a:fillRect l="-2907" t="-3135" r="-4014"/>
                </a:stretch>
              </a:blipFill>
            </p:spPr>
            <p:txBody>
              <a:bodyPr/>
              <a:lstStyle/>
              <a:p>
                <a:r>
                  <a:rPr lang="en-US">
                    <a:noFill/>
                  </a:rPr>
                  <a:t> </a:t>
                </a:r>
              </a:p>
            </p:txBody>
          </p:sp>
        </mc:Fallback>
      </mc:AlternateContent>
      <p:sp>
        <p:nvSpPr>
          <p:cNvPr id="47" name="Rectangle: Rounded Corners 46">
            <a:extLst>
              <a:ext uri="{FF2B5EF4-FFF2-40B4-BE49-F238E27FC236}">
                <a16:creationId xmlns:a16="http://schemas.microsoft.com/office/drawing/2014/main" id="{49049EEB-5410-4E48-A5B9-D934F5312FB5}"/>
              </a:ext>
            </a:extLst>
          </p:cNvPr>
          <p:cNvSpPr/>
          <p:nvPr/>
        </p:nvSpPr>
        <p:spPr>
          <a:xfrm>
            <a:off x="526777" y="1399088"/>
            <a:ext cx="8275364" cy="5344612"/>
          </a:xfrm>
          <a:prstGeom prst="roundRect">
            <a:avLst>
              <a:gd name="adj" fmla="val 4290"/>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CED9095F-E91B-469E-A7E0-6FDB8BA83D5A}"/>
              </a:ext>
            </a:extLst>
          </p:cNvPr>
          <p:cNvPicPr>
            <a:picLocks noChangeAspect="1"/>
          </p:cNvPicPr>
          <p:nvPr/>
        </p:nvPicPr>
        <p:blipFill>
          <a:blip r:embed="rId4"/>
          <a:stretch>
            <a:fillRect/>
          </a:stretch>
        </p:blipFill>
        <p:spPr>
          <a:xfrm>
            <a:off x="1295400" y="5312563"/>
            <a:ext cx="1981200" cy="1246215"/>
          </a:xfrm>
          <a:prstGeom prst="rect">
            <a:avLst/>
          </a:prstGeom>
        </p:spPr>
      </p:pic>
      <p:pic>
        <p:nvPicPr>
          <p:cNvPr id="66" name="Picture 6" descr="Mahindra University Hyderabad Announces Last and Final Call for Admissions  to B.Tech Degree Programs">
            <a:extLst>
              <a:ext uri="{FF2B5EF4-FFF2-40B4-BE49-F238E27FC236}">
                <a16:creationId xmlns:a16="http://schemas.microsoft.com/office/drawing/2014/main" id="{9D88D717-C4D5-4A2F-A039-1A8A4C2016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4020" y="2152616"/>
            <a:ext cx="2438400" cy="1606475"/>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FCEBEDE0-57B5-4AB1-94BE-7960FE4C931E}"/>
              </a:ext>
            </a:extLst>
          </p:cNvPr>
          <p:cNvSpPr txBox="1"/>
          <p:nvPr/>
        </p:nvSpPr>
        <p:spPr>
          <a:xfrm>
            <a:off x="6770251" y="1375014"/>
            <a:ext cx="1535549" cy="861774"/>
          </a:xfrm>
          <a:prstGeom prst="rect">
            <a:avLst/>
          </a:prstGeom>
          <a:noFill/>
        </p:spPr>
        <p:txBody>
          <a:bodyPr wrap="none" rtlCol="0">
            <a:spAutoFit/>
          </a:bodyPr>
          <a:lstStyle/>
          <a:p>
            <a:r>
              <a:rPr lang="en-US" sz="2500" b="1" dirty="0"/>
              <a:t>Mahindra</a:t>
            </a:r>
          </a:p>
          <a:p>
            <a:r>
              <a:rPr lang="en-US" sz="2500" b="1" dirty="0"/>
              <a:t>University</a:t>
            </a:r>
          </a:p>
        </p:txBody>
      </p:sp>
      <p:sp>
        <p:nvSpPr>
          <p:cNvPr id="68" name="Freeform: Shape 67">
            <a:extLst>
              <a:ext uri="{FF2B5EF4-FFF2-40B4-BE49-F238E27FC236}">
                <a16:creationId xmlns:a16="http://schemas.microsoft.com/office/drawing/2014/main" id="{E616410B-F3CB-4591-85E3-4F3363D7612B}"/>
              </a:ext>
            </a:extLst>
          </p:cNvPr>
          <p:cNvSpPr/>
          <p:nvPr/>
        </p:nvSpPr>
        <p:spPr>
          <a:xfrm rot="233536">
            <a:off x="1130500" y="2860914"/>
            <a:ext cx="4965500" cy="2990156"/>
          </a:xfrm>
          <a:custGeom>
            <a:avLst/>
            <a:gdLst>
              <a:gd name="connsiteX0" fmla="*/ 393500 w 4965500"/>
              <a:gd name="connsiteY0" fmla="*/ 4175760 h 4175760"/>
              <a:gd name="connsiteX1" fmla="*/ 454460 w 4965500"/>
              <a:gd name="connsiteY1" fmla="*/ 1661160 h 4175760"/>
              <a:gd name="connsiteX2" fmla="*/ 4965500 w 4965500"/>
              <a:gd name="connsiteY2" fmla="*/ 0 h 4175760"/>
            </a:gdLst>
            <a:ahLst/>
            <a:cxnLst>
              <a:cxn ang="0">
                <a:pos x="connsiteX0" y="connsiteY0"/>
              </a:cxn>
              <a:cxn ang="0">
                <a:pos x="connsiteX1" y="connsiteY1"/>
              </a:cxn>
              <a:cxn ang="0">
                <a:pos x="connsiteX2" y="connsiteY2"/>
              </a:cxn>
            </a:cxnLst>
            <a:rect l="l" t="t" r="r" b="b"/>
            <a:pathLst>
              <a:path w="4965500" h="4175760">
                <a:moveTo>
                  <a:pt x="393500" y="4175760"/>
                </a:moveTo>
                <a:cubicBezTo>
                  <a:pt x="42980" y="3266440"/>
                  <a:pt x="-307540" y="2357120"/>
                  <a:pt x="454460" y="1661160"/>
                </a:cubicBezTo>
                <a:cubicBezTo>
                  <a:pt x="1216460" y="965200"/>
                  <a:pt x="3090980" y="482600"/>
                  <a:pt x="4965500" y="0"/>
                </a:cubicBezTo>
              </a:path>
            </a:pathLst>
          </a:cu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DF138BDF-E108-4FDA-A2E0-21EAE6B6EC9E}"/>
              </a:ext>
            </a:extLst>
          </p:cNvPr>
          <p:cNvSpPr/>
          <p:nvPr/>
        </p:nvSpPr>
        <p:spPr>
          <a:xfrm rot="2731137">
            <a:off x="2247501" y="3019200"/>
            <a:ext cx="827242" cy="2423939"/>
          </a:xfrm>
          <a:custGeom>
            <a:avLst/>
            <a:gdLst>
              <a:gd name="connsiteX0" fmla="*/ 691969 w 691969"/>
              <a:gd name="connsiteY0" fmla="*/ 2987040 h 2987040"/>
              <a:gd name="connsiteX1" fmla="*/ 6169 w 691969"/>
              <a:gd name="connsiteY1" fmla="*/ 1264920 h 2987040"/>
              <a:gd name="connsiteX2" fmla="*/ 356689 w 691969"/>
              <a:gd name="connsiteY2" fmla="*/ 0 h 2987040"/>
            </a:gdLst>
            <a:ahLst/>
            <a:cxnLst>
              <a:cxn ang="0">
                <a:pos x="connsiteX0" y="connsiteY0"/>
              </a:cxn>
              <a:cxn ang="0">
                <a:pos x="connsiteX1" y="connsiteY1"/>
              </a:cxn>
              <a:cxn ang="0">
                <a:pos x="connsiteX2" y="connsiteY2"/>
              </a:cxn>
            </a:cxnLst>
            <a:rect l="l" t="t" r="r" b="b"/>
            <a:pathLst>
              <a:path w="691969" h="2987040">
                <a:moveTo>
                  <a:pt x="691969" y="2987040"/>
                </a:moveTo>
                <a:cubicBezTo>
                  <a:pt x="377009" y="2374900"/>
                  <a:pt x="62049" y="1762760"/>
                  <a:pt x="6169" y="1264920"/>
                </a:cubicBezTo>
                <a:cubicBezTo>
                  <a:pt x="-49711" y="767080"/>
                  <a:pt x="290649" y="223520"/>
                  <a:pt x="356689" y="0"/>
                </a:cubicBezTo>
              </a:path>
            </a:pathLst>
          </a:cu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3BCF4117-AE63-4A1F-A324-59D581688790}"/>
              </a:ext>
            </a:extLst>
          </p:cNvPr>
          <p:cNvSpPr/>
          <p:nvPr/>
        </p:nvSpPr>
        <p:spPr>
          <a:xfrm>
            <a:off x="3048000" y="3729594"/>
            <a:ext cx="4693920" cy="2257556"/>
          </a:xfrm>
          <a:custGeom>
            <a:avLst/>
            <a:gdLst>
              <a:gd name="connsiteX0" fmla="*/ 0 w 4693920"/>
              <a:gd name="connsiteY0" fmla="*/ 4008120 h 4053320"/>
              <a:gd name="connsiteX1" fmla="*/ 3246120 w 4693920"/>
              <a:gd name="connsiteY1" fmla="*/ 3642360 h 4053320"/>
              <a:gd name="connsiteX2" fmla="*/ 3931920 w 4693920"/>
              <a:gd name="connsiteY2" fmla="*/ 1021080 h 4053320"/>
              <a:gd name="connsiteX3" fmla="*/ 4693920 w 4693920"/>
              <a:gd name="connsiteY3" fmla="*/ 0 h 4053320"/>
            </a:gdLst>
            <a:ahLst/>
            <a:cxnLst>
              <a:cxn ang="0">
                <a:pos x="connsiteX0" y="connsiteY0"/>
              </a:cxn>
              <a:cxn ang="0">
                <a:pos x="connsiteX1" y="connsiteY1"/>
              </a:cxn>
              <a:cxn ang="0">
                <a:pos x="connsiteX2" y="connsiteY2"/>
              </a:cxn>
              <a:cxn ang="0">
                <a:pos x="connsiteX3" y="connsiteY3"/>
              </a:cxn>
            </a:cxnLst>
            <a:rect l="l" t="t" r="r" b="b"/>
            <a:pathLst>
              <a:path w="4693920" h="4053320">
                <a:moveTo>
                  <a:pt x="0" y="4008120"/>
                </a:moveTo>
                <a:cubicBezTo>
                  <a:pt x="1295400" y="4074160"/>
                  <a:pt x="2590800" y="4140200"/>
                  <a:pt x="3246120" y="3642360"/>
                </a:cubicBezTo>
                <a:cubicBezTo>
                  <a:pt x="3901440" y="3144520"/>
                  <a:pt x="3690620" y="1628140"/>
                  <a:pt x="3931920" y="1021080"/>
                </a:cubicBezTo>
                <a:cubicBezTo>
                  <a:pt x="4173220" y="414020"/>
                  <a:pt x="4433570" y="207010"/>
                  <a:pt x="4693920" y="0"/>
                </a:cubicBezTo>
              </a:path>
            </a:pathLst>
          </a:cu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D0D0228-7951-4827-86D9-982172657A06}"/>
                  </a:ext>
                </a:extLst>
              </p:cNvPr>
              <p:cNvSpPr txBox="1"/>
              <p:nvPr/>
            </p:nvSpPr>
            <p:spPr>
              <a:xfrm>
                <a:off x="792305" y="1919526"/>
                <a:ext cx="3365300" cy="861774"/>
              </a:xfrm>
              <a:prstGeom prst="rect">
                <a:avLst/>
              </a:prstGeom>
              <a:noFill/>
            </p:spPr>
            <p:txBody>
              <a:bodyPr wrap="square" rtlCol="0">
                <a:spAutoFit/>
              </a:bodyPr>
              <a:lstStyle/>
              <a:p>
                <a:pPr algn="ctr"/>
                <a:r>
                  <a:rPr lang="en-US" sz="2500" b="1" dirty="0"/>
                  <a:t>NOTE: Routes </a:t>
                </a:r>
                <a14:m>
                  <m:oMath xmlns:m="http://schemas.openxmlformats.org/officeDocument/2006/math">
                    <m:sSub>
                      <m:sSubPr>
                        <m:ctrlPr>
                          <a:rPr lang="en-US" sz="2500" b="1" i="1" smtClean="0">
                            <a:latin typeface="Cambria Math" panose="02040503050406030204" pitchFamily="18" charset="0"/>
                          </a:rPr>
                        </m:ctrlPr>
                      </m:sSubPr>
                      <m:e>
                        <m:r>
                          <a:rPr lang="en-US" sz="2500" b="1" i="1" smtClean="0">
                            <a:latin typeface="Cambria Math" panose="02040503050406030204" pitchFamily="18" charset="0"/>
                          </a:rPr>
                          <m:t>𝑹</m:t>
                        </m:r>
                      </m:e>
                      <m:sub>
                        <m:r>
                          <a:rPr lang="en-US" sz="2500" b="1" i="1" smtClean="0">
                            <a:latin typeface="Cambria Math" panose="02040503050406030204" pitchFamily="18" charset="0"/>
                          </a:rPr>
                          <m:t>𝟏</m:t>
                        </m:r>
                      </m:sub>
                    </m:sSub>
                  </m:oMath>
                </a14:m>
                <a:r>
                  <a:rPr lang="en-US" sz="2500" b="1" dirty="0"/>
                  <a:t> and </a:t>
                </a:r>
                <a14:m>
                  <m:oMath xmlns:m="http://schemas.openxmlformats.org/officeDocument/2006/math">
                    <m:sSub>
                      <m:sSubPr>
                        <m:ctrlPr>
                          <a:rPr lang="en-US" sz="2500" b="1" i="1">
                            <a:latin typeface="Cambria Math" panose="02040503050406030204" pitchFamily="18" charset="0"/>
                          </a:rPr>
                        </m:ctrlPr>
                      </m:sSubPr>
                      <m:e>
                        <m:r>
                          <a:rPr lang="en-US" sz="2500" b="1" i="1">
                            <a:latin typeface="Cambria Math" panose="02040503050406030204" pitchFamily="18" charset="0"/>
                          </a:rPr>
                          <m:t>𝑹</m:t>
                        </m:r>
                      </m:e>
                      <m:sub>
                        <m:r>
                          <a:rPr lang="en-US" sz="2500" b="1" i="1" smtClean="0">
                            <a:latin typeface="Cambria Math" panose="02040503050406030204" pitchFamily="18" charset="0"/>
                          </a:rPr>
                          <m:t>𝟐</m:t>
                        </m:r>
                      </m:sub>
                    </m:sSub>
                  </m:oMath>
                </a14:m>
                <a:r>
                  <a:rPr lang="en-US" sz="2500" b="1" dirty="0"/>
                  <a:t> merges at one point</a:t>
                </a:r>
              </a:p>
            </p:txBody>
          </p:sp>
        </mc:Choice>
        <mc:Fallback xmlns="">
          <p:sp>
            <p:nvSpPr>
              <p:cNvPr id="74" name="TextBox 73">
                <a:extLst>
                  <a:ext uri="{FF2B5EF4-FFF2-40B4-BE49-F238E27FC236}">
                    <a16:creationId xmlns:a16="http://schemas.microsoft.com/office/drawing/2014/main" id="{6D0D0228-7951-4827-86D9-982172657A06}"/>
                  </a:ext>
                </a:extLst>
              </p:cNvPr>
              <p:cNvSpPr txBox="1">
                <a:spLocks noRot="1" noChangeAspect="1" noMove="1" noResize="1" noEditPoints="1" noAdjustHandles="1" noChangeArrowheads="1" noChangeShapeType="1" noTextEdit="1"/>
              </p:cNvSpPr>
              <p:nvPr/>
            </p:nvSpPr>
            <p:spPr>
              <a:xfrm>
                <a:off x="792305" y="1919526"/>
                <a:ext cx="3365300" cy="861774"/>
              </a:xfrm>
              <a:prstGeom prst="rect">
                <a:avLst/>
              </a:prstGeom>
              <a:blipFill>
                <a:blip r:embed="rId6"/>
                <a:stretch>
                  <a:fillRect t="-5674" r="-1630" b="-16312"/>
                </a:stretch>
              </a:blipFill>
            </p:spPr>
            <p:txBody>
              <a:bodyPr/>
              <a:lstStyle/>
              <a:p>
                <a:r>
                  <a:rPr lang="en-US">
                    <a:noFill/>
                  </a:rPr>
                  <a:t> </a:t>
                </a:r>
              </a:p>
            </p:txBody>
          </p:sp>
        </mc:Fallback>
      </mc:AlternateContent>
      <p:sp>
        <p:nvSpPr>
          <p:cNvPr id="75" name="Wave 74">
            <a:extLst>
              <a:ext uri="{FF2B5EF4-FFF2-40B4-BE49-F238E27FC236}">
                <a16:creationId xmlns:a16="http://schemas.microsoft.com/office/drawing/2014/main" id="{4AD035FB-4D38-4A27-B76F-5A6437271647}"/>
              </a:ext>
            </a:extLst>
          </p:cNvPr>
          <p:cNvSpPr/>
          <p:nvPr/>
        </p:nvSpPr>
        <p:spPr>
          <a:xfrm>
            <a:off x="901900" y="1562100"/>
            <a:ext cx="3231374" cy="1606475"/>
          </a:xfrm>
          <a:prstGeom prst="wav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CE45C61-3020-4692-8916-B2230DB9B639}"/>
              </a:ext>
            </a:extLst>
          </p:cNvPr>
          <p:cNvSpPr/>
          <p:nvPr/>
        </p:nvSpPr>
        <p:spPr>
          <a:xfrm>
            <a:off x="1075998" y="9122922"/>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89D52178-EEE0-4D6F-8523-66AFF1DEC557}"/>
                  </a:ext>
                </a:extLst>
              </p:cNvPr>
              <p:cNvSpPr txBox="1"/>
              <p:nvPr/>
            </p:nvSpPr>
            <p:spPr>
              <a:xfrm>
                <a:off x="1173890" y="9246119"/>
                <a:ext cx="74937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77" name="TextBox 76">
                <a:extLst>
                  <a:ext uri="{FF2B5EF4-FFF2-40B4-BE49-F238E27FC236}">
                    <a16:creationId xmlns:a16="http://schemas.microsoft.com/office/drawing/2014/main" id="{89D52178-EEE0-4D6F-8523-66AFF1DEC557}"/>
                  </a:ext>
                </a:extLst>
              </p:cNvPr>
              <p:cNvSpPr txBox="1">
                <a:spLocks noRot="1" noChangeAspect="1" noMove="1" noResize="1" noEditPoints="1" noAdjustHandles="1" noChangeArrowheads="1" noChangeShapeType="1" noTextEdit="1"/>
              </p:cNvSpPr>
              <p:nvPr/>
            </p:nvSpPr>
            <p:spPr>
              <a:xfrm>
                <a:off x="1173890" y="9246119"/>
                <a:ext cx="749372" cy="646331"/>
              </a:xfrm>
              <a:prstGeom prst="rect">
                <a:avLst/>
              </a:prstGeom>
              <a:blipFill>
                <a:blip r:embed="rId7"/>
                <a:stretch>
                  <a:fillRect/>
                </a:stretch>
              </a:blipFill>
              <a:ln>
                <a:noFill/>
              </a:ln>
            </p:spPr>
            <p:txBody>
              <a:bodyPr/>
              <a:lstStyle/>
              <a:p>
                <a:r>
                  <a:rPr lang="en-US">
                    <a:noFill/>
                  </a:rPr>
                  <a:t> </a:t>
                </a:r>
              </a:p>
            </p:txBody>
          </p:sp>
        </mc:Fallback>
      </mc:AlternateContent>
      <p:sp>
        <p:nvSpPr>
          <p:cNvPr id="78" name="Oval 77">
            <a:extLst>
              <a:ext uri="{FF2B5EF4-FFF2-40B4-BE49-F238E27FC236}">
                <a16:creationId xmlns:a16="http://schemas.microsoft.com/office/drawing/2014/main" id="{4A47AD74-6CCD-4FED-A5AA-DA007D20FEB0}"/>
              </a:ext>
            </a:extLst>
          </p:cNvPr>
          <p:cNvSpPr/>
          <p:nvPr/>
        </p:nvSpPr>
        <p:spPr>
          <a:xfrm>
            <a:off x="3037643" y="903783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6782592-BA06-4078-A046-7D5BB38040CA}"/>
                  </a:ext>
                </a:extLst>
              </p:cNvPr>
              <p:cNvSpPr txBox="1"/>
              <p:nvPr/>
            </p:nvSpPr>
            <p:spPr>
              <a:xfrm>
                <a:off x="3135535" y="9161033"/>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79" name="TextBox 78">
                <a:extLst>
                  <a:ext uri="{FF2B5EF4-FFF2-40B4-BE49-F238E27FC236}">
                    <a16:creationId xmlns:a16="http://schemas.microsoft.com/office/drawing/2014/main" id="{76782592-BA06-4078-A046-7D5BB38040CA}"/>
                  </a:ext>
                </a:extLst>
              </p:cNvPr>
              <p:cNvSpPr txBox="1">
                <a:spLocks noRot="1" noChangeAspect="1" noMove="1" noResize="1" noEditPoints="1" noAdjustHandles="1" noChangeArrowheads="1" noChangeShapeType="1" noTextEdit="1"/>
              </p:cNvSpPr>
              <p:nvPr/>
            </p:nvSpPr>
            <p:spPr>
              <a:xfrm>
                <a:off x="3135535" y="9161033"/>
                <a:ext cx="760080" cy="646331"/>
              </a:xfrm>
              <a:prstGeom prst="rect">
                <a:avLst/>
              </a:prstGeom>
              <a:blipFill>
                <a:blip r:embed="rId8"/>
                <a:stretch>
                  <a:fillRect/>
                </a:stretch>
              </a:blipFill>
              <a:ln>
                <a:no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C34D3F14-6F8D-468B-8176-3B2C9DEB668A}"/>
              </a:ext>
            </a:extLst>
          </p:cNvPr>
          <p:cNvSpPr/>
          <p:nvPr/>
        </p:nvSpPr>
        <p:spPr>
          <a:xfrm>
            <a:off x="5131837" y="8937019"/>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C14B29F-6DC4-44C3-8A4C-708107F8CD05}"/>
                  </a:ext>
                </a:extLst>
              </p:cNvPr>
              <p:cNvSpPr txBox="1"/>
              <p:nvPr/>
            </p:nvSpPr>
            <p:spPr>
              <a:xfrm>
                <a:off x="5229729" y="9060216"/>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81" name="TextBox 80">
                <a:extLst>
                  <a:ext uri="{FF2B5EF4-FFF2-40B4-BE49-F238E27FC236}">
                    <a16:creationId xmlns:a16="http://schemas.microsoft.com/office/drawing/2014/main" id="{7C14B29F-6DC4-44C3-8A4C-708107F8CD05}"/>
                  </a:ext>
                </a:extLst>
              </p:cNvPr>
              <p:cNvSpPr txBox="1">
                <a:spLocks noRot="1" noChangeAspect="1" noMove="1" noResize="1" noEditPoints="1" noAdjustHandles="1" noChangeArrowheads="1" noChangeShapeType="1" noTextEdit="1"/>
              </p:cNvSpPr>
              <p:nvPr/>
            </p:nvSpPr>
            <p:spPr>
              <a:xfrm>
                <a:off x="5229729" y="9060216"/>
                <a:ext cx="760080" cy="646331"/>
              </a:xfrm>
              <a:prstGeom prst="rect">
                <a:avLst/>
              </a:prstGeom>
              <a:blipFill>
                <a:blip r:embed="rId9"/>
                <a:stretch>
                  <a:fillRect/>
                </a:stretch>
              </a:blipFill>
              <a:ln>
                <a:noFill/>
              </a:ln>
            </p:spPr>
            <p:txBody>
              <a:bodyPr/>
              <a:lstStyle/>
              <a:p>
                <a:r>
                  <a:rPr lang="en-US">
                    <a:noFill/>
                  </a:rPr>
                  <a:t> </a:t>
                </a:r>
              </a:p>
            </p:txBody>
          </p:sp>
        </mc:Fallback>
      </mc:AlternateContent>
      <p:sp>
        <p:nvSpPr>
          <p:cNvPr id="82" name="Oval 81">
            <a:extLst>
              <a:ext uri="{FF2B5EF4-FFF2-40B4-BE49-F238E27FC236}">
                <a16:creationId xmlns:a16="http://schemas.microsoft.com/office/drawing/2014/main" id="{FA01B1BA-4D13-47F8-8D46-D4BF9E14FC32}"/>
              </a:ext>
            </a:extLst>
          </p:cNvPr>
          <p:cNvSpPr/>
          <p:nvPr/>
        </p:nvSpPr>
        <p:spPr>
          <a:xfrm>
            <a:off x="7146685" y="8937019"/>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34E8B10-A422-4376-9C4E-F660C6EB5E74}"/>
                  </a:ext>
                </a:extLst>
              </p:cNvPr>
              <p:cNvSpPr txBox="1"/>
              <p:nvPr/>
            </p:nvSpPr>
            <p:spPr>
              <a:xfrm>
                <a:off x="7244577" y="9060216"/>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83" name="TextBox 82">
                <a:extLst>
                  <a:ext uri="{FF2B5EF4-FFF2-40B4-BE49-F238E27FC236}">
                    <a16:creationId xmlns:a16="http://schemas.microsoft.com/office/drawing/2014/main" id="{F34E8B10-A422-4376-9C4E-F660C6EB5E74}"/>
                  </a:ext>
                </a:extLst>
              </p:cNvPr>
              <p:cNvSpPr txBox="1">
                <a:spLocks noRot="1" noChangeAspect="1" noMove="1" noResize="1" noEditPoints="1" noAdjustHandles="1" noChangeArrowheads="1" noChangeShapeType="1" noTextEdit="1"/>
              </p:cNvSpPr>
              <p:nvPr/>
            </p:nvSpPr>
            <p:spPr>
              <a:xfrm>
                <a:off x="7244577" y="9060216"/>
                <a:ext cx="760080" cy="646331"/>
              </a:xfrm>
              <a:prstGeom prst="rect">
                <a:avLst/>
              </a:prstGeom>
              <a:blipFill>
                <a:blip r:embed="rId10"/>
                <a:stretch>
                  <a:fillRect/>
                </a:stretch>
              </a:blipFill>
              <a:ln>
                <a:noFill/>
              </a:ln>
            </p:spPr>
            <p:txBody>
              <a:bodyPr/>
              <a:lstStyle/>
              <a:p>
                <a:r>
                  <a:rPr lang="en-US">
                    <a:noFill/>
                  </a:rPr>
                  <a:t> </a:t>
                </a:r>
              </a:p>
            </p:txBody>
          </p:sp>
        </mc:Fallback>
      </mc:AlternateContent>
      <p:sp>
        <p:nvSpPr>
          <p:cNvPr id="84" name="Oval 83">
            <a:extLst>
              <a:ext uri="{FF2B5EF4-FFF2-40B4-BE49-F238E27FC236}">
                <a16:creationId xmlns:a16="http://schemas.microsoft.com/office/drawing/2014/main" id="{6B529FFF-40B2-4639-9B5E-4D377C1570A9}"/>
              </a:ext>
            </a:extLst>
          </p:cNvPr>
          <p:cNvSpPr/>
          <p:nvPr/>
        </p:nvSpPr>
        <p:spPr>
          <a:xfrm>
            <a:off x="1083625" y="7564299"/>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3617E7A-73D2-4787-BCA3-6BDF2AF669A9}"/>
                  </a:ext>
                </a:extLst>
              </p:cNvPr>
              <p:cNvSpPr txBox="1"/>
              <p:nvPr/>
            </p:nvSpPr>
            <p:spPr>
              <a:xfrm>
                <a:off x="1181517" y="7687496"/>
                <a:ext cx="66178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85" name="TextBox 84">
                <a:extLst>
                  <a:ext uri="{FF2B5EF4-FFF2-40B4-BE49-F238E27FC236}">
                    <a16:creationId xmlns:a16="http://schemas.microsoft.com/office/drawing/2014/main" id="{93617E7A-73D2-4787-BCA3-6BDF2AF669A9}"/>
                  </a:ext>
                </a:extLst>
              </p:cNvPr>
              <p:cNvSpPr txBox="1">
                <a:spLocks noRot="1" noChangeAspect="1" noMove="1" noResize="1" noEditPoints="1" noAdjustHandles="1" noChangeArrowheads="1" noChangeShapeType="1" noTextEdit="1"/>
              </p:cNvSpPr>
              <p:nvPr/>
            </p:nvSpPr>
            <p:spPr>
              <a:xfrm>
                <a:off x="1181517" y="7687496"/>
                <a:ext cx="661783" cy="646331"/>
              </a:xfrm>
              <a:prstGeom prst="rect">
                <a:avLst/>
              </a:prstGeom>
              <a:blipFill>
                <a:blip r:embed="rId11"/>
                <a:stretch>
                  <a:fillRect/>
                </a:stretch>
              </a:blipFill>
              <a:ln>
                <a:noFill/>
              </a:ln>
            </p:spPr>
            <p:txBody>
              <a:bodyPr/>
              <a:lstStyle/>
              <a:p>
                <a:r>
                  <a:rPr lang="en-US">
                    <a:noFill/>
                  </a:rPr>
                  <a:t> </a:t>
                </a:r>
              </a:p>
            </p:txBody>
          </p:sp>
        </mc:Fallback>
      </mc:AlternateContent>
      <p:sp>
        <p:nvSpPr>
          <p:cNvPr id="86" name="Oval 85">
            <a:extLst>
              <a:ext uri="{FF2B5EF4-FFF2-40B4-BE49-F238E27FC236}">
                <a16:creationId xmlns:a16="http://schemas.microsoft.com/office/drawing/2014/main" id="{234AC273-F831-4E9E-AECB-A0FFBD160794}"/>
              </a:ext>
            </a:extLst>
          </p:cNvPr>
          <p:cNvSpPr/>
          <p:nvPr/>
        </p:nvSpPr>
        <p:spPr>
          <a:xfrm>
            <a:off x="3045270" y="7479213"/>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23CFA3F9-C64C-4B45-8901-4E0524A23140}"/>
                  </a:ext>
                </a:extLst>
              </p:cNvPr>
              <p:cNvSpPr txBox="1"/>
              <p:nvPr/>
            </p:nvSpPr>
            <p:spPr>
              <a:xfrm>
                <a:off x="3143162" y="7602410"/>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87" name="TextBox 86">
                <a:extLst>
                  <a:ext uri="{FF2B5EF4-FFF2-40B4-BE49-F238E27FC236}">
                    <a16:creationId xmlns:a16="http://schemas.microsoft.com/office/drawing/2014/main" id="{23CFA3F9-C64C-4B45-8901-4E0524A23140}"/>
                  </a:ext>
                </a:extLst>
              </p:cNvPr>
              <p:cNvSpPr txBox="1">
                <a:spLocks noRot="1" noChangeAspect="1" noMove="1" noResize="1" noEditPoints="1" noAdjustHandles="1" noChangeArrowheads="1" noChangeShapeType="1" noTextEdit="1"/>
              </p:cNvSpPr>
              <p:nvPr/>
            </p:nvSpPr>
            <p:spPr>
              <a:xfrm>
                <a:off x="3143162" y="7602410"/>
                <a:ext cx="672492" cy="646331"/>
              </a:xfrm>
              <a:prstGeom prst="rect">
                <a:avLst/>
              </a:prstGeom>
              <a:blipFill>
                <a:blip r:embed="rId12"/>
                <a:stretch>
                  <a:fillRect/>
                </a:stretch>
              </a:blipFill>
              <a:ln>
                <a:noFill/>
              </a:ln>
            </p:spPr>
            <p:txBody>
              <a:bodyPr/>
              <a:lstStyle/>
              <a:p>
                <a:r>
                  <a:rPr lang="en-US">
                    <a:noFill/>
                  </a:rPr>
                  <a:t> </a:t>
                </a:r>
              </a:p>
            </p:txBody>
          </p:sp>
        </mc:Fallback>
      </mc:AlternateContent>
      <p:sp>
        <p:nvSpPr>
          <p:cNvPr id="88" name="Oval 87">
            <a:extLst>
              <a:ext uri="{FF2B5EF4-FFF2-40B4-BE49-F238E27FC236}">
                <a16:creationId xmlns:a16="http://schemas.microsoft.com/office/drawing/2014/main" id="{9BEC8A7C-D165-4427-BCBF-B7CA3E6A32A4}"/>
              </a:ext>
            </a:extLst>
          </p:cNvPr>
          <p:cNvSpPr/>
          <p:nvPr/>
        </p:nvSpPr>
        <p:spPr>
          <a:xfrm>
            <a:off x="5139464" y="737839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2909110F-7876-44E5-8413-59130FEE9A94}"/>
                  </a:ext>
                </a:extLst>
              </p:cNvPr>
              <p:cNvSpPr txBox="1"/>
              <p:nvPr/>
            </p:nvSpPr>
            <p:spPr>
              <a:xfrm>
                <a:off x="5237356" y="7501593"/>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89" name="TextBox 88">
                <a:extLst>
                  <a:ext uri="{FF2B5EF4-FFF2-40B4-BE49-F238E27FC236}">
                    <a16:creationId xmlns:a16="http://schemas.microsoft.com/office/drawing/2014/main" id="{2909110F-7876-44E5-8413-59130FEE9A94}"/>
                  </a:ext>
                </a:extLst>
              </p:cNvPr>
              <p:cNvSpPr txBox="1">
                <a:spLocks noRot="1" noChangeAspect="1" noMove="1" noResize="1" noEditPoints="1" noAdjustHandles="1" noChangeArrowheads="1" noChangeShapeType="1" noTextEdit="1"/>
              </p:cNvSpPr>
              <p:nvPr/>
            </p:nvSpPr>
            <p:spPr>
              <a:xfrm>
                <a:off x="5237356" y="7501593"/>
                <a:ext cx="672492" cy="646331"/>
              </a:xfrm>
              <a:prstGeom prst="rect">
                <a:avLst/>
              </a:prstGeom>
              <a:blipFill>
                <a:blip r:embed="rId13"/>
                <a:stretch>
                  <a:fillRect/>
                </a:stretch>
              </a:blipFill>
              <a:ln>
                <a:noFill/>
              </a:ln>
            </p:spPr>
            <p:txBody>
              <a:bodyPr/>
              <a:lstStyle/>
              <a:p>
                <a:r>
                  <a:rPr lang="en-US">
                    <a:noFill/>
                  </a:rPr>
                  <a:t> </a:t>
                </a:r>
              </a:p>
            </p:txBody>
          </p:sp>
        </mc:Fallback>
      </mc:AlternateContent>
      <p:sp>
        <p:nvSpPr>
          <p:cNvPr id="90" name="Oval 89">
            <a:extLst>
              <a:ext uri="{FF2B5EF4-FFF2-40B4-BE49-F238E27FC236}">
                <a16:creationId xmlns:a16="http://schemas.microsoft.com/office/drawing/2014/main" id="{2EAE9375-49C1-4023-A56B-2B1ABE8425CC}"/>
              </a:ext>
            </a:extLst>
          </p:cNvPr>
          <p:cNvSpPr/>
          <p:nvPr/>
        </p:nvSpPr>
        <p:spPr>
          <a:xfrm>
            <a:off x="7154312" y="737839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73671F4-C689-4E77-844D-8975B384DD20}"/>
                  </a:ext>
                </a:extLst>
              </p:cNvPr>
              <p:cNvSpPr txBox="1"/>
              <p:nvPr/>
            </p:nvSpPr>
            <p:spPr>
              <a:xfrm>
                <a:off x="7252204" y="7501593"/>
                <a:ext cx="65274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91" name="TextBox 90">
                <a:extLst>
                  <a:ext uri="{FF2B5EF4-FFF2-40B4-BE49-F238E27FC236}">
                    <a16:creationId xmlns:a16="http://schemas.microsoft.com/office/drawing/2014/main" id="{173671F4-C689-4E77-844D-8975B384DD20}"/>
                  </a:ext>
                </a:extLst>
              </p:cNvPr>
              <p:cNvSpPr txBox="1">
                <a:spLocks noRot="1" noChangeAspect="1" noMove="1" noResize="1" noEditPoints="1" noAdjustHandles="1" noChangeArrowheads="1" noChangeShapeType="1" noTextEdit="1"/>
              </p:cNvSpPr>
              <p:nvPr/>
            </p:nvSpPr>
            <p:spPr>
              <a:xfrm>
                <a:off x="7252204" y="7501593"/>
                <a:ext cx="652743" cy="646331"/>
              </a:xfrm>
              <a:prstGeom prst="rect">
                <a:avLst/>
              </a:prstGeom>
              <a:blipFill>
                <a:blip r:embed="rId14"/>
                <a:stretch>
                  <a:fillRect/>
                </a:stretch>
              </a:blipFill>
              <a:ln>
                <a:noFill/>
              </a:ln>
            </p:spPr>
            <p:txBody>
              <a:bodyPr/>
              <a:lstStyle/>
              <a:p>
                <a:r>
                  <a:rPr lang="en-US">
                    <a:noFill/>
                  </a:rPr>
                  <a:t> </a:t>
                </a:r>
              </a:p>
            </p:txBody>
          </p:sp>
        </mc:Fallback>
      </mc:AlternateContent>
      <p:cxnSp>
        <p:nvCxnSpPr>
          <p:cNvPr id="92" name="Straight Arrow Connector 91">
            <a:extLst>
              <a:ext uri="{FF2B5EF4-FFF2-40B4-BE49-F238E27FC236}">
                <a16:creationId xmlns:a16="http://schemas.microsoft.com/office/drawing/2014/main" id="{5C0B046D-187F-4885-8F1A-94937213CAB3}"/>
              </a:ext>
            </a:extLst>
          </p:cNvPr>
          <p:cNvCxnSpPr>
            <a:cxnSpLocks/>
            <a:endCxn id="84" idx="4"/>
          </p:cNvCxnSpPr>
          <p:nvPr/>
        </p:nvCxnSpPr>
        <p:spPr>
          <a:xfrm flipV="1">
            <a:off x="1528804" y="8478699"/>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F6AC772-6A75-4120-B91B-1FC5EC2C3F28}"/>
              </a:ext>
            </a:extLst>
          </p:cNvPr>
          <p:cNvCxnSpPr>
            <a:cxnSpLocks/>
          </p:cNvCxnSpPr>
          <p:nvPr/>
        </p:nvCxnSpPr>
        <p:spPr>
          <a:xfrm flipV="1">
            <a:off x="3515575" y="8403766"/>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8720D49-AA27-426A-B24D-620253F03B04}"/>
              </a:ext>
            </a:extLst>
          </p:cNvPr>
          <p:cNvCxnSpPr>
            <a:cxnSpLocks/>
          </p:cNvCxnSpPr>
          <p:nvPr/>
        </p:nvCxnSpPr>
        <p:spPr>
          <a:xfrm flipV="1">
            <a:off x="5619027" y="8297300"/>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D6F6D44-10D3-4FB5-8E34-5F07AD71ED99}"/>
              </a:ext>
            </a:extLst>
          </p:cNvPr>
          <p:cNvCxnSpPr>
            <a:cxnSpLocks/>
          </p:cNvCxnSpPr>
          <p:nvPr/>
        </p:nvCxnSpPr>
        <p:spPr>
          <a:xfrm flipV="1">
            <a:off x="7629365" y="8287247"/>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57534510-BE27-448B-BCC2-403A40D73DF4}"/>
                  </a:ext>
                </a:extLst>
              </p:cNvPr>
              <p:cNvSpPr/>
              <p:nvPr/>
            </p:nvSpPr>
            <p:spPr>
              <a:xfrm>
                <a:off x="1125668" y="4146891"/>
                <a:ext cx="71763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1" i="1" spc="-25">
                              <a:latin typeface="Cambria Math" panose="02040503050406030204" pitchFamily="18" charset="0"/>
                              <a:ea typeface="Cambria Math" panose="02040503050406030204" pitchFamily="18" charset="0"/>
                            </a:rPr>
                          </m:ctrlPr>
                        </m:sSubPr>
                        <m:e>
                          <m:r>
                            <a:rPr lang="en-US" sz="3000" b="1" i="1" spc="-25">
                              <a:latin typeface="Cambria Math" panose="02040503050406030204" pitchFamily="18" charset="0"/>
                              <a:ea typeface="Cambria Math" panose="02040503050406030204" pitchFamily="18" charset="0"/>
                            </a:rPr>
                            <m:t>𝑹</m:t>
                          </m:r>
                        </m:e>
                        <m:sub>
                          <m:r>
                            <a:rPr lang="en-US" sz="3000" b="1" i="1" spc="-25">
                              <a:latin typeface="Cambria Math" panose="02040503050406030204" pitchFamily="18" charset="0"/>
                              <a:ea typeface="Cambria Math" panose="02040503050406030204" pitchFamily="18" charset="0"/>
                            </a:rPr>
                            <m:t>𝟏</m:t>
                          </m:r>
                        </m:sub>
                      </m:sSub>
                    </m:oMath>
                  </m:oMathPara>
                </a14:m>
                <a:endParaRPr lang="en-US" sz="3000" b="1" dirty="0"/>
              </a:p>
            </p:txBody>
          </p:sp>
        </mc:Choice>
        <mc:Fallback xmlns="">
          <p:sp>
            <p:nvSpPr>
              <p:cNvPr id="2" name="Rectangle 1">
                <a:extLst>
                  <a:ext uri="{FF2B5EF4-FFF2-40B4-BE49-F238E27FC236}">
                    <a16:creationId xmlns:a16="http://schemas.microsoft.com/office/drawing/2014/main" id="{57534510-BE27-448B-BCC2-403A40D73DF4}"/>
                  </a:ext>
                </a:extLst>
              </p:cNvPr>
              <p:cNvSpPr>
                <a:spLocks noRot="1" noChangeAspect="1" noMove="1" noResize="1" noEditPoints="1" noAdjustHandles="1" noChangeArrowheads="1" noChangeShapeType="1" noTextEdit="1"/>
              </p:cNvSpPr>
              <p:nvPr/>
            </p:nvSpPr>
            <p:spPr>
              <a:xfrm>
                <a:off x="1125668" y="4146891"/>
                <a:ext cx="717632" cy="553998"/>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C7704515-2230-40F9-8FE0-2358750570D4}"/>
                  </a:ext>
                </a:extLst>
              </p:cNvPr>
              <p:cNvSpPr/>
              <p:nvPr/>
            </p:nvSpPr>
            <p:spPr>
              <a:xfrm>
                <a:off x="2177968" y="4287333"/>
                <a:ext cx="71763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1" i="1" spc="-25" smtClean="0">
                              <a:latin typeface="Cambria Math" panose="02040503050406030204" pitchFamily="18" charset="0"/>
                              <a:ea typeface="Cambria Math" panose="02040503050406030204" pitchFamily="18" charset="0"/>
                            </a:rPr>
                          </m:ctrlPr>
                        </m:sSubPr>
                        <m:e>
                          <m:r>
                            <a:rPr lang="en-US" sz="3000" b="1" i="1" spc="-25">
                              <a:latin typeface="Cambria Math" panose="02040503050406030204" pitchFamily="18" charset="0"/>
                              <a:ea typeface="Cambria Math" panose="02040503050406030204" pitchFamily="18" charset="0"/>
                            </a:rPr>
                            <m:t>𝑹</m:t>
                          </m:r>
                        </m:e>
                        <m:sub>
                          <m:r>
                            <a:rPr lang="en-US" sz="3000" b="1" i="1" spc="-25" smtClean="0">
                              <a:latin typeface="Cambria Math" panose="02040503050406030204" pitchFamily="18" charset="0"/>
                              <a:ea typeface="Cambria Math" panose="02040503050406030204" pitchFamily="18" charset="0"/>
                            </a:rPr>
                            <m:t>𝟐</m:t>
                          </m:r>
                        </m:sub>
                      </m:sSub>
                    </m:oMath>
                  </m:oMathPara>
                </a14:m>
                <a:endParaRPr lang="en-US" sz="3000" b="1" dirty="0"/>
              </a:p>
            </p:txBody>
          </p:sp>
        </mc:Choice>
        <mc:Fallback xmlns="">
          <p:sp>
            <p:nvSpPr>
              <p:cNvPr id="96" name="Rectangle 95">
                <a:extLst>
                  <a:ext uri="{FF2B5EF4-FFF2-40B4-BE49-F238E27FC236}">
                    <a16:creationId xmlns:a16="http://schemas.microsoft.com/office/drawing/2014/main" id="{C7704515-2230-40F9-8FE0-2358750570D4}"/>
                  </a:ext>
                </a:extLst>
              </p:cNvPr>
              <p:cNvSpPr>
                <a:spLocks noRot="1" noChangeAspect="1" noMove="1" noResize="1" noEditPoints="1" noAdjustHandles="1" noChangeArrowheads="1" noChangeShapeType="1" noTextEdit="1"/>
              </p:cNvSpPr>
              <p:nvPr/>
            </p:nvSpPr>
            <p:spPr>
              <a:xfrm>
                <a:off x="2177968" y="4287333"/>
                <a:ext cx="717632" cy="55399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18ADFCC3-34C6-467F-862B-6F4AED099030}"/>
                  </a:ext>
                </a:extLst>
              </p:cNvPr>
              <p:cNvSpPr/>
              <p:nvPr/>
            </p:nvSpPr>
            <p:spPr>
              <a:xfrm>
                <a:off x="6795496" y="4559027"/>
                <a:ext cx="71763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1" i="1" spc="-25" smtClean="0">
                              <a:latin typeface="Cambria Math" panose="02040503050406030204" pitchFamily="18" charset="0"/>
                              <a:ea typeface="Cambria Math" panose="02040503050406030204" pitchFamily="18" charset="0"/>
                            </a:rPr>
                          </m:ctrlPr>
                        </m:sSubPr>
                        <m:e>
                          <m:r>
                            <a:rPr lang="en-US" sz="3000" b="1" i="1" spc="-25">
                              <a:latin typeface="Cambria Math" panose="02040503050406030204" pitchFamily="18" charset="0"/>
                              <a:ea typeface="Cambria Math" panose="02040503050406030204" pitchFamily="18" charset="0"/>
                            </a:rPr>
                            <m:t>𝑹</m:t>
                          </m:r>
                        </m:e>
                        <m:sub>
                          <m:r>
                            <a:rPr lang="en-US" sz="3000" b="1" i="1" spc="-25" smtClean="0">
                              <a:latin typeface="Cambria Math" panose="02040503050406030204" pitchFamily="18" charset="0"/>
                              <a:ea typeface="Cambria Math" panose="02040503050406030204" pitchFamily="18" charset="0"/>
                            </a:rPr>
                            <m:t>𝟑</m:t>
                          </m:r>
                        </m:sub>
                      </m:sSub>
                    </m:oMath>
                  </m:oMathPara>
                </a14:m>
                <a:endParaRPr lang="en-US" sz="3000" b="1" dirty="0"/>
              </a:p>
            </p:txBody>
          </p:sp>
        </mc:Choice>
        <mc:Fallback xmlns="">
          <p:sp>
            <p:nvSpPr>
              <p:cNvPr id="97" name="Rectangle 96">
                <a:extLst>
                  <a:ext uri="{FF2B5EF4-FFF2-40B4-BE49-F238E27FC236}">
                    <a16:creationId xmlns:a16="http://schemas.microsoft.com/office/drawing/2014/main" id="{18ADFCC3-34C6-467F-862B-6F4AED099030}"/>
                  </a:ext>
                </a:extLst>
              </p:cNvPr>
              <p:cNvSpPr>
                <a:spLocks noRot="1" noChangeAspect="1" noMove="1" noResize="1" noEditPoints="1" noAdjustHandles="1" noChangeArrowheads="1" noChangeShapeType="1" noTextEdit="1"/>
              </p:cNvSpPr>
              <p:nvPr/>
            </p:nvSpPr>
            <p:spPr>
              <a:xfrm>
                <a:off x="6795496" y="4559027"/>
                <a:ext cx="717632" cy="553998"/>
              </a:xfrm>
              <a:prstGeom prst="rect">
                <a:avLst/>
              </a:prstGeom>
              <a:blipFill>
                <a:blip r:embed="rId1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31205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lvl="0" algn="ctr">
              <a:lnSpc>
                <a:spcPts val="11008"/>
              </a:lnSpc>
              <a:spcBef>
                <a:spcPct val="0"/>
              </a:spcBef>
            </a:pPr>
            <a:r>
              <a:rPr lang="en-US" sz="6000" dirty="0">
                <a:solidFill>
                  <a:srgbClr val="000000"/>
                </a:solidFill>
                <a:latin typeface="Repo Bold Bold"/>
              </a:rPr>
              <a:t>Stationary vs Non-Stationary Process</a:t>
            </a:r>
            <a:endParaRPr lang="en-US" sz="6000" u="none" strike="noStrike" dirty="0">
              <a:solidFill>
                <a:srgbClr val="000000"/>
              </a:solidFill>
              <a:latin typeface="Repo Bold Bold"/>
            </a:endParaRPr>
          </a:p>
        </p:txBody>
      </p:sp>
      <p:pic>
        <p:nvPicPr>
          <p:cNvPr id="45" name="Picture 44">
            <a:extLst>
              <a:ext uri="{FF2B5EF4-FFF2-40B4-BE49-F238E27FC236}">
                <a16:creationId xmlns:a16="http://schemas.microsoft.com/office/drawing/2014/main" id="{8EAB849B-1BFF-43E4-8A67-3B8FBDF240DA}"/>
              </a:ext>
            </a:extLst>
          </p:cNvPr>
          <p:cNvPicPr>
            <a:picLocks noChangeAspect="1"/>
          </p:cNvPicPr>
          <p:nvPr/>
        </p:nvPicPr>
        <p:blipFill>
          <a:blip r:embed="rId2"/>
          <a:stretch>
            <a:fillRect/>
          </a:stretch>
        </p:blipFill>
        <p:spPr>
          <a:xfrm>
            <a:off x="9013331" y="1344846"/>
            <a:ext cx="9122269" cy="8942154"/>
          </a:xfrm>
          <a:prstGeom prst="rect">
            <a:avLst/>
          </a:prstGeom>
        </p:spPr>
      </p:pic>
      <mc:AlternateContent xmlns:mc="http://schemas.openxmlformats.org/markup-compatibility/2006" xmlns:a14="http://schemas.microsoft.com/office/drawing/2010/main">
        <mc:Choice Requires="a14">
          <p:sp>
            <p:nvSpPr>
              <p:cNvPr id="46" name="TextBox 8">
                <a:extLst>
                  <a:ext uri="{FF2B5EF4-FFF2-40B4-BE49-F238E27FC236}">
                    <a16:creationId xmlns:a16="http://schemas.microsoft.com/office/drawing/2014/main" id="{5D5CB847-EF89-4747-9AC4-271C7EBBB9B6}"/>
                  </a:ext>
                </a:extLst>
              </p:cNvPr>
              <p:cNvSpPr txBox="1"/>
              <p:nvPr/>
            </p:nvSpPr>
            <p:spPr>
              <a:xfrm>
                <a:off x="9177264" y="1485900"/>
                <a:ext cx="8805936" cy="8771632"/>
              </a:xfrm>
              <a:prstGeom prst="rect">
                <a:avLst/>
              </a:prstGeom>
            </p:spPr>
            <p:txBody>
              <a:bodyPr wrap="square" lIns="0" tIns="0" rIns="0" bIns="0" rtlCol="0" anchor="t">
                <a:spAutoFit/>
              </a:bodyPr>
              <a:lstStyle/>
              <a:p>
                <a:pPr>
                  <a:lnSpc>
                    <a:spcPts val="3616"/>
                  </a:lnSpc>
                  <a:spcBef>
                    <a:spcPct val="0"/>
                  </a:spcBef>
                </a:pPr>
                <a:r>
                  <a:rPr lang="en-US" sz="3400" spc="-25" dirty="0">
                    <a:latin typeface="Goudy Old Style" panose="02020502050305020303" pitchFamily="18" charset="0"/>
                  </a:rPr>
                  <a:t>Let’s consider two different costs:</a:t>
                </a:r>
              </a:p>
              <a:p>
                <a:pPr>
                  <a:lnSpc>
                    <a:spcPts val="3616"/>
                  </a:lnSpc>
                  <a:spcBef>
                    <a:spcPct val="0"/>
                  </a:spcBef>
                </a:pPr>
                <a:endParaRPr lang="en-US" sz="3400" spc="-25" dirty="0">
                  <a:latin typeface="Goudy Old Style" panose="02020502050305020303" pitchFamily="18" charset="0"/>
                </a:endParaRPr>
              </a:p>
              <a:p>
                <a:pPr marL="742950" indent="-742950">
                  <a:lnSpc>
                    <a:spcPts val="3616"/>
                  </a:lnSpc>
                  <a:spcBef>
                    <a:spcPct val="0"/>
                  </a:spcBef>
                  <a:buFont typeface="+mj-lt"/>
                  <a:buAutoNum type="arabicPeriod"/>
                </a:pPr>
                <a:r>
                  <a:rPr lang="en-US" sz="3400" b="1" spc="-25" dirty="0">
                    <a:latin typeface="Goudy Old Style" panose="02020502050305020303" pitchFamily="18" charset="0"/>
                  </a:rPr>
                  <a:t>Fuel cost</a:t>
                </a:r>
              </a:p>
              <a:p>
                <a:pPr marL="1200150" lvl="1" indent="-742950">
                  <a:lnSpc>
                    <a:spcPts val="3616"/>
                  </a:lnSpc>
                  <a:spcBef>
                    <a:spcPct val="0"/>
                  </a:spcBef>
                  <a:buFont typeface="Wingdings" panose="05000000000000000000" pitchFamily="2" charset="2"/>
                  <a:buChar char="Ø"/>
                </a:pPr>
                <a:r>
                  <a:rPr lang="en-US" sz="3400" spc="-25" dirty="0">
                    <a:latin typeface="Goudy Old Style" panose="02020502050305020303" pitchFamily="18" charset="0"/>
                  </a:rPr>
                  <a:t>For a given route, the fuel cost at different time of the day </a:t>
                </a:r>
                <a:r>
                  <a:rPr lang="en-US" sz="3400" b="1" spc="-25" dirty="0">
                    <a:solidFill>
                      <a:srgbClr val="0070C0"/>
                    </a:solidFill>
                    <a:latin typeface="Goudy Old Style" panose="02020502050305020303" pitchFamily="18" charset="0"/>
                  </a:rPr>
                  <a:t>does NOT change </a:t>
                </a:r>
                <a:r>
                  <a:rPr lang="en-US" sz="3400" spc="-25" dirty="0">
                    <a:latin typeface="Goudy Old Style" panose="02020502050305020303" pitchFamily="18" charset="0"/>
                  </a:rPr>
                  <a:t>much the hour of the day.</a:t>
                </a:r>
              </a:p>
              <a:p>
                <a:pPr marL="1200150" lvl="1" indent="-742950">
                  <a:lnSpc>
                    <a:spcPts val="3616"/>
                  </a:lnSpc>
                  <a:spcBef>
                    <a:spcPct val="0"/>
                  </a:spcBef>
                  <a:buFont typeface="Wingdings" panose="05000000000000000000" pitchFamily="2" charset="2"/>
                  <a:buChar char="Ø"/>
                </a:pPr>
                <a:r>
                  <a:rPr lang="en-US" sz="3400" spc="-25" dirty="0">
                    <a:latin typeface="Goudy Old Style" panose="02020502050305020303" pitchFamily="18" charset="0"/>
                  </a:rPr>
                  <a:t>Let </a:t>
                </a:r>
                <a14:m>
                  <m:oMath xmlns:m="http://schemas.openxmlformats.org/officeDocument/2006/math">
                    <m:sSub>
                      <m:sSubPr>
                        <m:ctrlPr>
                          <a:rPr lang="en-US" sz="3400" i="1" spc="-25" smtClean="0">
                            <a:latin typeface="Cambria Math" panose="02040503050406030204" pitchFamily="18" charset="0"/>
                          </a:rPr>
                        </m:ctrlPr>
                      </m:sSubPr>
                      <m:e>
                        <m:r>
                          <a:rPr lang="en-US" sz="3400" i="1" spc="-25" smtClean="0">
                            <a:latin typeface="Cambria Math" panose="02040503050406030204" pitchFamily="18" charset="0"/>
                            <a:ea typeface="Cambria Math" panose="02040503050406030204" pitchFamily="18" charset="0"/>
                          </a:rPr>
                          <m:t>𝜃</m:t>
                        </m:r>
                      </m:e>
                      <m:sub>
                        <m:r>
                          <a:rPr lang="en-US" sz="3400" b="0" i="1" spc="-25" smtClean="0">
                            <a:latin typeface="Cambria Math" panose="02040503050406030204" pitchFamily="18" charset="0"/>
                          </a:rPr>
                          <m:t>𝑡</m:t>
                        </m:r>
                      </m:sub>
                    </m:sSub>
                  </m:oMath>
                </a14:m>
                <a:r>
                  <a:rPr lang="en-US" sz="3400" spc="-25" dirty="0">
                    <a:latin typeface="Goudy Old Style" panose="02020502050305020303" pitchFamily="18" charset="0"/>
                  </a:rPr>
                  <a:t> denote the fuel cost at time </a:t>
                </a:r>
                <a14:m>
                  <m:oMath xmlns:m="http://schemas.openxmlformats.org/officeDocument/2006/math">
                    <m:r>
                      <a:rPr lang="en-US" sz="3400" b="0" i="1" spc="-25" smtClean="0">
                        <a:latin typeface="Cambria Math" panose="02040503050406030204" pitchFamily="18" charset="0"/>
                      </a:rPr>
                      <m:t>𝑡</m:t>
                    </m:r>
                  </m:oMath>
                </a14:m>
                <a:r>
                  <a:rPr lang="en-US" sz="3400" spc="-25" dirty="0">
                    <a:latin typeface="Goudy Old Style" panose="02020502050305020303" pitchFamily="18" charset="0"/>
                  </a:rPr>
                  <a:t>.</a:t>
                </a:r>
              </a:p>
              <a:p>
                <a:pPr marL="1200150" lvl="1" indent="-742950">
                  <a:lnSpc>
                    <a:spcPts val="3616"/>
                  </a:lnSpc>
                  <a:spcBef>
                    <a:spcPct val="0"/>
                  </a:spcBef>
                  <a:buFont typeface="Wingdings" panose="05000000000000000000" pitchFamily="2" charset="2"/>
                  <a:buChar char="Ø"/>
                </a:pPr>
                <a:r>
                  <a:rPr lang="en-US" sz="3400" spc="-25" dirty="0">
                    <a:latin typeface="Goudy Old Style" panose="02020502050305020303" pitchFamily="18" charset="0"/>
                  </a:rPr>
                  <a:t>Let </a:t>
                </a:r>
                <a14:m>
                  <m:oMath xmlns:m="http://schemas.openxmlformats.org/officeDocument/2006/math">
                    <m:sSub>
                      <m:sSubPr>
                        <m:ctrlPr>
                          <a:rPr lang="en-US" sz="3400" i="1" spc="-25" smtClean="0">
                            <a:latin typeface="Cambria Math" panose="02040503050406030204" pitchFamily="18" charset="0"/>
                          </a:rPr>
                        </m:ctrlPr>
                      </m:sSubPr>
                      <m:e>
                        <m:r>
                          <a:rPr lang="en-US" sz="3400" b="0" i="1" spc="-25" smtClean="0">
                            <a:latin typeface="Cambria Math" panose="02040503050406030204" pitchFamily="18" charset="0"/>
                          </a:rPr>
                          <m:t>𝐹</m:t>
                        </m:r>
                      </m:e>
                      <m:sub>
                        <m:r>
                          <a:rPr lang="en-US" sz="3400" b="0" i="1" spc="-25" smtClean="0">
                            <a:latin typeface="Cambria Math" panose="02040503050406030204" pitchFamily="18" charset="0"/>
                          </a:rPr>
                          <m:t>𝑘</m:t>
                        </m:r>
                      </m:sub>
                    </m:sSub>
                    <m:r>
                      <a:rPr lang="en-US" sz="3400" b="0" i="1" spc="-25" smtClean="0">
                        <a:latin typeface="Cambria Math" panose="02040503050406030204" pitchFamily="18" charset="0"/>
                      </a:rPr>
                      <m:t>=</m:t>
                    </m:r>
                    <m:r>
                      <a:rPr lang="en-US" sz="3400" b="0" i="1" spc="-25" smtClean="0">
                        <a:latin typeface="Cambria Math" panose="02040503050406030204" pitchFamily="18" charset="0"/>
                      </a:rPr>
                      <m:t>𝑃</m:t>
                    </m:r>
                    <m:d>
                      <m:dPr>
                        <m:begChr m:val="["/>
                        <m:endChr m:val="]"/>
                        <m:ctrlPr>
                          <a:rPr lang="en-US" sz="3400" b="0" i="1" spc="-25" smtClean="0">
                            <a:latin typeface="Cambria Math" panose="02040503050406030204" pitchFamily="18" charset="0"/>
                          </a:rPr>
                        </m:ctrlPr>
                      </m:dPr>
                      <m:e>
                        <m:sSub>
                          <m:sSubPr>
                            <m:ctrlPr>
                              <a:rPr lang="en-US" sz="3400" b="0" i="1" spc="-25" smtClean="0">
                                <a:latin typeface="Cambria Math" panose="02040503050406030204" pitchFamily="18" charset="0"/>
                              </a:rPr>
                            </m:ctrlPr>
                          </m:sSubPr>
                          <m:e>
                            <m:r>
                              <a:rPr lang="en-US" sz="3400" i="1" spc="-25">
                                <a:latin typeface="Cambria Math" panose="02040503050406030204" pitchFamily="18" charset="0"/>
                                <a:ea typeface="Cambria Math" panose="02040503050406030204" pitchFamily="18" charset="0"/>
                              </a:rPr>
                              <m:t>𝜃</m:t>
                            </m:r>
                          </m:e>
                          <m:sub>
                            <m:r>
                              <a:rPr lang="en-US" sz="3400" b="0" i="1" spc="-25" smtClean="0">
                                <a:latin typeface="Cambria Math" panose="02040503050406030204" pitchFamily="18" charset="0"/>
                              </a:rPr>
                              <m:t>𝑡</m:t>
                            </m:r>
                          </m:sub>
                        </m:sSub>
                        <m:r>
                          <a:rPr lang="en-US" sz="3400" b="0" i="1" spc="-25" smtClean="0">
                            <a:latin typeface="Cambria Math" panose="02040503050406030204" pitchFamily="18" charset="0"/>
                          </a:rPr>
                          <m:t> | </m:t>
                        </m:r>
                        <m:sSub>
                          <m:sSubPr>
                            <m:ctrlPr>
                              <a:rPr lang="en-US" sz="3400" b="0" i="1" spc="-25" smtClean="0">
                                <a:latin typeface="Cambria Math" panose="02040503050406030204" pitchFamily="18" charset="0"/>
                              </a:rPr>
                            </m:ctrlPr>
                          </m:sSubPr>
                          <m:e>
                            <m:r>
                              <a:rPr lang="en-US" sz="3400" b="0" i="1" spc="-25" smtClean="0">
                                <a:latin typeface="Cambria Math" panose="02040503050406030204" pitchFamily="18" charset="0"/>
                              </a:rPr>
                              <m:t>𝑎</m:t>
                            </m:r>
                          </m:e>
                          <m:sub>
                            <m:r>
                              <a:rPr lang="en-US" sz="3400" b="0" i="1" spc="-25" smtClean="0">
                                <a:latin typeface="Cambria Math" panose="02040503050406030204" pitchFamily="18" charset="0"/>
                              </a:rPr>
                              <m:t>𝑡</m:t>
                            </m:r>
                          </m:sub>
                        </m:sSub>
                        <m:r>
                          <a:rPr lang="en-US" sz="3400" b="0" i="1" spc="-25" smtClean="0">
                            <a:latin typeface="Cambria Math" panose="02040503050406030204" pitchFamily="18" charset="0"/>
                          </a:rPr>
                          <m:t>=</m:t>
                        </m:r>
                        <m:r>
                          <a:rPr lang="en-US" sz="3400" b="0" i="1" spc="-25" smtClean="0">
                            <a:latin typeface="Cambria Math" panose="02040503050406030204" pitchFamily="18" charset="0"/>
                          </a:rPr>
                          <m:t>𝑘</m:t>
                        </m:r>
                      </m:e>
                    </m:d>
                  </m:oMath>
                </a14:m>
                <a:r>
                  <a:rPr lang="en-US" sz="3400" spc="-25" dirty="0">
                    <a:latin typeface="Goudy Old Style" panose="02020502050305020303" pitchFamily="18" charset="0"/>
                  </a:rPr>
                  <a:t> denote the probability density function of the fuel cost for route </a:t>
                </a:r>
                <a14:m>
                  <m:oMath xmlns:m="http://schemas.openxmlformats.org/officeDocument/2006/math">
                    <m:r>
                      <a:rPr lang="en-US" sz="3400" b="0" i="1" spc="-25" smtClean="0">
                        <a:latin typeface="Cambria Math" panose="02040503050406030204" pitchFamily="18" charset="0"/>
                      </a:rPr>
                      <m:t>𝑘</m:t>
                    </m:r>
                  </m:oMath>
                </a14:m>
                <a:r>
                  <a:rPr lang="en-US" sz="3400" spc="-25" dirty="0">
                    <a:latin typeface="Goudy Old Style" panose="02020502050305020303" pitchFamily="18" charset="0"/>
                  </a:rPr>
                  <a:t>.</a:t>
                </a:r>
              </a:p>
              <a:p>
                <a:pPr marL="1200150" lvl="1" indent="-742950">
                  <a:lnSpc>
                    <a:spcPts val="3616"/>
                  </a:lnSpc>
                  <a:spcBef>
                    <a:spcPct val="0"/>
                  </a:spcBef>
                  <a:buFont typeface="Wingdings" panose="05000000000000000000" pitchFamily="2" charset="2"/>
                  <a:buChar char="Ø"/>
                </a:pPr>
                <a:r>
                  <a:rPr lang="en-US" sz="3400" spc="-25" dirty="0">
                    <a:latin typeface="Goudy Old Style" panose="02020502050305020303" pitchFamily="18" charset="0"/>
                  </a:rPr>
                  <a:t>Notice that probability density function </a:t>
                </a:r>
                <a14:m>
                  <m:oMath xmlns:m="http://schemas.openxmlformats.org/officeDocument/2006/math">
                    <m:sSub>
                      <m:sSubPr>
                        <m:ctrlPr>
                          <a:rPr lang="en-US" sz="3400" b="1" i="1" spc="-25" smtClean="0">
                            <a:solidFill>
                              <a:srgbClr val="0070C0"/>
                            </a:solidFill>
                            <a:latin typeface="Cambria Math" panose="02040503050406030204" pitchFamily="18" charset="0"/>
                          </a:rPr>
                        </m:ctrlPr>
                      </m:sSubPr>
                      <m:e>
                        <m:r>
                          <a:rPr lang="en-US" sz="3400" b="1" i="1" spc="-25">
                            <a:solidFill>
                              <a:srgbClr val="0070C0"/>
                            </a:solidFill>
                            <a:latin typeface="Cambria Math" panose="02040503050406030204" pitchFamily="18" charset="0"/>
                          </a:rPr>
                          <m:t>𝑭</m:t>
                        </m:r>
                      </m:e>
                      <m:sub>
                        <m:r>
                          <a:rPr lang="en-US" sz="3400" b="1" i="1" spc="-25">
                            <a:solidFill>
                              <a:srgbClr val="0070C0"/>
                            </a:solidFill>
                            <a:latin typeface="Cambria Math" panose="02040503050406030204" pitchFamily="18" charset="0"/>
                          </a:rPr>
                          <m:t>𝒌</m:t>
                        </m:r>
                      </m:sub>
                    </m:sSub>
                  </m:oMath>
                </a14:m>
                <a:r>
                  <a:rPr lang="en-US" sz="3400" b="1" spc="-25" dirty="0">
                    <a:solidFill>
                      <a:srgbClr val="0070C0"/>
                    </a:solidFill>
                    <a:latin typeface="Goudy Old Style" panose="02020502050305020303" pitchFamily="18" charset="0"/>
                  </a:rPr>
                  <a:t> is NOT dependent on </a:t>
                </a:r>
                <a14:m>
                  <m:oMath xmlns:m="http://schemas.openxmlformats.org/officeDocument/2006/math">
                    <m:r>
                      <a:rPr lang="en-US" sz="3400" b="1" i="1" spc="-25" smtClean="0">
                        <a:solidFill>
                          <a:srgbClr val="0070C0"/>
                        </a:solidFill>
                        <a:latin typeface="Cambria Math" panose="02040503050406030204" pitchFamily="18" charset="0"/>
                      </a:rPr>
                      <m:t>𝒕</m:t>
                    </m:r>
                  </m:oMath>
                </a14:m>
                <a:r>
                  <a:rPr lang="en-US" sz="3400" spc="-25" dirty="0">
                    <a:latin typeface="Goudy Old Style" panose="02020502050305020303" pitchFamily="18" charset="0"/>
                  </a:rPr>
                  <a:t>. This is because the statistical property of fuel cost does not change (much) with the hour of the day. Hence, a </a:t>
                </a:r>
                <a:r>
                  <a:rPr lang="en-US" sz="3400" b="1" u="sng" spc="-25" dirty="0">
                    <a:solidFill>
                      <a:srgbClr val="0070C0"/>
                    </a:solidFill>
                    <a:latin typeface="Goudy Old Style" panose="02020502050305020303" pitchFamily="18" charset="0"/>
                  </a:rPr>
                  <a:t>stationary process</a:t>
                </a:r>
                <a:r>
                  <a:rPr lang="en-US" sz="3400" spc="-25" dirty="0">
                    <a:latin typeface="Goudy Old Style" panose="02020502050305020303" pitchFamily="18" charset="0"/>
                  </a:rPr>
                  <a:t>.</a:t>
                </a:r>
              </a:p>
              <a:p>
                <a:pPr marL="1200150" lvl="1" indent="-742950">
                  <a:lnSpc>
                    <a:spcPts val="3616"/>
                  </a:lnSpc>
                  <a:spcBef>
                    <a:spcPct val="0"/>
                  </a:spcBef>
                  <a:buFont typeface="Wingdings" panose="05000000000000000000" pitchFamily="2" charset="2"/>
                  <a:buChar char="Ø"/>
                </a:pPr>
                <a:r>
                  <a:rPr lang="en-US" sz="3400" b="1" spc="-25" dirty="0">
                    <a:solidFill>
                      <a:srgbClr val="FF0000"/>
                    </a:solidFill>
                    <a:latin typeface="Goudy Old Style" panose="02020502050305020303" pitchFamily="18" charset="0"/>
                  </a:rPr>
                  <a:t>Important:</a:t>
                </a:r>
                <a:r>
                  <a:rPr lang="en-US" sz="3400" spc="-25" dirty="0">
                    <a:latin typeface="Goudy Old Style" panose="02020502050305020303" pitchFamily="18" charset="0"/>
                  </a:rPr>
                  <a:t> Even though </a:t>
                </a:r>
                <a14:m>
                  <m:oMath xmlns:m="http://schemas.openxmlformats.org/officeDocument/2006/math">
                    <m:sSub>
                      <m:sSubPr>
                        <m:ctrlPr>
                          <a:rPr lang="en-US" sz="3400" i="1" spc="-25">
                            <a:latin typeface="Cambria Math" panose="02040503050406030204" pitchFamily="18" charset="0"/>
                          </a:rPr>
                        </m:ctrlPr>
                      </m:sSubPr>
                      <m:e>
                        <m:r>
                          <a:rPr lang="en-US" sz="3400" i="1" spc="-25">
                            <a:latin typeface="Cambria Math" panose="02040503050406030204" pitchFamily="18" charset="0"/>
                          </a:rPr>
                          <m:t>𝐹</m:t>
                        </m:r>
                      </m:e>
                      <m:sub>
                        <m:r>
                          <a:rPr lang="en-US" sz="3400" i="1" spc="-25">
                            <a:latin typeface="Cambria Math" panose="02040503050406030204" pitchFamily="18" charset="0"/>
                          </a:rPr>
                          <m:t>𝑘</m:t>
                        </m:r>
                      </m:sub>
                    </m:sSub>
                  </m:oMath>
                </a14:m>
                <a:r>
                  <a:rPr lang="en-US" sz="3400" spc="-25" dirty="0">
                    <a:latin typeface="Goudy Old Style" panose="02020502050305020303" pitchFamily="18" charset="0"/>
                  </a:rPr>
                  <a:t> is NOT dependent on </a:t>
                </a:r>
                <a14:m>
                  <m:oMath xmlns:m="http://schemas.openxmlformats.org/officeDocument/2006/math">
                    <m:r>
                      <a:rPr lang="en-US" sz="3400" b="0" i="1" spc="-25" smtClean="0">
                        <a:latin typeface="Cambria Math" panose="02040503050406030204" pitchFamily="18" charset="0"/>
                      </a:rPr>
                      <m:t>𝑡</m:t>
                    </m:r>
                  </m:oMath>
                </a14:m>
                <a:r>
                  <a:rPr lang="en-US" sz="3400" spc="-25" dirty="0">
                    <a:latin typeface="Goudy Old Style" panose="02020502050305020303" pitchFamily="18" charset="0"/>
                  </a:rPr>
                  <a:t>, </a:t>
                </a:r>
                <a14:m>
                  <m:oMath xmlns:m="http://schemas.openxmlformats.org/officeDocument/2006/math">
                    <m:sSub>
                      <m:sSubPr>
                        <m:ctrlPr>
                          <a:rPr lang="en-US" sz="3400" b="1" i="1" spc="-25" smtClean="0">
                            <a:solidFill>
                              <a:srgbClr val="0070C0"/>
                            </a:solidFill>
                            <a:latin typeface="Cambria Math" panose="02040503050406030204" pitchFamily="18" charset="0"/>
                          </a:rPr>
                        </m:ctrlPr>
                      </m:sSubPr>
                      <m:e>
                        <m:r>
                          <a:rPr lang="en-US" sz="3400" b="1" i="1" spc="-25">
                            <a:solidFill>
                              <a:srgbClr val="0070C0"/>
                            </a:solidFill>
                            <a:latin typeface="Cambria Math" panose="02040503050406030204" pitchFamily="18" charset="0"/>
                            <a:ea typeface="Cambria Math" panose="02040503050406030204" pitchFamily="18" charset="0"/>
                          </a:rPr>
                          <m:t>𝜽</m:t>
                        </m:r>
                      </m:e>
                      <m:sub>
                        <m:r>
                          <a:rPr lang="en-US" sz="3400" b="1" i="1" spc="-25" smtClean="0">
                            <a:solidFill>
                              <a:srgbClr val="0070C0"/>
                            </a:solidFill>
                            <a:latin typeface="Cambria Math" panose="02040503050406030204" pitchFamily="18" charset="0"/>
                          </a:rPr>
                          <m:t>𝒕</m:t>
                        </m:r>
                      </m:sub>
                    </m:sSub>
                  </m:oMath>
                </a14:m>
                <a:r>
                  <a:rPr lang="en-US" sz="3400" b="1" spc="-25" dirty="0">
                    <a:solidFill>
                      <a:srgbClr val="0070C0"/>
                    </a:solidFill>
                    <a:latin typeface="Goudy Old Style" panose="02020502050305020303" pitchFamily="18" charset="0"/>
                  </a:rPr>
                  <a:t> that is sampled from </a:t>
                </a:r>
                <a14:m>
                  <m:oMath xmlns:m="http://schemas.openxmlformats.org/officeDocument/2006/math">
                    <m:sSub>
                      <m:sSubPr>
                        <m:ctrlPr>
                          <a:rPr lang="en-US" sz="3400" b="1" i="1" spc="-25">
                            <a:solidFill>
                              <a:srgbClr val="0070C0"/>
                            </a:solidFill>
                            <a:latin typeface="Cambria Math" panose="02040503050406030204" pitchFamily="18" charset="0"/>
                          </a:rPr>
                        </m:ctrlPr>
                      </m:sSubPr>
                      <m:e>
                        <m:r>
                          <a:rPr lang="en-US" sz="3400" b="1" i="1" spc="-25">
                            <a:solidFill>
                              <a:srgbClr val="0070C0"/>
                            </a:solidFill>
                            <a:latin typeface="Cambria Math" panose="02040503050406030204" pitchFamily="18" charset="0"/>
                          </a:rPr>
                          <m:t>𝑭</m:t>
                        </m:r>
                      </m:e>
                      <m:sub>
                        <m:r>
                          <a:rPr lang="en-US" sz="3400" b="1" i="1" spc="-25">
                            <a:solidFill>
                              <a:srgbClr val="0070C0"/>
                            </a:solidFill>
                            <a:latin typeface="Cambria Math" panose="02040503050406030204" pitchFamily="18" charset="0"/>
                          </a:rPr>
                          <m:t>𝒌</m:t>
                        </m:r>
                      </m:sub>
                    </m:sSub>
                  </m:oMath>
                </a14:m>
                <a:r>
                  <a:rPr lang="en-US" sz="3400" b="1" spc="-25" dirty="0">
                    <a:solidFill>
                      <a:srgbClr val="0070C0"/>
                    </a:solidFill>
                    <a:latin typeface="Goudy Old Style" panose="02020502050305020303" pitchFamily="18" charset="0"/>
                  </a:rPr>
                  <a:t> (denoted by </a:t>
                </a:r>
                <a14:m>
                  <m:oMath xmlns:m="http://schemas.openxmlformats.org/officeDocument/2006/math">
                    <m:sSub>
                      <m:sSubPr>
                        <m:ctrlPr>
                          <a:rPr lang="en-US" sz="3400" b="1" i="1" spc="-25">
                            <a:solidFill>
                              <a:srgbClr val="0070C0"/>
                            </a:solidFill>
                            <a:latin typeface="Cambria Math" panose="02040503050406030204" pitchFamily="18" charset="0"/>
                          </a:rPr>
                        </m:ctrlPr>
                      </m:sSubPr>
                      <m:e>
                        <m:r>
                          <a:rPr lang="en-US" sz="3400" b="1" i="1" spc="-25">
                            <a:solidFill>
                              <a:srgbClr val="0070C0"/>
                            </a:solidFill>
                            <a:latin typeface="Cambria Math" panose="02040503050406030204" pitchFamily="18" charset="0"/>
                            <a:ea typeface="Cambria Math" panose="02040503050406030204" pitchFamily="18" charset="0"/>
                          </a:rPr>
                          <m:t>𝜽</m:t>
                        </m:r>
                      </m:e>
                      <m:sub>
                        <m:r>
                          <a:rPr lang="en-US" sz="3400" b="1" i="1" spc="-25">
                            <a:solidFill>
                              <a:srgbClr val="0070C0"/>
                            </a:solidFill>
                            <a:latin typeface="Cambria Math" panose="02040503050406030204" pitchFamily="18" charset="0"/>
                          </a:rPr>
                          <m:t>𝒕</m:t>
                        </m:r>
                      </m:sub>
                    </m:sSub>
                    <m:r>
                      <a:rPr lang="en-US" sz="3400" b="1" i="1" spc="-25" smtClean="0">
                        <a:solidFill>
                          <a:srgbClr val="0070C0"/>
                        </a:solidFill>
                        <a:latin typeface="Cambria Math" panose="02040503050406030204" pitchFamily="18" charset="0"/>
                        <a:ea typeface="Cambria Math" panose="02040503050406030204" pitchFamily="18" charset="0"/>
                      </a:rPr>
                      <m:t>~</m:t>
                    </m:r>
                    <m:sSub>
                      <m:sSubPr>
                        <m:ctrlPr>
                          <a:rPr lang="en-US" sz="3400" b="1" i="1" spc="-25">
                            <a:solidFill>
                              <a:srgbClr val="0070C0"/>
                            </a:solidFill>
                            <a:latin typeface="Cambria Math" panose="02040503050406030204" pitchFamily="18" charset="0"/>
                          </a:rPr>
                        </m:ctrlPr>
                      </m:sSubPr>
                      <m:e>
                        <m:r>
                          <a:rPr lang="en-US" sz="3400" b="1" i="1" spc="-25">
                            <a:solidFill>
                              <a:srgbClr val="0070C0"/>
                            </a:solidFill>
                            <a:latin typeface="Cambria Math" panose="02040503050406030204" pitchFamily="18" charset="0"/>
                          </a:rPr>
                          <m:t>𝑭</m:t>
                        </m:r>
                      </m:e>
                      <m:sub>
                        <m:r>
                          <a:rPr lang="en-US" sz="3400" b="1" i="1" spc="-25">
                            <a:solidFill>
                              <a:srgbClr val="0070C0"/>
                            </a:solidFill>
                            <a:latin typeface="Cambria Math" panose="02040503050406030204" pitchFamily="18" charset="0"/>
                          </a:rPr>
                          <m:t>𝒌</m:t>
                        </m:r>
                      </m:sub>
                    </m:sSub>
                  </m:oMath>
                </a14:m>
                <a:r>
                  <a:rPr lang="en-US" sz="3400" b="1" spc="-25" dirty="0">
                    <a:solidFill>
                      <a:srgbClr val="0070C0"/>
                    </a:solidFill>
                    <a:latin typeface="Goudy Old Style" panose="02020502050305020303" pitchFamily="18" charset="0"/>
                  </a:rPr>
                  <a:t>) DOES CHANGE with time</a:t>
                </a:r>
                <a:r>
                  <a:rPr lang="en-US" sz="3400" spc="-25" dirty="0">
                    <a:latin typeface="Goudy Old Style" panose="02020502050305020303" pitchFamily="18" charset="0"/>
                  </a:rPr>
                  <a:t>.</a:t>
                </a:r>
              </a:p>
            </p:txBody>
          </p:sp>
        </mc:Choice>
        <mc:Fallback xmlns="">
          <p:sp>
            <p:nvSpPr>
              <p:cNvPr id="46" name="TextBox 8">
                <a:extLst>
                  <a:ext uri="{FF2B5EF4-FFF2-40B4-BE49-F238E27FC236}">
                    <a16:creationId xmlns:a16="http://schemas.microsoft.com/office/drawing/2014/main" id="{5D5CB847-EF89-4747-9AC4-271C7EBBB9B6}"/>
                  </a:ext>
                </a:extLst>
              </p:cNvPr>
              <p:cNvSpPr txBox="1">
                <a:spLocks noRot="1" noChangeAspect="1" noMove="1" noResize="1" noEditPoints="1" noAdjustHandles="1" noChangeArrowheads="1" noChangeShapeType="1" noTextEdit="1"/>
              </p:cNvSpPr>
              <p:nvPr/>
            </p:nvSpPr>
            <p:spPr>
              <a:xfrm>
                <a:off x="9177264" y="1485900"/>
                <a:ext cx="8805936" cy="8771632"/>
              </a:xfrm>
              <a:prstGeom prst="rect">
                <a:avLst/>
              </a:prstGeom>
              <a:blipFill>
                <a:blip r:embed="rId3"/>
                <a:stretch>
                  <a:fillRect l="-2976" t="-2224" r="-3599" b="-2015"/>
                </a:stretch>
              </a:blipFill>
            </p:spPr>
            <p:txBody>
              <a:bodyPr/>
              <a:lstStyle/>
              <a:p>
                <a:r>
                  <a:rPr lang="en-US">
                    <a:noFill/>
                  </a:rPr>
                  <a:t> </a:t>
                </a:r>
              </a:p>
            </p:txBody>
          </p:sp>
        </mc:Fallback>
      </mc:AlternateContent>
      <p:sp>
        <p:nvSpPr>
          <p:cNvPr id="47" name="Rectangle: Rounded Corners 46">
            <a:extLst>
              <a:ext uri="{FF2B5EF4-FFF2-40B4-BE49-F238E27FC236}">
                <a16:creationId xmlns:a16="http://schemas.microsoft.com/office/drawing/2014/main" id="{49049EEB-5410-4E48-A5B9-D934F5312FB5}"/>
              </a:ext>
            </a:extLst>
          </p:cNvPr>
          <p:cNvSpPr/>
          <p:nvPr/>
        </p:nvSpPr>
        <p:spPr>
          <a:xfrm>
            <a:off x="526777" y="1399088"/>
            <a:ext cx="8275364" cy="5344612"/>
          </a:xfrm>
          <a:prstGeom prst="roundRect">
            <a:avLst>
              <a:gd name="adj" fmla="val 4290"/>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CED9095F-E91B-469E-A7E0-6FDB8BA83D5A}"/>
              </a:ext>
            </a:extLst>
          </p:cNvPr>
          <p:cNvPicPr>
            <a:picLocks noChangeAspect="1"/>
          </p:cNvPicPr>
          <p:nvPr/>
        </p:nvPicPr>
        <p:blipFill>
          <a:blip r:embed="rId4"/>
          <a:stretch>
            <a:fillRect/>
          </a:stretch>
        </p:blipFill>
        <p:spPr>
          <a:xfrm>
            <a:off x="1295400" y="5312563"/>
            <a:ext cx="1981200" cy="1246215"/>
          </a:xfrm>
          <a:prstGeom prst="rect">
            <a:avLst/>
          </a:prstGeom>
        </p:spPr>
      </p:pic>
      <p:pic>
        <p:nvPicPr>
          <p:cNvPr id="66" name="Picture 6" descr="Mahindra University Hyderabad Announces Last and Final Call for Admissions  to B.Tech Degree Programs">
            <a:extLst>
              <a:ext uri="{FF2B5EF4-FFF2-40B4-BE49-F238E27FC236}">
                <a16:creationId xmlns:a16="http://schemas.microsoft.com/office/drawing/2014/main" id="{9D88D717-C4D5-4A2F-A039-1A8A4C2016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4020" y="2152616"/>
            <a:ext cx="2438400" cy="1606475"/>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FCEBEDE0-57B5-4AB1-94BE-7960FE4C931E}"/>
              </a:ext>
            </a:extLst>
          </p:cNvPr>
          <p:cNvSpPr txBox="1"/>
          <p:nvPr/>
        </p:nvSpPr>
        <p:spPr>
          <a:xfrm>
            <a:off x="6770251" y="1375014"/>
            <a:ext cx="1535549" cy="861774"/>
          </a:xfrm>
          <a:prstGeom prst="rect">
            <a:avLst/>
          </a:prstGeom>
          <a:noFill/>
        </p:spPr>
        <p:txBody>
          <a:bodyPr wrap="none" rtlCol="0">
            <a:spAutoFit/>
          </a:bodyPr>
          <a:lstStyle/>
          <a:p>
            <a:r>
              <a:rPr lang="en-US" sz="2500" b="1" dirty="0"/>
              <a:t>Mahindra</a:t>
            </a:r>
          </a:p>
          <a:p>
            <a:r>
              <a:rPr lang="en-US" sz="2500" b="1" dirty="0"/>
              <a:t>University</a:t>
            </a:r>
          </a:p>
        </p:txBody>
      </p:sp>
      <p:sp>
        <p:nvSpPr>
          <p:cNvPr id="68" name="Freeform: Shape 67">
            <a:extLst>
              <a:ext uri="{FF2B5EF4-FFF2-40B4-BE49-F238E27FC236}">
                <a16:creationId xmlns:a16="http://schemas.microsoft.com/office/drawing/2014/main" id="{E616410B-F3CB-4591-85E3-4F3363D7612B}"/>
              </a:ext>
            </a:extLst>
          </p:cNvPr>
          <p:cNvSpPr/>
          <p:nvPr/>
        </p:nvSpPr>
        <p:spPr>
          <a:xfrm rot="233536">
            <a:off x="1130500" y="2860914"/>
            <a:ext cx="4965500" cy="2990156"/>
          </a:xfrm>
          <a:custGeom>
            <a:avLst/>
            <a:gdLst>
              <a:gd name="connsiteX0" fmla="*/ 393500 w 4965500"/>
              <a:gd name="connsiteY0" fmla="*/ 4175760 h 4175760"/>
              <a:gd name="connsiteX1" fmla="*/ 454460 w 4965500"/>
              <a:gd name="connsiteY1" fmla="*/ 1661160 h 4175760"/>
              <a:gd name="connsiteX2" fmla="*/ 4965500 w 4965500"/>
              <a:gd name="connsiteY2" fmla="*/ 0 h 4175760"/>
            </a:gdLst>
            <a:ahLst/>
            <a:cxnLst>
              <a:cxn ang="0">
                <a:pos x="connsiteX0" y="connsiteY0"/>
              </a:cxn>
              <a:cxn ang="0">
                <a:pos x="connsiteX1" y="connsiteY1"/>
              </a:cxn>
              <a:cxn ang="0">
                <a:pos x="connsiteX2" y="connsiteY2"/>
              </a:cxn>
            </a:cxnLst>
            <a:rect l="l" t="t" r="r" b="b"/>
            <a:pathLst>
              <a:path w="4965500" h="4175760">
                <a:moveTo>
                  <a:pt x="393500" y="4175760"/>
                </a:moveTo>
                <a:cubicBezTo>
                  <a:pt x="42980" y="3266440"/>
                  <a:pt x="-307540" y="2357120"/>
                  <a:pt x="454460" y="1661160"/>
                </a:cubicBezTo>
                <a:cubicBezTo>
                  <a:pt x="1216460" y="965200"/>
                  <a:pt x="3090980" y="482600"/>
                  <a:pt x="4965500" y="0"/>
                </a:cubicBezTo>
              </a:path>
            </a:pathLst>
          </a:cu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DF138BDF-E108-4FDA-A2E0-21EAE6B6EC9E}"/>
              </a:ext>
            </a:extLst>
          </p:cNvPr>
          <p:cNvSpPr/>
          <p:nvPr/>
        </p:nvSpPr>
        <p:spPr>
          <a:xfrm rot="2731137">
            <a:off x="2247501" y="3019200"/>
            <a:ext cx="827242" cy="2423939"/>
          </a:xfrm>
          <a:custGeom>
            <a:avLst/>
            <a:gdLst>
              <a:gd name="connsiteX0" fmla="*/ 691969 w 691969"/>
              <a:gd name="connsiteY0" fmla="*/ 2987040 h 2987040"/>
              <a:gd name="connsiteX1" fmla="*/ 6169 w 691969"/>
              <a:gd name="connsiteY1" fmla="*/ 1264920 h 2987040"/>
              <a:gd name="connsiteX2" fmla="*/ 356689 w 691969"/>
              <a:gd name="connsiteY2" fmla="*/ 0 h 2987040"/>
            </a:gdLst>
            <a:ahLst/>
            <a:cxnLst>
              <a:cxn ang="0">
                <a:pos x="connsiteX0" y="connsiteY0"/>
              </a:cxn>
              <a:cxn ang="0">
                <a:pos x="connsiteX1" y="connsiteY1"/>
              </a:cxn>
              <a:cxn ang="0">
                <a:pos x="connsiteX2" y="connsiteY2"/>
              </a:cxn>
            </a:cxnLst>
            <a:rect l="l" t="t" r="r" b="b"/>
            <a:pathLst>
              <a:path w="691969" h="2987040">
                <a:moveTo>
                  <a:pt x="691969" y="2987040"/>
                </a:moveTo>
                <a:cubicBezTo>
                  <a:pt x="377009" y="2374900"/>
                  <a:pt x="62049" y="1762760"/>
                  <a:pt x="6169" y="1264920"/>
                </a:cubicBezTo>
                <a:cubicBezTo>
                  <a:pt x="-49711" y="767080"/>
                  <a:pt x="290649" y="223520"/>
                  <a:pt x="356689" y="0"/>
                </a:cubicBezTo>
              </a:path>
            </a:pathLst>
          </a:cu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3BCF4117-AE63-4A1F-A324-59D581688790}"/>
              </a:ext>
            </a:extLst>
          </p:cNvPr>
          <p:cNvSpPr/>
          <p:nvPr/>
        </p:nvSpPr>
        <p:spPr>
          <a:xfrm>
            <a:off x="3048000" y="3729594"/>
            <a:ext cx="4693920" cy="2257556"/>
          </a:xfrm>
          <a:custGeom>
            <a:avLst/>
            <a:gdLst>
              <a:gd name="connsiteX0" fmla="*/ 0 w 4693920"/>
              <a:gd name="connsiteY0" fmla="*/ 4008120 h 4053320"/>
              <a:gd name="connsiteX1" fmla="*/ 3246120 w 4693920"/>
              <a:gd name="connsiteY1" fmla="*/ 3642360 h 4053320"/>
              <a:gd name="connsiteX2" fmla="*/ 3931920 w 4693920"/>
              <a:gd name="connsiteY2" fmla="*/ 1021080 h 4053320"/>
              <a:gd name="connsiteX3" fmla="*/ 4693920 w 4693920"/>
              <a:gd name="connsiteY3" fmla="*/ 0 h 4053320"/>
            </a:gdLst>
            <a:ahLst/>
            <a:cxnLst>
              <a:cxn ang="0">
                <a:pos x="connsiteX0" y="connsiteY0"/>
              </a:cxn>
              <a:cxn ang="0">
                <a:pos x="connsiteX1" y="connsiteY1"/>
              </a:cxn>
              <a:cxn ang="0">
                <a:pos x="connsiteX2" y="connsiteY2"/>
              </a:cxn>
              <a:cxn ang="0">
                <a:pos x="connsiteX3" y="connsiteY3"/>
              </a:cxn>
            </a:cxnLst>
            <a:rect l="l" t="t" r="r" b="b"/>
            <a:pathLst>
              <a:path w="4693920" h="4053320">
                <a:moveTo>
                  <a:pt x="0" y="4008120"/>
                </a:moveTo>
                <a:cubicBezTo>
                  <a:pt x="1295400" y="4074160"/>
                  <a:pt x="2590800" y="4140200"/>
                  <a:pt x="3246120" y="3642360"/>
                </a:cubicBezTo>
                <a:cubicBezTo>
                  <a:pt x="3901440" y="3144520"/>
                  <a:pt x="3690620" y="1628140"/>
                  <a:pt x="3931920" y="1021080"/>
                </a:cubicBezTo>
                <a:cubicBezTo>
                  <a:pt x="4173220" y="414020"/>
                  <a:pt x="4433570" y="207010"/>
                  <a:pt x="4693920" y="0"/>
                </a:cubicBezTo>
              </a:path>
            </a:pathLst>
          </a:cu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D0D0228-7951-4827-86D9-982172657A06}"/>
                  </a:ext>
                </a:extLst>
              </p:cNvPr>
              <p:cNvSpPr txBox="1"/>
              <p:nvPr/>
            </p:nvSpPr>
            <p:spPr>
              <a:xfrm>
                <a:off x="792305" y="1919526"/>
                <a:ext cx="3365300" cy="861774"/>
              </a:xfrm>
              <a:prstGeom prst="rect">
                <a:avLst/>
              </a:prstGeom>
              <a:noFill/>
            </p:spPr>
            <p:txBody>
              <a:bodyPr wrap="square" rtlCol="0">
                <a:spAutoFit/>
              </a:bodyPr>
              <a:lstStyle/>
              <a:p>
                <a:pPr algn="ctr"/>
                <a:r>
                  <a:rPr lang="en-US" sz="2500" b="1" dirty="0"/>
                  <a:t>NOTE: Routes </a:t>
                </a:r>
                <a14:m>
                  <m:oMath xmlns:m="http://schemas.openxmlformats.org/officeDocument/2006/math">
                    <m:sSub>
                      <m:sSubPr>
                        <m:ctrlPr>
                          <a:rPr lang="en-US" sz="2500" b="1" i="1" smtClean="0">
                            <a:latin typeface="Cambria Math" panose="02040503050406030204" pitchFamily="18" charset="0"/>
                          </a:rPr>
                        </m:ctrlPr>
                      </m:sSubPr>
                      <m:e>
                        <m:r>
                          <a:rPr lang="en-US" sz="2500" b="1" i="1" smtClean="0">
                            <a:latin typeface="Cambria Math" panose="02040503050406030204" pitchFamily="18" charset="0"/>
                          </a:rPr>
                          <m:t>𝑹</m:t>
                        </m:r>
                      </m:e>
                      <m:sub>
                        <m:r>
                          <a:rPr lang="en-US" sz="2500" b="1" i="1" smtClean="0">
                            <a:latin typeface="Cambria Math" panose="02040503050406030204" pitchFamily="18" charset="0"/>
                          </a:rPr>
                          <m:t>𝟏</m:t>
                        </m:r>
                      </m:sub>
                    </m:sSub>
                  </m:oMath>
                </a14:m>
                <a:r>
                  <a:rPr lang="en-US" sz="2500" b="1" dirty="0"/>
                  <a:t> and </a:t>
                </a:r>
                <a14:m>
                  <m:oMath xmlns:m="http://schemas.openxmlformats.org/officeDocument/2006/math">
                    <m:sSub>
                      <m:sSubPr>
                        <m:ctrlPr>
                          <a:rPr lang="en-US" sz="2500" b="1" i="1">
                            <a:latin typeface="Cambria Math" panose="02040503050406030204" pitchFamily="18" charset="0"/>
                          </a:rPr>
                        </m:ctrlPr>
                      </m:sSubPr>
                      <m:e>
                        <m:r>
                          <a:rPr lang="en-US" sz="2500" b="1" i="1">
                            <a:latin typeface="Cambria Math" panose="02040503050406030204" pitchFamily="18" charset="0"/>
                          </a:rPr>
                          <m:t>𝑹</m:t>
                        </m:r>
                      </m:e>
                      <m:sub>
                        <m:r>
                          <a:rPr lang="en-US" sz="2500" b="1" i="1" smtClean="0">
                            <a:latin typeface="Cambria Math" panose="02040503050406030204" pitchFamily="18" charset="0"/>
                          </a:rPr>
                          <m:t>𝟐</m:t>
                        </m:r>
                      </m:sub>
                    </m:sSub>
                  </m:oMath>
                </a14:m>
                <a:r>
                  <a:rPr lang="en-US" sz="2500" b="1" dirty="0"/>
                  <a:t> merges at one point</a:t>
                </a:r>
              </a:p>
            </p:txBody>
          </p:sp>
        </mc:Choice>
        <mc:Fallback xmlns="">
          <p:sp>
            <p:nvSpPr>
              <p:cNvPr id="74" name="TextBox 73">
                <a:extLst>
                  <a:ext uri="{FF2B5EF4-FFF2-40B4-BE49-F238E27FC236}">
                    <a16:creationId xmlns:a16="http://schemas.microsoft.com/office/drawing/2014/main" id="{6D0D0228-7951-4827-86D9-982172657A06}"/>
                  </a:ext>
                </a:extLst>
              </p:cNvPr>
              <p:cNvSpPr txBox="1">
                <a:spLocks noRot="1" noChangeAspect="1" noMove="1" noResize="1" noEditPoints="1" noAdjustHandles="1" noChangeArrowheads="1" noChangeShapeType="1" noTextEdit="1"/>
              </p:cNvSpPr>
              <p:nvPr/>
            </p:nvSpPr>
            <p:spPr>
              <a:xfrm>
                <a:off x="792305" y="1919526"/>
                <a:ext cx="3365300" cy="861774"/>
              </a:xfrm>
              <a:prstGeom prst="rect">
                <a:avLst/>
              </a:prstGeom>
              <a:blipFill>
                <a:blip r:embed="rId6"/>
                <a:stretch>
                  <a:fillRect t="-5674" r="-1630" b="-16312"/>
                </a:stretch>
              </a:blipFill>
            </p:spPr>
            <p:txBody>
              <a:bodyPr/>
              <a:lstStyle/>
              <a:p>
                <a:r>
                  <a:rPr lang="en-US">
                    <a:noFill/>
                  </a:rPr>
                  <a:t> </a:t>
                </a:r>
              </a:p>
            </p:txBody>
          </p:sp>
        </mc:Fallback>
      </mc:AlternateContent>
      <p:sp>
        <p:nvSpPr>
          <p:cNvPr id="75" name="Wave 74">
            <a:extLst>
              <a:ext uri="{FF2B5EF4-FFF2-40B4-BE49-F238E27FC236}">
                <a16:creationId xmlns:a16="http://schemas.microsoft.com/office/drawing/2014/main" id="{4AD035FB-4D38-4A27-B76F-5A6437271647}"/>
              </a:ext>
            </a:extLst>
          </p:cNvPr>
          <p:cNvSpPr/>
          <p:nvPr/>
        </p:nvSpPr>
        <p:spPr>
          <a:xfrm>
            <a:off x="901900" y="1562100"/>
            <a:ext cx="3231374" cy="1606475"/>
          </a:xfrm>
          <a:prstGeom prst="wav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CE45C61-3020-4692-8916-B2230DB9B639}"/>
              </a:ext>
            </a:extLst>
          </p:cNvPr>
          <p:cNvSpPr/>
          <p:nvPr/>
        </p:nvSpPr>
        <p:spPr>
          <a:xfrm>
            <a:off x="1075998" y="9122922"/>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89D52178-EEE0-4D6F-8523-66AFF1DEC557}"/>
                  </a:ext>
                </a:extLst>
              </p:cNvPr>
              <p:cNvSpPr txBox="1"/>
              <p:nvPr/>
            </p:nvSpPr>
            <p:spPr>
              <a:xfrm>
                <a:off x="1173890" y="9246119"/>
                <a:ext cx="74937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77" name="TextBox 76">
                <a:extLst>
                  <a:ext uri="{FF2B5EF4-FFF2-40B4-BE49-F238E27FC236}">
                    <a16:creationId xmlns:a16="http://schemas.microsoft.com/office/drawing/2014/main" id="{89D52178-EEE0-4D6F-8523-66AFF1DEC557}"/>
                  </a:ext>
                </a:extLst>
              </p:cNvPr>
              <p:cNvSpPr txBox="1">
                <a:spLocks noRot="1" noChangeAspect="1" noMove="1" noResize="1" noEditPoints="1" noAdjustHandles="1" noChangeArrowheads="1" noChangeShapeType="1" noTextEdit="1"/>
              </p:cNvSpPr>
              <p:nvPr/>
            </p:nvSpPr>
            <p:spPr>
              <a:xfrm>
                <a:off x="1173890" y="9246119"/>
                <a:ext cx="749372" cy="646331"/>
              </a:xfrm>
              <a:prstGeom prst="rect">
                <a:avLst/>
              </a:prstGeom>
              <a:blipFill>
                <a:blip r:embed="rId7"/>
                <a:stretch>
                  <a:fillRect/>
                </a:stretch>
              </a:blipFill>
              <a:ln>
                <a:noFill/>
              </a:ln>
            </p:spPr>
            <p:txBody>
              <a:bodyPr/>
              <a:lstStyle/>
              <a:p>
                <a:r>
                  <a:rPr lang="en-US">
                    <a:noFill/>
                  </a:rPr>
                  <a:t> </a:t>
                </a:r>
              </a:p>
            </p:txBody>
          </p:sp>
        </mc:Fallback>
      </mc:AlternateContent>
      <p:sp>
        <p:nvSpPr>
          <p:cNvPr id="78" name="Oval 77">
            <a:extLst>
              <a:ext uri="{FF2B5EF4-FFF2-40B4-BE49-F238E27FC236}">
                <a16:creationId xmlns:a16="http://schemas.microsoft.com/office/drawing/2014/main" id="{4A47AD74-6CCD-4FED-A5AA-DA007D20FEB0}"/>
              </a:ext>
            </a:extLst>
          </p:cNvPr>
          <p:cNvSpPr/>
          <p:nvPr/>
        </p:nvSpPr>
        <p:spPr>
          <a:xfrm>
            <a:off x="3037643" y="903783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6782592-BA06-4078-A046-7D5BB38040CA}"/>
                  </a:ext>
                </a:extLst>
              </p:cNvPr>
              <p:cNvSpPr txBox="1"/>
              <p:nvPr/>
            </p:nvSpPr>
            <p:spPr>
              <a:xfrm>
                <a:off x="3135535" y="9161033"/>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79" name="TextBox 78">
                <a:extLst>
                  <a:ext uri="{FF2B5EF4-FFF2-40B4-BE49-F238E27FC236}">
                    <a16:creationId xmlns:a16="http://schemas.microsoft.com/office/drawing/2014/main" id="{76782592-BA06-4078-A046-7D5BB38040CA}"/>
                  </a:ext>
                </a:extLst>
              </p:cNvPr>
              <p:cNvSpPr txBox="1">
                <a:spLocks noRot="1" noChangeAspect="1" noMove="1" noResize="1" noEditPoints="1" noAdjustHandles="1" noChangeArrowheads="1" noChangeShapeType="1" noTextEdit="1"/>
              </p:cNvSpPr>
              <p:nvPr/>
            </p:nvSpPr>
            <p:spPr>
              <a:xfrm>
                <a:off x="3135535" y="9161033"/>
                <a:ext cx="760080" cy="646331"/>
              </a:xfrm>
              <a:prstGeom prst="rect">
                <a:avLst/>
              </a:prstGeom>
              <a:blipFill>
                <a:blip r:embed="rId8"/>
                <a:stretch>
                  <a:fillRect/>
                </a:stretch>
              </a:blipFill>
              <a:ln>
                <a:no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C34D3F14-6F8D-468B-8176-3B2C9DEB668A}"/>
              </a:ext>
            </a:extLst>
          </p:cNvPr>
          <p:cNvSpPr/>
          <p:nvPr/>
        </p:nvSpPr>
        <p:spPr>
          <a:xfrm>
            <a:off x="5131837" y="8937019"/>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C14B29F-6DC4-44C3-8A4C-708107F8CD05}"/>
                  </a:ext>
                </a:extLst>
              </p:cNvPr>
              <p:cNvSpPr txBox="1"/>
              <p:nvPr/>
            </p:nvSpPr>
            <p:spPr>
              <a:xfrm>
                <a:off x="5229729" y="9060216"/>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81" name="TextBox 80">
                <a:extLst>
                  <a:ext uri="{FF2B5EF4-FFF2-40B4-BE49-F238E27FC236}">
                    <a16:creationId xmlns:a16="http://schemas.microsoft.com/office/drawing/2014/main" id="{7C14B29F-6DC4-44C3-8A4C-708107F8CD05}"/>
                  </a:ext>
                </a:extLst>
              </p:cNvPr>
              <p:cNvSpPr txBox="1">
                <a:spLocks noRot="1" noChangeAspect="1" noMove="1" noResize="1" noEditPoints="1" noAdjustHandles="1" noChangeArrowheads="1" noChangeShapeType="1" noTextEdit="1"/>
              </p:cNvSpPr>
              <p:nvPr/>
            </p:nvSpPr>
            <p:spPr>
              <a:xfrm>
                <a:off x="5229729" y="9060216"/>
                <a:ext cx="760080" cy="646331"/>
              </a:xfrm>
              <a:prstGeom prst="rect">
                <a:avLst/>
              </a:prstGeom>
              <a:blipFill>
                <a:blip r:embed="rId9"/>
                <a:stretch>
                  <a:fillRect/>
                </a:stretch>
              </a:blipFill>
              <a:ln>
                <a:noFill/>
              </a:ln>
            </p:spPr>
            <p:txBody>
              <a:bodyPr/>
              <a:lstStyle/>
              <a:p>
                <a:r>
                  <a:rPr lang="en-US">
                    <a:noFill/>
                  </a:rPr>
                  <a:t> </a:t>
                </a:r>
              </a:p>
            </p:txBody>
          </p:sp>
        </mc:Fallback>
      </mc:AlternateContent>
      <p:sp>
        <p:nvSpPr>
          <p:cNvPr id="82" name="Oval 81">
            <a:extLst>
              <a:ext uri="{FF2B5EF4-FFF2-40B4-BE49-F238E27FC236}">
                <a16:creationId xmlns:a16="http://schemas.microsoft.com/office/drawing/2014/main" id="{FA01B1BA-4D13-47F8-8D46-D4BF9E14FC32}"/>
              </a:ext>
            </a:extLst>
          </p:cNvPr>
          <p:cNvSpPr/>
          <p:nvPr/>
        </p:nvSpPr>
        <p:spPr>
          <a:xfrm>
            <a:off x="7146685" y="8937019"/>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34E8B10-A422-4376-9C4E-F660C6EB5E74}"/>
                  </a:ext>
                </a:extLst>
              </p:cNvPr>
              <p:cNvSpPr txBox="1"/>
              <p:nvPr/>
            </p:nvSpPr>
            <p:spPr>
              <a:xfrm>
                <a:off x="7244577" y="9060216"/>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83" name="TextBox 82">
                <a:extLst>
                  <a:ext uri="{FF2B5EF4-FFF2-40B4-BE49-F238E27FC236}">
                    <a16:creationId xmlns:a16="http://schemas.microsoft.com/office/drawing/2014/main" id="{F34E8B10-A422-4376-9C4E-F660C6EB5E74}"/>
                  </a:ext>
                </a:extLst>
              </p:cNvPr>
              <p:cNvSpPr txBox="1">
                <a:spLocks noRot="1" noChangeAspect="1" noMove="1" noResize="1" noEditPoints="1" noAdjustHandles="1" noChangeArrowheads="1" noChangeShapeType="1" noTextEdit="1"/>
              </p:cNvSpPr>
              <p:nvPr/>
            </p:nvSpPr>
            <p:spPr>
              <a:xfrm>
                <a:off x="7244577" y="9060216"/>
                <a:ext cx="760080" cy="646331"/>
              </a:xfrm>
              <a:prstGeom prst="rect">
                <a:avLst/>
              </a:prstGeom>
              <a:blipFill>
                <a:blip r:embed="rId10"/>
                <a:stretch>
                  <a:fillRect/>
                </a:stretch>
              </a:blipFill>
              <a:ln>
                <a:noFill/>
              </a:ln>
            </p:spPr>
            <p:txBody>
              <a:bodyPr/>
              <a:lstStyle/>
              <a:p>
                <a:r>
                  <a:rPr lang="en-US">
                    <a:noFill/>
                  </a:rPr>
                  <a:t> </a:t>
                </a:r>
              </a:p>
            </p:txBody>
          </p:sp>
        </mc:Fallback>
      </mc:AlternateContent>
      <p:sp>
        <p:nvSpPr>
          <p:cNvPr id="84" name="Oval 83">
            <a:extLst>
              <a:ext uri="{FF2B5EF4-FFF2-40B4-BE49-F238E27FC236}">
                <a16:creationId xmlns:a16="http://schemas.microsoft.com/office/drawing/2014/main" id="{6B529FFF-40B2-4639-9B5E-4D377C1570A9}"/>
              </a:ext>
            </a:extLst>
          </p:cNvPr>
          <p:cNvSpPr/>
          <p:nvPr/>
        </p:nvSpPr>
        <p:spPr>
          <a:xfrm>
            <a:off x="1083625" y="7564299"/>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3617E7A-73D2-4787-BCA3-6BDF2AF669A9}"/>
                  </a:ext>
                </a:extLst>
              </p:cNvPr>
              <p:cNvSpPr txBox="1"/>
              <p:nvPr/>
            </p:nvSpPr>
            <p:spPr>
              <a:xfrm>
                <a:off x="1181517" y="7687496"/>
                <a:ext cx="66178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85" name="TextBox 84">
                <a:extLst>
                  <a:ext uri="{FF2B5EF4-FFF2-40B4-BE49-F238E27FC236}">
                    <a16:creationId xmlns:a16="http://schemas.microsoft.com/office/drawing/2014/main" id="{93617E7A-73D2-4787-BCA3-6BDF2AF669A9}"/>
                  </a:ext>
                </a:extLst>
              </p:cNvPr>
              <p:cNvSpPr txBox="1">
                <a:spLocks noRot="1" noChangeAspect="1" noMove="1" noResize="1" noEditPoints="1" noAdjustHandles="1" noChangeArrowheads="1" noChangeShapeType="1" noTextEdit="1"/>
              </p:cNvSpPr>
              <p:nvPr/>
            </p:nvSpPr>
            <p:spPr>
              <a:xfrm>
                <a:off x="1181517" y="7687496"/>
                <a:ext cx="661783" cy="646331"/>
              </a:xfrm>
              <a:prstGeom prst="rect">
                <a:avLst/>
              </a:prstGeom>
              <a:blipFill>
                <a:blip r:embed="rId11"/>
                <a:stretch>
                  <a:fillRect/>
                </a:stretch>
              </a:blipFill>
              <a:ln>
                <a:noFill/>
              </a:ln>
            </p:spPr>
            <p:txBody>
              <a:bodyPr/>
              <a:lstStyle/>
              <a:p>
                <a:r>
                  <a:rPr lang="en-US">
                    <a:noFill/>
                  </a:rPr>
                  <a:t> </a:t>
                </a:r>
              </a:p>
            </p:txBody>
          </p:sp>
        </mc:Fallback>
      </mc:AlternateContent>
      <p:sp>
        <p:nvSpPr>
          <p:cNvPr id="86" name="Oval 85">
            <a:extLst>
              <a:ext uri="{FF2B5EF4-FFF2-40B4-BE49-F238E27FC236}">
                <a16:creationId xmlns:a16="http://schemas.microsoft.com/office/drawing/2014/main" id="{234AC273-F831-4E9E-AECB-A0FFBD160794}"/>
              </a:ext>
            </a:extLst>
          </p:cNvPr>
          <p:cNvSpPr/>
          <p:nvPr/>
        </p:nvSpPr>
        <p:spPr>
          <a:xfrm>
            <a:off x="3045270" y="7479213"/>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23CFA3F9-C64C-4B45-8901-4E0524A23140}"/>
                  </a:ext>
                </a:extLst>
              </p:cNvPr>
              <p:cNvSpPr txBox="1"/>
              <p:nvPr/>
            </p:nvSpPr>
            <p:spPr>
              <a:xfrm>
                <a:off x="3143162" y="7602410"/>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87" name="TextBox 86">
                <a:extLst>
                  <a:ext uri="{FF2B5EF4-FFF2-40B4-BE49-F238E27FC236}">
                    <a16:creationId xmlns:a16="http://schemas.microsoft.com/office/drawing/2014/main" id="{23CFA3F9-C64C-4B45-8901-4E0524A23140}"/>
                  </a:ext>
                </a:extLst>
              </p:cNvPr>
              <p:cNvSpPr txBox="1">
                <a:spLocks noRot="1" noChangeAspect="1" noMove="1" noResize="1" noEditPoints="1" noAdjustHandles="1" noChangeArrowheads="1" noChangeShapeType="1" noTextEdit="1"/>
              </p:cNvSpPr>
              <p:nvPr/>
            </p:nvSpPr>
            <p:spPr>
              <a:xfrm>
                <a:off x="3143162" y="7602410"/>
                <a:ext cx="672492" cy="646331"/>
              </a:xfrm>
              <a:prstGeom prst="rect">
                <a:avLst/>
              </a:prstGeom>
              <a:blipFill>
                <a:blip r:embed="rId12"/>
                <a:stretch>
                  <a:fillRect/>
                </a:stretch>
              </a:blipFill>
              <a:ln>
                <a:noFill/>
              </a:ln>
            </p:spPr>
            <p:txBody>
              <a:bodyPr/>
              <a:lstStyle/>
              <a:p>
                <a:r>
                  <a:rPr lang="en-US">
                    <a:noFill/>
                  </a:rPr>
                  <a:t> </a:t>
                </a:r>
              </a:p>
            </p:txBody>
          </p:sp>
        </mc:Fallback>
      </mc:AlternateContent>
      <p:sp>
        <p:nvSpPr>
          <p:cNvPr id="88" name="Oval 87">
            <a:extLst>
              <a:ext uri="{FF2B5EF4-FFF2-40B4-BE49-F238E27FC236}">
                <a16:creationId xmlns:a16="http://schemas.microsoft.com/office/drawing/2014/main" id="{9BEC8A7C-D165-4427-BCBF-B7CA3E6A32A4}"/>
              </a:ext>
            </a:extLst>
          </p:cNvPr>
          <p:cNvSpPr/>
          <p:nvPr/>
        </p:nvSpPr>
        <p:spPr>
          <a:xfrm>
            <a:off x="5139464" y="737839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2909110F-7876-44E5-8413-59130FEE9A94}"/>
                  </a:ext>
                </a:extLst>
              </p:cNvPr>
              <p:cNvSpPr txBox="1"/>
              <p:nvPr/>
            </p:nvSpPr>
            <p:spPr>
              <a:xfrm>
                <a:off x="5237356" y="7501593"/>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89" name="TextBox 88">
                <a:extLst>
                  <a:ext uri="{FF2B5EF4-FFF2-40B4-BE49-F238E27FC236}">
                    <a16:creationId xmlns:a16="http://schemas.microsoft.com/office/drawing/2014/main" id="{2909110F-7876-44E5-8413-59130FEE9A94}"/>
                  </a:ext>
                </a:extLst>
              </p:cNvPr>
              <p:cNvSpPr txBox="1">
                <a:spLocks noRot="1" noChangeAspect="1" noMove="1" noResize="1" noEditPoints="1" noAdjustHandles="1" noChangeArrowheads="1" noChangeShapeType="1" noTextEdit="1"/>
              </p:cNvSpPr>
              <p:nvPr/>
            </p:nvSpPr>
            <p:spPr>
              <a:xfrm>
                <a:off x="5237356" y="7501593"/>
                <a:ext cx="672492" cy="646331"/>
              </a:xfrm>
              <a:prstGeom prst="rect">
                <a:avLst/>
              </a:prstGeom>
              <a:blipFill>
                <a:blip r:embed="rId13"/>
                <a:stretch>
                  <a:fillRect/>
                </a:stretch>
              </a:blipFill>
              <a:ln>
                <a:noFill/>
              </a:ln>
            </p:spPr>
            <p:txBody>
              <a:bodyPr/>
              <a:lstStyle/>
              <a:p>
                <a:r>
                  <a:rPr lang="en-US">
                    <a:noFill/>
                  </a:rPr>
                  <a:t> </a:t>
                </a:r>
              </a:p>
            </p:txBody>
          </p:sp>
        </mc:Fallback>
      </mc:AlternateContent>
      <p:sp>
        <p:nvSpPr>
          <p:cNvPr id="90" name="Oval 89">
            <a:extLst>
              <a:ext uri="{FF2B5EF4-FFF2-40B4-BE49-F238E27FC236}">
                <a16:creationId xmlns:a16="http://schemas.microsoft.com/office/drawing/2014/main" id="{2EAE9375-49C1-4023-A56B-2B1ABE8425CC}"/>
              </a:ext>
            </a:extLst>
          </p:cNvPr>
          <p:cNvSpPr/>
          <p:nvPr/>
        </p:nvSpPr>
        <p:spPr>
          <a:xfrm>
            <a:off x="7154312" y="737839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73671F4-C689-4E77-844D-8975B384DD20}"/>
                  </a:ext>
                </a:extLst>
              </p:cNvPr>
              <p:cNvSpPr txBox="1"/>
              <p:nvPr/>
            </p:nvSpPr>
            <p:spPr>
              <a:xfrm>
                <a:off x="7252204" y="7501593"/>
                <a:ext cx="65274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91" name="TextBox 90">
                <a:extLst>
                  <a:ext uri="{FF2B5EF4-FFF2-40B4-BE49-F238E27FC236}">
                    <a16:creationId xmlns:a16="http://schemas.microsoft.com/office/drawing/2014/main" id="{173671F4-C689-4E77-844D-8975B384DD20}"/>
                  </a:ext>
                </a:extLst>
              </p:cNvPr>
              <p:cNvSpPr txBox="1">
                <a:spLocks noRot="1" noChangeAspect="1" noMove="1" noResize="1" noEditPoints="1" noAdjustHandles="1" noChangeArrowheads="1" noChangeShapeType="1" noTextEdit="1"/>
              </p:cNvSpPr>
              <p:nvPr/>
            </p:nvSpPr>
            <p:spPr>
              <a:xfrm>
                <a:off x="7252204" y="7501593"/>
                <a:ext cx="652743" cy="646331"/>
              </a:xfrm>
              <a:prstGeom prst="rect">
                <a:avLst/>
              </a:prstGeom>
              <a:blipFill>
                <a:blip r:embed="rId14"/>
                <a:stretch>
                  <a:fillRect/>
                </a:stretch>
              </a:blipFill>
              <a:ln>
                <a:noFill/>
              </a:ln>
            </p:spPr>
            <p:txBody>
              <a:bodyPr/>
              <a:lstStyle/>
              <a:p>
                <a:r>
                  <a:rPr lang="en-US">
                    <a:noFill/>
                  </a:rPr>
                  <a:t> </a:t>
                </a:r>
              </a:p>
            </p:txBody>
          </p:sp>
        </mc:Fallback>
      </mc:AlternateContent>
      <p:cxnSp>
        <p:nvCxnSpPr>
          <p:cNvPr id="92" name="Straight Arrow Connector 91">
            <a:extLst>
              <a:ext uri="{FF2B5EF4-FFF2-40B4-BE49-F238E27FC236}">
                <a16:creationId xmlns:a16="http://schemas.microsoft.com/office/drawing/2014/main" id="{5C0B046D-187F-4885-8F1A-94937213CAB3}"/>
              </a:ext>
            </a:extLst>
          </p:cNvPr>
          <p:cNvCxnSpPr>
            <a:cxnSpLocks/>
            <a:endCxn id="84" idx="4"/>
          </p:cNvCxnSpPr>
          <p:nvPr/>
        </p:nvCxnSpPr>
        <p:spPr>
          <a:xfrm flipV="1">
            <a:off x="1528804" y="8478699"/>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F6AC772-6A75-4120-B91B-1FC5EC2C3F28}"/>
              </a:ext>
            </a:extLst>
          </p:cNvPr>
          <p:cNvCxnSpPr>
            <a:cxnSpLocks/>
          </p:cNvCxnSpPr>
          <p:nvPr/>
        </p:nvCxnSpPr>
        <p:spPr>
          <a:xfrm flipV="1">
            <a:off x="3515575" y="8403766"/>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8720D49-AA27-426A-B24D-620253F03B04}"/>
              </a:ext>
            </a:extLst>
          </p:cNvPr>
          <p:cNvCxnSpPr>
            <a:cxnSpLocks/>
          </p:cNvCxnSpPr>
          <p:nvPr/>
        </p:nvCxnSpPr>
        <p:spPr>
          <a:xfrm flipV="1">
            <a:off x="5619027" y="8297300"/>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D6F6D44-10D3-4FB5-8E34-5F07AD71ED99}"/>
              </a:ext>
            </a:extLst>
          </p:cNvPr>
          <p:cNvCxnSpPr>
            <a:cxnSpLocks/>
          </p:cNvCxnSpPr>
          <p:nvPr/>
        </p:nvCxnSpPr>
        <p:spPr>
          <a:xfrm flipV="1">
            <a:off x="7629365" y="8287247"/>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57534510-BE27-448B-BCC2-403A40D73DF4}"/>
                  </a:ext>
                </a:extLst>
              </p:cNvPr>
              <p:cNvSpPr/>
              <p:nvPr/>
            </p:nvSpPr>
            <p:spPr>
              <a:xfrm>
                <a:off x="1125668" y="4146891"/>
                <a:ext cx="71763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1" i="1" spc="-25">
                              <a:latin typeface="Cambria Math" panose="02040503050406030204" pitchFamily="18" charset="0"/>
                              <a:ea typeface="Cambria Math" panose="02040503050406030204" pitchFamily="18" charset="0"/>
                            </a:rPr>
                          </m:ctrlPr>
                        </m:sSubPr>
                        <m:e>
                          <m:r>
                            <a:rPr lang="en-US" sz="3000" b="1" i="1" spc="-25">
                              <a:latin typeface="Cambria Math" panose="02040503050406030204" pitchFamily="18" charset="0"/>
                              <a:ea typeface="Cambria Math" panose="02040503050406030204" pitchFamily="18" charset="0"/>
                            </a:rPr>
                            <m:t>𝑹</m:t>
                          </m:r>
                        </m:e>
                        <m:sub>
                          <m:r>
                            <a:rPr lang="en-US" sz="3000" b="1" i="1" spc="-25">
                              <a:latin typeface="Cambria Math" panose="02040503050406030204" pitchFamily="18" charset="0"/>
                              <a:ea typeface="Cambria Math" panose="02040503050406030204" pitchFamily="18" charset="0"/>
                            </a:rPr>
                            <m:t>𝟏</m:t>
                          </m:r>
                        </m:sub>
                      </m:sSub>
                    </m:oMath>
                  </m:oMathPara>
                </a14:m>
                <a:endParaRPr lang="en-US" sz="3000" b="1" dirty="0"/>
              </a:p>
            </p:txBody>
          </p:sp>
        </mc:Choice>
        <mc:Fallback xmlns="">
          <p:sp>
            <p:nvSpPr>
              <p:cNvPr id="2" name="Rectangle 1">
                <a:extLst>
                  <a:ext uri="{FF2B5EF4-FFF2-40B4-BE49-F238E27FC236}">
                    <a16:creationId xmlns:a16="http://schemas.microsoft.com/office/drawing/2014/main" id="{57534510-BE27-448B-BCC2-403A40D73DF4}"/>
                  </a:ext>
                </a:extLst>
              </p:cNvPr>
              <p:cNvSpPr>
                <a:spLocks noRot="1" noChangeAspect="1" noMove="1" noResize="1" noEditPoints="1" noAdjustHandles="1" noChangeArrowheads="1" noChangeShapeType="1" noTextEdit="1"/>
              </p:cNvSpPr>
              <p:nvPr/>
            </p:nvSpPr>
            <p:spPr>
              <a:xfrm>
                <a:off x="1125668" y="4146891"/>
                <a:ext cx="717632" cy="553998"/>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C7704515-2230-40F9-8FE0-2358750570D4}"/>
                  </a:ext>
                </a:extLst>
              </p:cNvPr>
              <p:cNvSpPr/>
              <p:nvPr/>
            </p:nvSpPr>
            <p:spPr>
              <a:xfrm>
                <a:off x="2177968" y="4287333"/>
                <a:ext cx="71763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1" i="1" spc="-25" smtClean="0">
                              <a:latin typeface="Cambria Math" panose="02040503050406030204" pitchFamily="18" charset="0"/>
                              <a:ea typeface="Cambria Math" panose="02040503050406030204" pitchFamily="18" charset="0"/>
                            </a:rPr>
                          </m:ctrlPr>
                        </m:sSubPr>
                        <m:e>
                          <m:r>
                            <a:rPr lang="en-US" sz="3000" b="1" i="1" spc="-25">
                              <a:latin typeface="Cambria Math" panose="02040503050406030204" pitchFamily="18" charset="0"/>
                              <a:ea typeface="Cambria Math" panose="02040503050406030204" pitchFamily="18" charset="0"/>
                            </a:rPr>
                            <m:t>𝑹</m:t>
                          </m:r>
                        </m:e>
                        <m:sub>
                          <m:r>
                            <a:rPr lang="en-US" sz="3000" b="1" i="1" spc="-25" smtClean="0">
                              <a:latin typeface="Cambria Math" panose="02040503050406030204" pitchFamily="18" charset="0"/>
                              <a:ea typeface="Cambria Math" panose="02040503050406030204" pitchFamily="18" charset="0"/>
                            </a:rPr>
                            <m:t>𝟐</m:t>
                          </m:r>
                        </m:sub>
                      </m:sSub>
                    </m:oMath>
                  </m:oMathPara>
                </a14:m>
                <a:endParaRPr lang="en-US" sz="3000" b="1" dirty="0"/>
              </a:p>
            </p:txBody>
          </p:sp>
        </mc:Choice>
        <mc:Fallback xmlns="">
          <p:sp>
            <p:nvSpPr>
              <p:cNvPr id="96" name="Rectangle 95">
                <a:extLst>
                  <a:ext uri="{FF2B5EF4-FFF2-40B4-BE49-F238E27FC236}">
                    <a16:creationId xmlns:a16="http://schemas.microsoft.com/office/drawing/2014/main" id="{C7704515-2230-40F9-8FE0-2358750570D4}"/>
                  </a:ext>
                </a:extLst>
              </p:cNvPr>
              <p:cNvSpPr>
                <a:spLocks noRot="1" noChangeAspect="1" noMove="1" noResize="1" noEditPoints="1" noAdjustHandles="1" noChangeArrowheads="1" noChangeShapeType="1" noTextEdit="1"/>
              </p:cNvSpPr>
              <p:nvPr/>
            </p:nvSpPr>
            <p:spPr>
              <a:xfrm>
                <a:off x="2177968" y="4287333"/>
                <a:ext cx="717632" cy="55399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18ADFCC3-34C6-467F-862B-6F4AED099030}"/>
                  </a:ext>
                </a:extLst>
              </p:cNvPr>
              <p:cNvSpPr/>
              <p:nvPr/>
            </p:nvSpPr>
            <p:spPr>
              <a:xfrm>
                <a:off x="6795496" y="4559027"/>
                <a:ext cx="71763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1" i="1" spc="-25" smtClean="0">
                              <a:latin typeface="Cambria Math" panose="02040503050406030204" pitchFamily="18" charset="0"/>
                              <a:ea typeface="Cambria Math" panose="02040503050406030204" pitchFamily="18" charset="0"/>
                            </a:rPr>
                          </m:ctrlPr>
                        </m:sSubPr>
                        <m:e>
                          <m:r>
                            <a:rPr lang="en-US" sz="3000" b="1" i="1" spc="-25">
                              <a:latin typeface="Cambria Math" panose="02040503050406030204" pitchFamily="18" charset="0"/>
                              <a:ea typeface="Cambria Math" panose="02040503050406030204" pitchFamily="18" charset="0"/>
                            </a:rPr>
                            <m:t>𝑹</m:t>
                          </m:r>
                        </m:e>
                        <m:sub>
                          <m:r>
                            <a:rPr lang="en-US" sz="3000" b="1" i="1" spc="-25" smtClean="0">
                              <a:latin typeface="Cambria Math" panose="02040503050406030204" pitchFamily="18" charset="0"/>
                              <a:ea typeface="Cambria Math" panose="02040503050406030204" pitchFamily="18" charset="0"/>
                            </a:rPr>
                            <m:t>𝟑</m:t>
                          </m:r>
                        </m:sub>
                      </m:sSub>
                    </m:oMath>
                  </m:oMathPara>
                </a14:m>
                <a:endParaRPr lang="en-US" sz="3000" b="1" dirty="0"/>
              </a:p>
            </p:txBody>
          </p:sp>
        </mc:Choice>
        <mc:Fallback xmlns="">
          <p:sp>
            <p:nvSpPr>
              <p:cNvPr id="97" name="Rectangle 96">
                <a:extLst>
                  <a:ext uri="{FF2B5EF4-FFF2-40B4-BE49-F238E27FC236}">
                    <a16:creationId xmlns:a16="http://schemas.microsoft.com/office/drawing/2014/main" id="{18ADFCC3-34C6-467F-862B-6F4AED099030}"/>
                  </a:ext>
                </a:extLst>
              </p:cNvPr>
              <p:cNvSpPr>
                <a:spLocks noRot="1" noChangeAspect="1" noMove="1" noResize="1" noEditPoints="1" noAdjustHandles="1" noChangeArrowheads="1" noChangeShapeType="1" noTextEdit="1"/>
              </p:cNvSpPr>
              <p:nvPr/>
            </p:nvSpPr>
            <p:spPr>
              <a:xfrm>
                <a:off x="6795496" y="4559027"/>
                <a:ext cx="717632" cy="553998"/>
              </a:xfrm>
              <a:prstGeom prst="rect">
                <a:avLst/>
              </a:prstGeom>
              <a:blipFill>
                <a:blip r:embed="rId1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12615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lvl="0" algn="ctr">
              <a:lnSpc>
                <a:spcPts val="11008"/>
              </a:lnSpc>
              <a:spcBef>
                <a:spcPct val="0"/>
              </a:spcBef>
            </a:pPr>
            <a:r>
              <a:rPr lang="en-US" sz="6000" dirty="0">
                <a:solidFill>
                  <a:srgbClr val="000000"/>
                </a:solidFill>
                <a:latin typeface="Repo Bold Bold"/>
              </a:rPr>
              <a:t>Stationary vs Non-Stationary Process</a:t>
            </a:r>
            <a:endParaRPr lang="en-US" sz="6000" u="none" strike="noStrike" dirty="0">
              <a:solidFill>
                <a:srgbClr val="000000"/>
              </a:solidFill>
              <a:latin typeface="Repo Bold Bold"/>
            </a:endParaRPr>
          </a:p>
        </p:txBody>
      </p:sp>
      <p:pic>
        <p:nvPicPr>
          <p:cNvPr id="45" name="Picture 44">
            <a:extLst>
              <a:ext uri="{FF2B5EF4-FFF2-40B4-BE49-F238E27FC236}">
                <a16:creationId xmlns:a16="http://schemas.microsoft.com/office/drawing/2014/main" id="{8EAB849B-1BFF-43E4-8A67-3B8FBDF240DA}"/>
              </a:ext>
            </a:extLst>
          </p:cNvPr>
          <p:cNvPicPr>
            <a:picLocks noChangeAspect="1"/>
          </p:cNvPicPr>
          <p:nvPr/>
        </p:nvPicPr>
        <p:blipFill>
          <a:blip r:embed="rId2"/>
          <a:stretch>
            <a:fillRect/>
          </a:stretch>
        </p:blipFill>
        <p:spPr>
          <a:xfrm>
            <a:off x="9013331" y="1344846"/>
            <a:ext cx="9122269" cy="8942154"/>
          </a:xfrm>
          <a:prstGeom prst="rect">
            <a:avLst/>
          </a:prstGeom>
        </p:spPr>
      </p:pic>
      <mc:AlternateContent xmlns:mc="http://schemas.openxmlformats.org/markup-compatibility/2006" xmlns:a14="http://schemas.microsoft.com/office/drawing/2010/main">
        <mc:Choice Requires="a14">
          <p:sp>
            <p:nvSpPr>
              <p:cNvPr id="46" name="TextBox 8">
                <a:extLst>
                  <a:ext uri="{FF2B5EF4-FFF2-40B4-BE49-F238E27FC236}">
                    <a16:creationId xmlns:a16="http://schemas.microsoft.com/office/drawing/2014/main" id="{5D5CB847-EF89-4747-9AC4-271C7EBBB9B6}"/>
                  </a:ext>
                </a:extLst>
              </p:cNvPr>
              <p:cNvSpPr txBox="1"/>
              <p:nvPr/>
            </p:nvSpPr>
            <p:spPr>
              <a:xfrm>
                <a:off x="9177264" y="1485900"/>
                <a:ext cx="8805936" cy="6924973"/>
              </a:xfrm>
              <a:prstGeom prst="rect">
                <a:avLst/>
              </a:prstGeom>
            </p:spPr>
            <p:txBody>
              <a:bodyPr wrap="square" lIns="0" tIns="0" rIns="0" bIns="0" rtlCol="0" anchor="t">
                <a:spAutoFit/>
              </a:bodyPr>
              <a:lstStyle/>
              <a:p>
                <a:pPr>
                  <a:lnSpc>
                    <a:spcPts val="3616"/>
                  </a:lnSpc>
                  <a:spcBef>
                    <a:spcPct val="0"/>
                  </a:spcBef>
                </a:pPr>
                <a:r>
                  <a:rPr lang="en-US" sz="3400" spc="-25" dirty="0">
                    <a:latin typeface="Goudy Old Style" panose="02020502050305020303" pitchFamily="18" charset="0"/>
                  </a:rPr>
                  <a:t>Let’s consider two different costs:</a:t>
                </a:r>
              </a:p>
              <a:p>
                <a:pPr>
                  <a:lnSpc>
                    <a:spcPts val="3616"/>
                  </a:lnSpc>
                  <a:spcBef>
                    <a:spcPct val="0"/>
                  </a:spcBef>
                </a:pPr>
                <a:endParaRPr lang="en-US" sz="3400" spc="-25" dirty="0">
                  <a:latin typeface="Goudy Old Style" panose="02020502050305020303" pitchFamily="18" charset="0"/>
                </a:endParaRPr>
              </a:p>
              <a:p>
                <a:pPr marL="742950" indent="-742950">
                  <a:lnSpc>
                    <a:spcPts val="3616"/>
                  </a:lnSpc>
                  <a:spcBef>
                    <a:spcPct val="0"/>
                  </a:spcBef>
                  <a:buFont typeface="+mj-lt"/>
                  <a:buAutoNum type="arabicPeriod" startAt="2"/>
                </a:pPr>
                <a:r>
                  <a:rPr lang="en-US" sz="3400" b="1" spc="-25" dirty="0">
                    <a:latin typeface="Goudy Old Style" panose="02020502050305020303" pitchFamily="18" charset="0"/>
                  </a:rPr>
                  <a:t>Travel time</a:t>
                </a:r>
              </a:p>
              <a:p>
                <a:pPr marL="1200150" lvl="1" indent="-742950">
                  <a:lnSpc>
                    <a:spcPts val="3616"/>
                  </a:lnSpc>
                  <a:spcBef>
                    <a:spcPct val="0"/>
                  </a:spcBef>
                  <a:buFont typeface="Wingdings" panose="05000000000000000000" pitchFamily="2" charset="2"/>
                  <a:buChar char="Ø"/>
                </a:pPr>
                <a:r>
                  <a:rPr lang="en-US" sz="3400" spc="-25" dirty="0">
                    <a:latin typeface="Goudy Old Style" panose="02020502050305020303" pitchFamily="18" charset="0"/>
                  </a:rPr>
                  <a:t>For a given route, the travel time at different time of the day </a:t>
                </a:r>
                <a:r>
                  <a:rPr lang="en-US" sz="3400" b="1" spc="-25" dirty="0">
                    <a:solidFill>
                      <a:srgbClr val="0070C0"/>
                    </a:solidFill>
                    <a:latin typeface="Goudy Old Style" panose="02020502050305020303" pitchFamily="18" charset="0"/>
                  </a:rPr>
                  <a:t>does change </a:t>
                </a:r>
                <a:r>
                  <a:rPr lang="en-US" sz="3400" spc="-25" dirty="0">
                    <a:latin typeface="Goudy Old Style" panose="02020502050305020303" pitchFamily="18" charset="0"/>
                  </a:rPr>
                  <a:t>with the hour of the day.</a:t>
                </a:r>
              </a:p>
              <a:p>
                <a:pPr marL="1200150" lvl="1" indent="-742950">
                  <a:lnSpc>
                    <a:spcPts val="3616"/>
                  </a:lnSpc>
                  <a:spcBef>
                    <a:spcPct val="0"/>
                  </a:spcBef>
                  <a:buFont typeface="Wingdings" panose="05000000000000000000" pitchFamily="2" charset="2"/>
                  <a:buChar char="Ø"/>
                </a:pPr>
                <a:r>
                  <a:rPr lang="en-US" sz="3400" spc="-25" dirty="0">
                    <a:latin typeface="Goudy Old Style" panose="02020502050305020303" pitchFamily="18" charset="0"/>
                  </a:rPr>
                  <a:t>Let </a:t>
                </a:r>
                <a14:m>
                  <m:oMath xmlns:m="http://schemas.openxmlformats.org/officeDocument/2006/math">
                    <m:sSub>
                      <m:sSubPr>
                        <m:ctrlPr>
                          <a:rPr lang="en-US" sz="3400" i="1" spc="-25" smtClean="0">
                            <a:latin typeface="Cambria Math" panose="02040503050406030204" pitchFamily="18" charset="0"/>
                          </a:rPr>
                        </m:ctrlPr>
                      </m:sSubPr>
                      <m:e>
                        <m:r>
                          <a:rPr lang="en-US" sz="3400" i="1" spc="-25" smtClean="0">
                            <a:latin typeface="Cambria Math" panose="02040503050406030204" pitchFamily="18" charset="0"/>
                            <a:ea typeface="Cambria Math" panose="02040503050406030204" pitchFamily="18" charset="0"/>
                          </a:rPr>
                          <m:t>𝜑</m:t>
                        </m:r>
                      </m:e>
                      <m:sub>
                        <m:r>
                          <a:rPr lang="en-US" sz="3400" b="0" i="1" spc="-25" smtClean="0">
                            <a:latin typeface="Cambria Math" panose="02040503050406030204" pitchFamily="18" charset="0"/>
                          </a:rPr>
                          <m:t>𝑡</m:t>
                        </m:r>
                      </m:sub>
                    </m:sSub>
                  </m:oMath>
                </a14:m>
                <a:r>
                  <a:rPr lang="en-US" sz="3400" spc="-25" dirty="0">
                    <a:latin typeface="Goudy Old Style" panose="02020502050305020303" pitchFamily="18" charset="0"/>
                  </a:rPr>
                  <a:t> denote the travel time at time </a:t>
                </a:r>
                <a14:m>
                  <m:oMath xmlns:m="http://schemas.openxmlformats.org/officeDocument/2006/math">
                    <m:r>
                      <a:rPr lang="en-US" sz="3400" b="0" i="1" spc="-25" smtClean="0">
                        <a:latin typeface="Cambria Math" panose="02040503050406030204" pitchFamily="18" charset="0"/>
                      </a:rPr>
                      <m:t>𝑡</m:t>
                    </m:r>
                  </m:oMath>
                </a14:m>
                <a:r>
                  <a:rPr lang="en-US" sz="3400" spc="-25" dirty="0">
                    <a:latin typeface="Goudy Old Style" panose="02020502050305020303" pitchFamily="18" charset="0"/>
                  </a:rPr>
                  <a:t>.</a:t>
                </a:r>
              </a:p>
              <a:p>
                <a:pPr marL="1200150" lvl="1" indent="-742950">
                  <a:lnSpc>
                    <a:spcPts val="3616"/>
                  </a:lnSpc>
                  <a:spcBef>
                    <a:spcPct val="0"/>
                  </a:spcBef>
                  <a:buFont typeface="Wingdings" panose="05000000000000000000" pitchFamily="2" charset="2"/>
                  <a:buChar char="Ø"/>
                </a:pPr>
                <a:r>
                  <a:rPr lang="en-US" sz="3400" spc="-25" dirty="0">
                    <a:latin typeface="Goudy Old Style" panose="02020502050305020303" pitchFamily="18" charset="0"/>
                  </a:rPr>
                  <a:t>Let </a:t>
                </a:r>
                <a14:m>
                  <m:oMath xmlns:m="http://schemas.openxmlformats.org/officeDocument/2006/math">
                    <m:sSub>
                      <m:sSubPr>
                        <m:ctrlPr>
                          <a:rPr lang="en-US" sz="3400" i="1" spc="-25" smtClean="0">
                            <a:latin typeface="Cambria Math" panose="02040503050406030204" pitchFamily="18" charset="0"/>
                          </a:rPr>
                        </m:ctrlPr>
                      </m:sSubPr>
                      <m:e>
                        <m:r>
                          <a:rPr lang="en-US" sz="3400" b="0" i="1" spc="-25" smtClean="0">
                            <a:latin typeface="Cambria Math" panose="02040503050406030204" pitchFamily="18" charset="0"/>
                          </a:rPr>
                          <m:t>𝐺</m:t>
                        </m:r>
                      </m:e>
                      <m:sub>
                        <m:r>
                          <a:rPr lang="en-US" sz="3400" b="0" i="1" spc="-25" smtClean="0">
                            <a:latin typeface="Cambria Math" panose="02040503050406030204" pitchFamily="18" charset="0"/>
                          </a:rPr>
                          <m:t>𝑘</m:t>
                        </m:r>
                        <m:r>
                          <a:rPr lang="en-US" sz="3400" b="0" i="1" spc="-25" smtClean="0">
                            <a:latin typeface="Cambria Math" panose="02040503050406030204" pitchFamily="18" charset="0"/>
                          </a:rPr>
                          <m:t>,</m:t>
                        </m:r>
                        <m:r>
                          <a:rPr lang="en-US" sz="3400" b="0" i="1" spc="-25" smtClean="0">
                            <a:latin typeface="Cambria Math" panose="02040503050406030204" pitchFamily="18" charset="0"/>
                          </a:rPr>
                          <m:t>𝑡</m:t>
                        </m:r>
                      </m:sub>
                    </m:sSub>
                    <m:r>
                      <a:rPr lang="en-US" sz="3400" b="0" i="1" spc="-25" smtClean="0">
                        <a:latin typeface="Cambria Math" panose="02040503050406030204" pitchFamily="18" charset="0"/>
                      </a:rPr>
                      <m:t>=</m:t>
                    </m:r>
                    <m:r>
                      <a:rPr lang="en-US" sz="3400" b="0" i="1" spc="-25" smtClean="0">
                        <a:latin typeface="Cambria Math" panose="02040503050406030204" pitchFamily="18" charset="0"/>
                      </a:rPr>
                      <m:t>𝑃</m:t>
                    </m:r>
                    <m:d>
                      <m:dPr>
                        <m:begChr m:val="["/>
                        <m:endChr m:val="]"/>
                        <m:ctrlPr>
                          <a:rPr lang="en-US" sz="3400" b="0" i="1" spc="-25" smtClean="0">
                            <a:latin typeface="Cambria Math" panose="02040503050406030204" pitchFamily="18" charset="0"/>
                          </a:rPr>
                        </m:ctrlPr>
                      </m:dPr>
                      <m:e>
                        <m:sSub>
                          <m:sSubPr>
                            <m:ctrlPr>
                              <a:rPr lang="en-US" sz="3400" b="0" i="1" spc="-25" smtClean="0">
                                <a:latin typeface="Cambria Math" panose="02040503050406030204" pitchFamily="18" charset="0"/>
                              </a:rPr>
                            </m:ctrlPr>
                          </m:sSubPr>
                          <m:e>
                            <m:r>
                              <a:rPr lang="en-US" sz="3400" i="1" spc="-25">
                                <a:latin typeface="Cambria Math" panose="02040503050406030204" pitchFamily="18" charset="0"/>
                                <a:ea typeface="Cambria Math" panose="02040503050406030204" pitchFamily="18" charset="0"/>
                              </a:rPr>
                              <m:t>𝜑</m:t>
                            </m:r>
                          </m:e>
                          <m:sub>
                            <m:r>
                              <a:rPr lang="en-US" sz="3400" b="0" i="1" spc="-25" smtClean="0">
                                <a:latin typeface="Cambria Math" panose="02040503050406030204" pitchFamily="18" charset="0"/>
                              </a:rPr>
                              <m:t>𝑡</m:t>
                            </m:r>
                          </m:sub>
                        </m:sSub>
                        <m:r>
                          <a:rPr lang="en-US" sz="3400" b="0" i="1" spc="-25" smtClean="0">
                            <a:latin typeface="Cambria Math" panose="02040503050406030204" pitchFamily="18" charset="0"/>
                          </a:rPr>
                          <m:t> | </m:t>
                        </m:r>
                        <m:sSub>
                          <m:sSubPr>
                            <m:ctrlPr>
                              <a:rPr lang="en-US" sz="3400" b="0" i="1" spc="-25" smtClean="0">
                                <a:latin typeface="Cambria Math" panose="02040503050406030204" pitchFamily="18" charset="0"/>
                              </a:rPr>
                            </m:ctrlPr>
                          </m:sSubPr>
                          <m:e>
                            <m:r>
                              <a:rPr lang="en-US" sz="3400" b="0" i="1" spc="-25" smtClean="0">
                                <a:latin typeface="Cambria Math" panose="02040503050406030204" pitchFamily="18" charset="0"/>
                              </a:rPr>
                              <m:t>𝑎</m:t>
                            </m:r>
                          </m:e>
                          <m:sub>
                            <m:r>
                              <a:rPr lang="en-US" sz="3400" b="0" i="1" spc="-25" smtClean="0">
                                <a:latin typeface="Cambria Math" panose="02040503050406030204" pitchFamily="18" charset="0"/>
                              </a:rPr>
                              <m:t>𝑡</m:t>
                            </m:r>
                          </m:sub>
                        </m:sSub>
                        <m:r>
                          <a:rPr lang="en-US" sz="3400" b="0" i="1" spc="-25" smtClean="0">
                            <a:latin typeface="Cambria Math" panose="02040503050406030204" pitchFamily="18" charset="0"/>
                          </a:rPr>
                          <m:t>=</m:t>
                        </m:r>
                        <m:r>
                          <a:rPr lang="en-US" sz="3400" b="0" i="1" spc="-25" smtClean="0">
                            <a:latin typeface="Cambria Math" panose="02040503050406030204" pitchFamily="18" charset="0"/>
                          </a:rPr>
                          <m:t>𝑘</m:t>
                        </m:r>
                      </m:e>
                    </m:d>
                  </m:oMath>
                </a14:m>
                <a:r>
                  <a:rPr lang="en-US" sz="3400" spc="-25" dirty="0">
                    <a:latin typeface="Goudy Old Style" panose="02020502050305020303" pitchFamily="18" charset="0"/>
                  </a:rPr>
                  <a:t> denote the probability density function of the travel time for route </a:t>
                </a:r>
                <a14:m>
                  <m:oMath xmlns:m="http://schemas.openxmlformats.org/officeDocument/2006/math">
                    <m:r>
                      <a:rPr lang="en-US" sz="3400" b="0" i="1" spc="-25" smtClean="0">
                        <a:latin typeface="Cambria Math" panose="02040503050406030204" pitchFamily="18" charset="0"/>
                      </a:rPr>
                      <m:t>𝑘</m:t>
                    </m:r>
                  </m:oMath>
                </a14:m>
                <a:r>
                  <a:rPr lang="en-US" sz="3400" spc="-25" dirty="0">
                    <a:latin typeface="Goudy Old Style" panose="02020502050305020303" pitchFamily="18" charset="0"/>
                  </a:rPr>
                  <a:t>.</a:t>
                </a:r>
              </a:p>
              <a:p>
                <a:pPr marL="1200150" lvl="1" indent="-742950">
                  <a:lnSpc>
                    <a:spcPts val="3616"/>
                  </a:lnSpc>
                  <a:spcBef>
                    <a:spcPct val="0"/>
                  </a:spcBef>
                  <a:buFont typeface="Wingdings" panose="05000000000000000000" pitchFamily="2" charset="2"/>
                  <a:buChar char="Ø"/>
                </a:pPr>
                <a:r>
                  <a:rPr lang="en-US" sz="3400" spc="-25" dirty="0">
                    <a:latin typeface="Goudy Old Style" panose="02020502050305020303" pitchFamily="18" charset="0"/>
                  </a:rPr>
                  <a:t>Notice that probability density function </a:t>
                </a:r>
                <a14:m>
                  <m:oMath xmlns:m="http://schemas.openxmlformats.org/officeDocument/2006/math">
                    <m:sSub>
                      <m:sSubPr>
                        <m:ctrlPr>
                          <a:rPr lang="en-US" sz="3400" b="1" i="1" spc="-25" smtClean="0">
                            <a:solidFill>
                              <a:srgbClr val="0070C0"/>
                            </a:solidFill>
                            <a:latin typeface="Cambria Math" panose="02040503050406030204" pitchFamily="18" charset="0"/>
                          </a:rPr>
                        </m:ctrlPr>
                      </m:sSubPr>
                      <m:e>
                        <m:r>
                          <a:rPr lang="en-US" sz="3400" b="1" i="1" spc="-25" smtClean="0">
                            <a:solidFill>
                              <a:srgbClr val="0070C0"/>
                            </a:solidFill>
                            <a:latin typeface="Cambria Math" panose="02040503050406030204" pitchFamily="18" charset="0"/>
                          </a:rPr>
                          <m:t>𝑮</m:t>
                        </m:r>
                      </m:e>
                      <m:sub>
                        <m:r>
                          <a:rPr lang="en-US" sz="3400" b="1" i="1" spc="-25">
                            <a:solidFill>
                              <a:srgbClr val="0070C0"/>
                            </a:solidFill>
                            <a:latin typeface="Cambria Math" panose="02040503050406030204" pitchFamily="18" charset="0"/>
                          </a:rPr>
                          <m:t>𝒌</m:t>
                        </m:r>
                        <m:r>
                          <a:rPr lang="en-US" sz="3400" b="1" i="1" spc="-25" smtClean="0">
                            <a:solidFill>
                              <a:srgbClr val="0070C0"/>
                            </a:solidFill>
                            <a:latin typeface="Cambria Math" panose="02040503050406030204" pitchFamily="18" charset="0"/>
                          </a:rPr>
                          <m:t>,</m:t>
                        </m:r>
                        <m:r>
                          <a:rPr lang="en-US" sz="3400" b="1" i="1" spc="-25" smtClean="0">
                            <a:solidFill>
                              <a:srgbClr val="0070C0"/>
                            </a:solidFill>
                            <a:latin typeface="Cambria Math" panose="02040503050406030204" pitchFamily="18" charset="0"/>
                          </a:rPr>
                          <m:t>𝒕</m:t>
                        </m:r>
                      </m:sub>
                    </m:sSub>
                  </m:oMath>
                </a14:m>
                <a:r>
                  <a:rPr lang="en-US" sz="3400" b="1" spc="-25" dirty="0">
                    <a:solidFill>
                      <a:srgbClr val="0070C0"/>
                    </a:solidFill>
                    <a:latin typeface="Goudy Old Style" panose="02020502050305020303" pitchFamily="18" charset="0"/>
                  </a:rPr>
                  <a:t> is dependent on </a:t>
                </a:r>
                <a14:m>
                  <m:oMath xmlns:m="http://schemas.openxmlformats.org/officeDocument/2006/math">
                    <m:r>
                      <a:rPr lang="en-US" sz="3400" b="1" i="1" spc="-25" smtClean="0">
                        <a:solidFill>
                          <a:srgbClr val="0070C0"/>
                        </a:solidFill>
                        <a:latin typeface="Cambria Math" panose="02040503050406030204" pitchFamily="18" charset="0"/>
                      </a:rPr>
                      <m:t>𝒕</m:t>
                    </m:r>
                  </m:oMath>
                </a14:m>
                <a:r>
                  <a:rPr lang="en-US" sz="3400" spc="-25" dirty="0">
                    <a:latin typeface="Goudy Old Style" panose="02020502050305020303" pitchFamily="18" charset="0"/>
                  </a:rPr>
                  <a:t>. This is because the statistical property of travel time does change with the hour of the day. Hence, a </a:t>
                </a:r>
                <a:r>
                  <a:rPr lang="en-US" sz="3400" b="1" u="sng" spc="-25" dirty="0">
                    <a:solidFill>
                      <a:srgbClr val="0070C0"/>
                    </a:solidFill>
                    <a:latin typeface="Goudy Old Style" panose="02020502050305020303" pitchFamily="18" charset="0"/>
                  </a:rPr>
                  <a:t>non-stationary </a:t>
                </a:r>
                <a:r>
                  <a:rPr lang="en-US" sz="3400" b="1" u="sng" spc="-25">
                    <a:solidFill>
                      <a:srgbClr val="0070C0"/>
                    </a:solidFill>
                    <a:latin typeface="Goudy Old Style" panose="02020502050305020303" pitchFamily="18" charset="0"/>
                  </a:rPr>
                  <a:t>process</a:t>
                </a:r>
                <a:r>
                  <a:rPr lang="en-US" sz="3400" spc="-25">
                    <a:latin typeface="Goudy Old Style" panose="02020502050305020303" pitchFamily="18" charset="0"/>
                  </a:rPr>
                  <a:t>.</a:t>
                </a:r>
                <a:endParaRPr lang="en-US" sz="3400" spc="-25" dirty="0">
                  <a:latin typeface="Goudy Old Style" panose="02020502050305020303" pitchFamily="18" charset="0"/>
                </a:endParaRPr>
              </a:p>
            </p:txBody>
          </p:sp>
        </mc:Choice>
        <mc:Fallback xmlns="">
          <p:sp>
            <p:nvSpPr>
              <p:cNvPr id="46" name="TextBox 8">
                <a:extLst>
                  <a:ext uri="{FF2B5EF4-FFF2-40B4-BE49-F238E27FC236}">
                    <a16:creationId xmlns:a16="http://schemas.microsoft.com/office/drawing/2014/main" id="{5D5CB847-EF89-4747-9AC4-271C7EBBB9B6}"/>
                  </a:ext>
                </a:extLst>
              </p:cNvPr>
              <p:cNvSpPr txBox="1">
                <a:spLocks noRot="1" noChangeAspect="1" noMove="1" noResize="1" noEditPoints="1" noAdjustHandles="1" noChangeArrowheads="1" noChangeShapeType="1" noTextEdit="1"/>
              </p:cNvSpPr>
              <p:nvPr/>
            </p:nvSpPr>
            <p:spPr>
              <a:xfrm>
                <a:off x="9177264" y="1485900"/>
                <a:ext cx="8805936" cy="6924973"/>
              </a:xfrm>
              <a:prstGeom prst="rect">
                <a:avLst/>
              </a:prstGeom>
              <a:blipFill>
                <a:blip r:embed="rId3"/>
                <a:stretch>
                  <a:fillRect l="-2976" t="-2817" r="-3806" b="-2817"/>
                </a:stretch>
              </a:blipFill>
            </p:spPr>
            <p:txBody>
              <a:bodyPr/>
              <a:lstStyle/>
              <a:p>
                <a:r>
                  <a:rPr lang="en-US">
                    <a:noFill/>
                  </a:rPr>
                  <a:t> </a:t>
                </a:r>
              </a:p>
            </p:txBody>
          </p:sp>
        </mc:Fallback>
      </mc:AlternateContent>
      <p:sp>
        <p:nvSpPr>
          <p:cNvPr id="47" name="Rectangle: Rounded Corners 46">
            <a:extLst>
              <a:ext uri="{FF2B5EF4-FFF2-40B4-BE49-F238E27FC236}">
                <a16:creationId xmlns:a16="http://schemas.microsoft.com/office/drawing/2014/main" id="{49049EEB-5410-4E48-A5B9-D934F5312FB5}"/>
              </a:ext>
            </a:extLst>
          </p:cNvPr>
          <p:cNvSpPr/>
          <p:nvPr/>
        </p:nvSpPr>
        <p:spPr>
          <a:xfrm>
            <a:off x="526777" y="1399088"/>
            <a:ext cx="8275364" cy="5344612"/>
          </a:xfrm>
          <a:prstGeom prst="roundRect">
            <a:avLst>
              <a:gd name="adj" fmla="val 4290"/>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CED9095F-E91B-469E-A7E0-6FDB8BA83D5A}"/>
              </a:ext>
            </a:extLst>
          </p:cNvPr>
          <p:cNvPicPr>
            <a:picLocks noChangeAspect="1"/>
          </p:cNvPicPr>
          <p:nvPr/>
        </p:nvPicPr>
        <p:blipFill>
          <a:blip r:embed="rId4"/>
          <a:stretch>
            <a:fillRect/>
          </a:stretch>
        </p:blipFill>
        <p:spPr>
          <a:xfrm>
            <a:off x="1295400" y="5312563"/>
            <a:ext cx="1981200" cy="1246215"/>
          </a:xfrm>
          <a:prstGeom prst="rect">
            <a:avLst/>
          </a:prstGeom>
        </p:spPr>
      </p:pic>
      <p:pic>
        <p:nvPicPr>
          <p:cNvPr id="66" name="Picture 6" descr="Mahindra University Hyderabad Announces Last and Final Call for Admissions  to B.Tech Degree Programs">
            <a:extLst>
              <a:ext uri="{FF2B5EF4-FFF2-40B4-BE49-F238E27FC236}">
                <a16:creationId xmlns:a16="http://schemas.microsoft.com/office/drawing/2014/main" id="{9D88D717-C4D5-4A2F-A039-1A8A4C2016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4020" y="2152616"/>
            <a:ext cx="2438400" cy="1606475"/>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FCEBEDE0-57B5-4AB1-94BE-7960FE4C931E}"/>
              </a:ext>
            </a:extLst>
          </p:cNvPr>
          <p:cNvSpPr txBox="1"/>
          <p:nvPr/>
        </p:nvSpPr>
        <p:spPr>
          <a:xfrm>
            <a:off x="6770251" y="1375014"/>
            <a:ext cx="1535549" cy="861774"/>
          </a:xfrm>
          <a:prstGeom prst="rect">
            <a:avLst/>
          </a:prstGeom>
          <a:noFill/>
        </p:spPr>
        <p:txBody>
          <a:bodyPr wrap="none" rtlCol="0">
            <a:spAutoFit/>
          </a:bodyPr>
          <a:lstStyle/>
          <a:p>
            <a:r>
              <a:rPr lang="en-US" sz="2500" b="1" dirty="0"/>
              <a:t>Mahindra</a:t>
            </a:r>
          </a:p>
          <a:p>
            <a:r>
              <a:rPr lang="en-US" sz="2500" b="1" dirty="0"/>
              <a:t>University</a:t>
            </a:r>
          </a:p>
        </p:txBody>
      </p:sp>
      <p:sp>
        <p:nvSpPr>
          <p:cNvPr id="68" name="Freeform: Shape 67">
            <a:extLst>
              <a:ext uri="{FF2B5EF4-FFF2-40B4-BE49-F238E27FC236}">
                <a16:creationId xmlns:a16="http://schemas.microsoft.com/office/drawing/2014/main" id="{E616410B-F3CB-4591-85E3-4F3363D7612B}"/>
              </a:ext>
            </a:extLst>
          </p:cNvPr>
          <p:cNvSpPr/>
          <p:nvPr/>
        </p:nvSpPr>
        <p:spPr>
          <a:xfrm rot="233536">
            <a:off x="1130500" y="2860914"/>
            <a:ext cx="4965500" cy="2990156"/>
          </a:xfrm>
          <a:custGeom>
            <a:avLst/>
            <a:gdLst>
              <a:gd name="connsiteX0" fmla="*/ 393500 w 4965500"/>
              <a:gd name="connsiteY0" fmla="*/ 4175760 h 4175760"/>
              <a:gd name="connsiteX1" fmla="*/ 454460 w 4965500"/>
              <a:gd name="connsiteY1" fmla="*/ 1661160 h 4175760"/>
              <a:gd name="connsiteX2" fmla="*/ 4965500 w 4965500"/>
              <a:gd name="connsiteY2" fmla="*/ 0 h 4175760"/>
            </a:gdLst>
            <a:ahLst/>
            <a:cxnLst>
              <a:cxn ang="0">
                <a:pos x="connsiteX0" y="connsiteY0"/>
              </a:cxn>
              <a:cxn ang="0">
                <a:pos x="connsiteX1" y="connsiteY1"/>
              </a:cxn>
              <a:cxn ang="0">
                <a:pos x="connsiteX2" y="connsiteY2"/>
              </a:cxn>
            </a:cxnLst>
            <a:rect l="l" t="t" r="r" b="b"/>
            <a:pathLst>
              <a:path w="4965500" h="4175760">
                <a:moveTo>
                  <a:pt x="393500" y="4175760"/>
                </a:moveTo>
                <a:cubicBezTo>
                  <a:pt x="42980" y="3266440"/>
                  <a:pt x="-307540" y="2357120"/>
                  <a:pt x="454460" y="1661160"/>
                </a:cubicBezTo>
                <a:cubicBezTo>
                  <a:pt x="1216460" y="965200"/>
                  <a:pt x="3090980" y="482600"/>
                  <a:pt x="4965500" y="0"/>
                </a:cubicBezTo>
              </a:path>
            </a:pathLst>
          </a:cu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DF138BDF-E108-4FDA-A2E0-21EAE6B6EC9E}"/>
              </a:ext>
            </a:extLst>
          </p:cNvPr>
          <p:cNvSpPr/>
          <p:nvPr/>
        </p:nvSpPr>
        <p:spPr>
          <a:xfrm rot="2731137">
            <a:off x="2247501" y="3019200"/>
            <a:ext cx="827242" cy="2423939"/>
          </a:xfrm>
          <a:custGeom>
            <a:avLst/>
            <a:gdLst>
              <a:gd name="connsiteX0" fmla="*/ 691969 w 691969"/>
              <a:gd name="connsiteY0" fmla="*/ 2987040 h 2987040"/>
              <a:gd name="connsiteX1" fmla="*/ 6169 w 691969"/>
              <a:gd name="connsiteY1" fmla="*/ 1264920 h 2987040"/>
              <a:gd name="connsiteX2" fmla="*/ 356689 w 691969"/>
              <a:gd name="connsiteY2" fmla="*/ 0 h 2987040"/>
            </a:gdLst>
            <a:ahLst/>
            <a:cxnLst>
              <a:cxn ang="0">
                <a:pos x="connsiteX0" y="connsiteY0"/>
              </a:cxn>
              <a:cxn ang="0">
                <a:pos x="connsiteX1" y="connsiteY1"/>
              </a:cxn>
              <a:cxn ang="0">
                <a:pos x="connsiteX2" y="connsiteY2"/>
              </a:cxn>
            </a:cxnLst>
            <a:rect l="l" t="t" r="r" b="b"/>
            <a:pathLst>
              <a:path w="691969" h="2987040">
                <a:moveTo>
                  <a:pt x="691969" y="2987040"/>
                </a:moveTo>
                <a:cubicBezTo>
                  <a:pt x="377009" y="2374900"/>
                  <a:pt x="62049" y="1762760"/>
                  <a:pt x="6169" y="1264920"/>
                </a:cubicBezTo>
                <a:cubicBezTo>
                  <a:pt x="-49711" y="767080"/>
                  <a:pt x="290649" y="223520"/>
                  <a:pt x="356689" y="0"/>
                </a:cubicBezTo>
              </a:path>
            </a:pathLst>
          </a:cu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3BCF4117-AE63-4A1F-A324-59D581688790}"/>
              </a:ext>
            </a:extLst>
          </p:cNvPr>
          <p:cNvSpPr/>
          <p:nvPr/>
        </p:nvSpPr>
        <p:spPr>
          <a:xfrm>
            <a:off x="3048000" y="3729594"/>
            <a:ext cx="4693920" cy="2257556"/>
          </a:xfrm>
          <a:custGeom>
            <a:avLst/>
            <a:gdLst>
              <a:gd name="connsiteX0" fmla="*/ 0 w 4693920"/>
              <a:gd name="connsiteY0" fmla="*/ 4008120 h 4053320"/>
              <a:gd name="connsiteX1" fmla="*/ 3246120 w 4693920"/>
              <a:gd name="connsiteY1" fmla="*/ 3642360 h 4053320"/>
              <a:gd name="connsiteX2" fmla="*/ 3931920 w 4693920"/>
              <a:gd name="connsiteY2" fmla="*/ 1021080 h 4053320"/>
              <a:gd name="connsiteX3" fmla="*/ 4693920 w 4693920"/>
              <a:gd name="connsiteY3" fmla="*/ 0 h 4053320"/>
            </a:gdLst>
            <a:ahLst/>
            <a:cxnLst>
              <a:cxn ang="0">
                <a:pos x="connsiteX0" y="connsiteY0"/>
              </a:cxn>
              <a:cxn ang="0">
                <a:pos x="connsiteX1" y="connsiteY1"/>
              </a:cxn>
              <a:cxn ang="0">
                <a:pos x="connsiteX2" y="connsiteY2"/>
              </a:cxn>
              <a:cxn ang="0">
                <a:pos x="connsiteX3" y="connsiteY3"/>
              </a:cxn>
            </a:cxnLst>
            <a:rect l="l" t="t" r="r" b="b"/>
            <a:pathLst>
              <a:path w="4693920" h="4053320">
                <a:moveTo>
                  <a:pt x="0" y="4008120"/>
                </a:moveTo>
                <a:cubicBezTo>
                  <a:pt x="1295400" y="4074160"/>
                  <a:pt x="2590800" y="4140200"/>
                  <a:pt x="3246120" y="3642360"/>
                </a:cubicBezTo>
                <a:cubicBezTo>
                  <a:pt x="3901440" y="3144520"/>
                  <a:pt x="3690620" y="1628140"/>
                  <a:pt x="3931920" y="1021080"/>
                </a:cubicBezTo>
                <a:cubicBezTo>
                  <a:pt x="4173220" y="414020"/>
                  <a:pt x="4433570" y="207010"/>
                  <a:pt x="4693920" y="0"/>
                </a:cubicBezTo>
              </a:path>
            </a:pathLst>
          </a:cu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D0D0228-7951-4827-86D9-982172657A06}"/>
                  </a:ext>
                </a:extLst>
              </p:cNvPr>
              <p:cNvSpPr txBox="1"/>
              <p:nvPr/>
            </p:nvSpPr>
            <p:spPr>
              <a:xfrm>
                <a:off x="792305" y="1919526"/>
                <a:ext cx="3365300" cy="861774"/>
              </a:xfrm>
              <a:prstGeom prst="rect">
                <a:avLst/>
              </a:prstGeom>
              <a:noFill/>
            </p:spPr>
            <p:txBody>
              <a:bodyPr wrap="square" rtlCol="0">
                <a:spAutoFit/>
              </a:bodyPr>
              <a:lstStyle/>
              <a:p>
                <a:pPr algn="ctr"/>
                <a:r>
                  <a:rPr lang="en-US" sz="2500" b="1" dirty="0"/>
                  <a:t>NOTE: Routes </a:t>
                </a:r>
                <a14:m>
                  <m:oMath xmlns:m="http://schemas.openxmlformats.org/officeDocument/2006/math">
                    <m:sSub>
                      <m:sSubPr>
                        <m:ctrlPr>
                          <a:rPr lang="en-US" sz="2500" b="1" i="1" smtClean="0">
                            <a:latin typeface="Cambria Math" panose="02040503050406030204" pitchFamily="18" charset="0"/>
                          </a:rPr>
                        </m:ctrlPr>
                      </m:sSubPr>
                      <m:e>
                        <m:r>
                          <a:rPr lang="en-US" sz="2500" b="1" i="1" smtClean="0">
                            <a:latin typeface="Cambria Math" panose="02040503050406030204" pitchFamily="18" charset="0"/>
                          </a:rPr>
                          <m:t>𝑹</m:t>
                        </m:r>
                      </m:e>
                      <m:sub>
                        <m:r>
                          <a:rPr lang="en-US" sz="2500" b="1" i="1" smtClean="0">
                            <a:latin typeface="Cambria Math" panose="02040503050406030204" pitchFamily="18" charset="0"/>
                          </a:rPr>
                          <m:t>𝟏</m:t>
                        </m:r>
                      </m:sub>
                    </m:sSub>
                  </m:oMath>
                </a14:m>
                <a:r>
                  <a:rPr lang="en-US" sz="2500" b="1" dirty="0"/>
                  <a:t> and </a:t>
                </a:r>
                <a14:m>
                  <m:oMath xmlns:m="http://schemas.openxmlformats.org/officeDocument/2006/math">
                    <m:sSub>
                      <m:sSubPr>
                        <m:ctrlPr>
                          <a:rPr lang="en-US" sz="2500" b="1" i="1">
                            <a:latin typeface="Cambria Math" panose="02040503050406030204" pitchFamily="18" charset="0"/>
                          </a:rPr>
                        </m:ctrlPr>
                      </m:sSubPr>
                      <m:e>
                        <m:r>
                          <a:rPr lang="en-US" sz="2500" b="1" i="1">
                            <a:latin typeface="Cambria Math" panose="02040503050406030204" pitchFamily="18" charset="0"/>
                          </a:rPr>
                          <m:t>𝑹</m:t>
                        </m:r>
                      </m:e>
                      <m:sub>
                        <m:r>
                          <a:rPr lang="en-US" sz="2500" b="1" i="1" smtClean="0">
                            <a:latin typeface="Cambria Math" panose="02040503050406030204" pitchFamily="18" charset="0"/>
                          </a:rPr>
                          <m:t>𝟐</m:t>
                        </m:r>
                      </m:sub>
                    </m:sSub>
                  </m:oMath>
                </a14:m>
                <a:r>
                  <a:rPr lang="en-US" sz="2500" b="1" dirty="0"/>
                  <a:t> merges at one point</a:t>
                </a:r>
              </a:p>
            </p:txBody>
          </p:sp>
        </mc:Choice>
        <mc:Fallback xmlns="">
          <p:sp>
            <p:nvSpPr>
              <p:cNvPr id="74" name="TextBox 73">
                <a:extLst>
                  <a:ext uri="{FF2B5EF4-FFF2-40B4-BE49-F238E27FC236}">
                    <a16:creationId xmlns:a16="http://schemas.microsoft.com/office/drawing/2014/main" id="{6D0D0228-7951-4827-86D9-982172657A06}"/>
                  </a:ext>
                </a:extLst>
              </p:cNvPr>
              <p:cNvSpPr txBox="1">
                <a:spLocks noRot="1" noChangeAspect="1" noMove="1" noResize="1" noEditPoints="1" noAdjustHandles="1" noChangeArrowheads="1" noChangeShapeType="1" noTextEdit="1"/>
              </p:cNvSpPr>
              <p:nvPr/>
            </p:nvSpPr>
            <p:spPr>
              <a:xfrm>
                <a:off x="792305" y="1919526"/>
                <a:ext cx="3365300" cy="861774"/>
              </a:xfrm>
              <a:prstGeom prst="rect">
                <a:avLst/>
              </a:prstGeom>
              <a:blipFill>
                <a:blip r:embed="rId6"/>
                <a:stretch>
                  <a:fillRect t="-5674" r="-1630" b="-16312"/>
                </a:stretch>
              </a:blipFill>
            </p:spPr>
            <p:txBody>
              <a:bodyPr/>
              <a:lstStyle/>
              <a:p>
                <a:r>
                  <a:rPr lang="en-US">
                    <a:noFill/>
                  </a:rPr>
                  <a:t> </a:t>
                </a:r>
              </a:p>
            </p:txBody>
          </p:sp>
        </mc:Fallback>
      </mc:AlternateContent>
      <p:sp>
        <p:nvSpPr>
          <p:cNvPr id="75" name="Wave 74">
            <a:extLst>
              <a:ext uri="{FF2B5EF4-FFF2-40B4-BE49-F238E27FC236}">
                <a16:creationId xmlns:a16="http://schemas.microsoft.com/office/drawing/2014/main" id="{4AD035FB-4D38-4A27-B76F-5A6437271647}"/>
              </a:ext>
            </a:extLst>
          </p:cNvPr>
          <p:cNvSpPr/>
          <p:nvPr/>
        </p:nvSpPr>
        <p:spPr>
          <a:xfrm>
            <a:off x="901900" y="1562100"/>
            <a:ext cx="3231374" cy="1606475"/>
          </a:xfrm>
          <a:prstGeom prst="wav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CE45C61-3020-4692-8916-B2230DB9B639}"/>
              </a:ext>
            </a:extLst>
          </p:cNvPr>
          <p:cNvSpPr/>
          <p:nvPr/>
        </p:nvSpPr>
        <p:spPr>
          <a:xfrm>
            <a:off x="1075998" y="9122922"/>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89D52178-EEE0-4D6F-8523-66AFF1DEC557}"/>
                  </a:ext>
                </a:extLst>
              </p:cNvPr>
              <p:cNvSpPr txBox="1"/>
              <p:nvPr/>
            </p:nvSpPr>
            <p:spPr>
              <a:xfrm>
                <a:off x="1173890" y="9246119"/>
                <a:ext cx="74937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77" name="TextBox 76">
                <a:extLst>
                  <a:ext uri="{FF2B5EF4-FFF2-40B4-BE49-F238E27FC236}">
                    <a16:creationId xmlns:a16="http://schemas.microsoft.com/office/drawing/2014/main" id="{89D52178-EEE0-4D6F-8523-66AFF1DEC557}"/>
                  </a:ext>
                </a:extLst>
              </p:cNvPr>
              <p:cNvSpPr txBox="1">
                <a:spLocks noRot="1" noChangeAspect="1" noMove="1" noResize="1" noEditPoints="1" noAdjustHandles="1" noChangeArrowheads="1" noChangeShapeType="1" noTextEdit="1"/>
              </p:cNvSpPr>
              <p:nvPr/>
            </p:nvSpPr>
            <p:spPr>
              <a:xfrm>
                <a:off x="1173890" y="9246119"/>
                <a:ext cx="749372" cy="646331"/>
              </a:xfrm>
              <a:prstGeom prst="rect">
                <a:avLst/>
              </a:prstGeom>
              <a:blipFill>
                <a:blip r:embed="rId7"/>
                <a:stretch>
                  <a:fillRect/>
                </a:stretch>
              </a:blipFill>
              <a:ln>
                <a:noFill/>
              </a:ln>
            </p:spPr>
            <p:txBody>
              <a:bodyPr/>
              <a:lstStyle/>
              <a:p>
                <a:r>
                  <a:rPr lang="en-US">
                    <a:noFill/>
                  </a:rPr>
                  <a:t> </a:t>
                </a:r>
              </a:p>
            </p:txBody>
          </p:sp>
        </mc:Fallback>
      </mc:AlternateContent>
      <p:sp>
        <p:nvSpPr>
          <p:cNvPr id="78" name="Oval 77">
            <a:extLst>
              <a:ext uri="{FF2B5EF4-FFF2-40B4-BE49-F238E27FC236}">
                <a16:creationId xmlns:a16="http://schemas.microsoft.com/office/drawing/2014/main" id="{4A47AD74-6CCD-4FED-A5AA-DA007D20FEB0}"/>
              </a:ext>
            </a:extLst>
          </p:cNvPr>
          <p:cNvSpPr/>
          <p:nvPr/>
        </p:nvSpPr>
        <p:spPr>
          <a:xfrm>
            <a:off x="3037643" y="903783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6782592-BA06-4078-A046-7D5BB38040CA}"/>
                  </a:ext>
                </a:extLst>
              </p:cNvPr>
              <p:cNvSpPr txBox="1"/>
              <p:nvPr/>
            </p:nvSpPr>
            <p:spPr>
              <a:xfrm>
                <a:off x="3135535" y="9161033"/>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79" name="TextBox 78">
                <a:extLst>
                  <a:ext uri="{FF2B5EF4-FFF2-40B4-BE49-F238E27FC236}">
                    <a16:creationId xmlns:a16="http://schemas.microsoft.com/office/drawing/2014/main" id="{76782592-BA06-4078-A046-7D5BB38040CA}"/>
                  </a:ext>
                </a:extLst>
              </p:cNvPr>
              <p:cNvSpPr txBox="1">
                <a:spLocks noRot="1" noChangeAspect="1" noMove="1" noResize="1" noEditPoints="1" noAdjustHandles="1" noChangeArrowheads="1" noChangeShapeType="1" noTextEdit="1"/>
              </p:cNvSpPr>
              <p:nvPr/>
            </p:nvSpPr>
            <p:spPr>
              <a:xfrm>
                <a:off x="3135535" y="9161033"/>
                <a:ext cx="760080" cy="646331"/>
              </a:xfrm>
              <a:prstGeom prst="rect">
                <a:avLst/>
              </a:prstGeom>
              <a:blipFill>
                <a:blip r:embed="rId8"/>
                <a:stretch>
                  <a:fillRect/>
                </a:stretch>
              </a:blipFill>
              <a:ln>
                <a:no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C34D3F14-6F8D-468B-8176-3B2C9DEB668A}"/>
              </a:ext>
            </a:extLst>
          </p:cNvPr>
          <p:cNvSpPr/>
          <p:nvPr/>
        </p:nvSpPr>
        <p:spPr>
          <a:xfrm>
            <a:off x="5131837" y="8937019"/>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C14B29F-6DC4-44C3-8A4C-708107F8CD05}"/>
                  </a:ext>
                </a:extLst>
              </p:cNvPr>
              <p:cNvSpPr txBox="1"/>
              <p:nvPr/>
            </p:nvSpPr>
            <p:spPr>
              <a:xfrm>
                <a:off x="5229729" y="9060216"/>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81" name="TextBox 80">
                <a:extLst>
                  <a:ext uri="{FF2B5EF4-FFF2-40B4-BE49-F238E27FC236}">
                    <a16:creationId xmlns:a16="http://schemas.microsoft.com/office/drawing/2014/main" id="{7C14B29F-6DC4-44C3-8A4C-708107F8CD05}"/>
                  </a:ext>
                </a:extLst>
              </p:cNvPr>
              <p:cNvSpPr txBox="1">
                <a:spLocks noRot="1" noChangeAspect="1" noMove="1" noResize="1" noEditPoints="1" noAdjustHandles="1" noChangeArrowheads="1" noChangeShapeType="1" noTextEdit="1"/>
              </p:cNvSpPr>
              <p:nvPr/>
            </p:nvSpPr>
            <p:spPr>
              <a:xfrm>
                <a:off x="5229729" y="9060216"/>
                <a:ext cx="760080" cy="646331"/>
              </a:xfrm>
              <a:prstGeom prst="rect">
                <a:avLst/>
              </a:prstGeom>
              <a:blipFill>
                <a:blip r:embed="rId9"/>
                <a:stretch>
                  <a:fillRect/>
                </a:stretch>
              </a:blipFill>
              <a:ln>
                <a:noFill/>
              </a:ln>
            </p:spPr>
            <p:txBody>
              <a:bodyPr/>
              <a:lstStyle/>
              <a:p>
                <a:r>
                  <a:rPr lang="en-US">
                    <a:noFill/>
                  </a:rPr>
                  <a:t> </a:t>
                </a:r>
              </a:p>
            </p:txBody>
          </p:sp>
        </mc:Fallback>
      </mc:AlternateContent>
      <p:sp>
        <p:nvSpPr>
          <p:cNvPr id="82" name="Oval 81">
            <a:extLst>
              <a:ext uri="{FF2B5EF4-FFF2-40B4-BE49-F238E27FC236}">
                <a16:creationId xmlns:a16="http://schemas.microsoft.com/office/drawing/2014/main" id="{FA01B1BA-4D13-47F8-8D46-D4BF9E14FC32}"/>
              </a:ext>
            </a:extLst>
          </p:cNvPr>
          <p:cNvSpPr/>
          <p:nvPr/>
        </p:nvSpPr>
        <p:spPr>
          <a:xfrm>
            <a:off x="7146685" y="8937019"/>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34E8B10-A422-4376-9C4E-F660C6EB5E74}"/>
                  </a:ext>
                </a:extLst>
              </p:cNvPr>
              <p:cNvSpPr txBox="1"/>
              <p:nvPr/>
            </p:nvSpPr>
            <p:spPr>
              <a:xfrm>
                <a:off x="7244577" y="9060216"/>
                <a:ext cx="760080"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𝑎</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83" name="TextBox 82">
                <a:extLst>
                  <a:ext uri="{FF2B5EF4-FFF2-40B4-BE49-F238E27FC236}">
                    <a16:creationId xmlns:a16="http://schemas.microsoft.com/office/drawing/2014/main" id="{F34E8B10-A422-4376-9C4E-F660C6EB5E74}"/>
                  </a:ext>
                </a:extLst>
              </p:cNvPr>
              <p:cNvSpPr txBox="1">
                <a:spLocks noRot="1" noChangeAspect="1" noMove="1" noResize="1" noEditPoints="1" noAdjustHandles="1" noChangeArrowheads="1" noChangeShapeType="1" noTextEdit="1"/>
              </p:cNvSpPr>
              <p:nvPr/>
            </p:nvSpPr>
            <p:spPr>
              <a:xfrm>
                <a:off x="7244577" y="9060216"/>
                <a:ext cx="760080" cy="646331"/>
              </a:xfrm>
              <a:prstGeom prst="rect">
                <a:avLst/>
              </a:prstGeom>
              <a:blipFill>
                <a:blip r:embed="rId10"/>
                <a:stretch>
                  <a:fillRect/>
                </a:stretch>
              </a:blipFill>
              <a:ln>
                <a:noFill/>
              </a:ln>
            </p:spPr>
            <p:txBody>
              <a:bodyPr/>
              <a:lstStyle/>
              <a:p>
                <a:r>
                  <a:rPr lang="en-US">
                    <a:noFill/>
                  </a:rPr>
                  <a:t> </a:t>
                </a:r>
              </a:p>
            </p:txBody>
          </p:sp>
        </mc:Fallback>
      </mc:AlternateContent>
      <p:sp>
        <p:nvSpPr>
          <p:cNvPr id="84" name="Oval 83">
            <a:extLst>
              <a:ext uri="{FF2B5EF4-FFF2-40B4-BE49-F238E27FC236}">
                <a16:creationId xmlns:a16="http://schemas.microsoft.com/office/drawing/2014/main" id="{6B529FFF-40B2-4639-9B5E-4D377C1570A9}"/>
              </a:ext>
            </a:extLst>
          </p:cNvPr>
          <p:cNvSpPr/>
          <p:nvPr/>
        </p:nvSpPr>
        <p:spPr>
          <a:xfrm>
            <a:off x="1083625" y="7564299"/>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3617E7A-73D2-4787-BCA3-6BDF2AF669A9}"/>
                  </a:ext>
                </a:extLst>
              </p:cNvPr>
              <p:cNvSpPr txBox="1"/>
              <p:nvPr/>
            </p:nvSpPr>
            <p:spPr>
              <a:xfrm>
                <a:off x="1181517" y="7687496"/>
                <a:ext cx="66178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85" name="TextBox 84">
                <a:extLst>
                  <a:ext uri="{FF2B5EF4-FFF2-40B4-BE49-F238E27FC236}">
                    <a16:creationId xmlns:a16="http://schemas.microsoft.com/office/drawing/2014/main" id="{93617E7A-73D2-4787-BCA3-6BDF2AF669A9}"/>
                  </a:ext>
                </a:extLst>
              </p:cNvPr>
              <p:cNvSpPr txBox="1">
                <a:spLocks noRot="1" noChangeAspect="1" noMove="1" noResize="1" noEditPoints="1" noAdjustHandles="1" noChangeArrowheads="1" noChangeShapeType="1" noTextEdit="1"/>
              </p:cNvSpPr>
              <p:nvPr/>
            </p:nvSpPr>
            <p:spPr>
              <a:xfrm>
                <a:off x="1181517" y="7687496"/>
                <a:ext cx="661783" cy="646331"/>
              </a:xfrm>
              <a:prstGeom prst="rect">
                <a:avLst/>
              </a:prstGeom>
              <a:blipFill>
                <a:blip r:embed="rId11"/>
                <a:stretch>
                  <a:fillRect/>
                </a:stretch>
              </a:blipFill>
              <a:ln>
                <a:noFill/>
              </a:ln>
            </p:spPr>
            <p:txBody>
              <a:bodyPr/>
              <a:lstStyle/>
              <a:p>
                <a:r>
                  <a:rPr lang="en-US">
                    <a:noFill/>
                  </a:rPr>
                  <a:t> </a:t>
                </a:r>
              </a:p>
            </p:txBody>
          </p:sp>
        </mc:Fallback>
      </mc:AlternateContent>
      <p:sp>
        <p:nvSpPr>
          <p:cNvPr id="86" name="Oval 85">
            <a:extLst>
              <a:ext uri="{FF2B5EF4-FFF2-40B4-BE49-F238E27FC236}">
                <a16:creationId xmlns:a16="http://schemas.microsoft.com/office/drawing/2014/main" id="{234AC273-F831-4E9E-AECB-A0FFBD160794}"/>
              </a:ext>
            </a:extLst>
          </p:cNvPr>
          <p:cNvSpPr/>
          <p:nvPr/>
        </p:nvSpPr>
        <p:spPr>
          <a:xfrm>
            <a:off x="3045270" y="7479213"/>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23CFA3F9-C64C-4B45-8901-4E0524A23140}"/>
                  </a:ext>
                </a:extLst>
              </p:cNvPr>
              <p:cNvSpPr txBox="1"/>
              <p:nvPr/>
            </p:nvSpPr>
            <p:spPr>
              <a:xfrm>
                <a:off x="3143162" y="7602410"/>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87" name="TextBox 86">
                <a:extLst>
                  <a:ext uri="{FF2B5EF4-FFF2-40B4-BE49-F238E27FC236}">
                    <a16:creationId xmlns:a16="http://schemas.microsoft.com/office/drawing/2014/main" id="{23CFA3F9-C64C-4B45-8901-4E0524A23140}"/>
                  </a:ext>
                </a:extLst>
              </p:cNvPr>
              <p:cNvSpPr txBox="1">
                <a:spLocks noRot="1" noChangeAspect="1" noMove="1" noResize="1" noEditPoints="1" noAdjustHandles="1" noChangeArrowheads="1" noChangeShapeType="1" noTextEdit="1"/>
              </p:cNvSpPr>
              <p:nvPr/>
            </p:nvSpPr>
            <p:spPr>
              <a:xfrm>
                <a:off x="3143162" y="7602410"/>
                <a:ext cx="672492" cy="646331"/>
              </a:xfrm>
              <a:prstGeom prst="rect">
                <a:avLst/>
              </a:prstGeom>
              <a:blipFill>
                <a:blip r:embed="rId12"/>
                <a:stretch>
                  <a:fillRect/>
                </a:stretch>
              </a:blipFill>
              <a:ln>
                <a:noFill/>
              </a:ln>
            </p:spPr>
            <p:txBody>
              <a:bodyPr/>
              <a:lstStyle/>
              <a:p>
                <a:r>
                  <a:rPr lang="en-US">
                    <a:noFill/>
                  </a:rPr>
                  <a:t> </a:t>
                </a:r>
              </a:p>
            </p:txBody>
          </p:sp>
        </mc:Fallback>
      </mc:AlternateContent>
      <p:sp>
        <p:nvSpPr>
          <p:cNvPr id="88" name="Oval 87">
            <a:extLst>
              <a:ext uri="{FF2B5EF4-FFF2-40B4-BE49-F238E27FC236}">
                <a16:creationId xmlns:a16="http://schemas.microsoft.com/office/drawing/2014/main" id="{9BEC8A7C-D165-4427-BCBF-B7CA3E6A32A4}"/>
              </a:ext>
            </a:extLst>
          </p:cNvPr>
          <p:cNvSpPr/>
          <p:nvPr/>
        </p:nvSpPr>
        <p:spPr>
          <a:xfrm>
            <a:off x="5139464" y="737839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2909110F-7876-44E5-8413-59130FEE9A94}"/>
                  </a:ext>
                </a:extLst>
              </p:cNvPr>
              <p:cNvSpPr txBox="1"/>
              <p:nvPr/>
            </p:nvSpPr>
            <p:spPr>
              <a:xfrm>
                <a:off x="5237356" y="7501593"/>
                <a:ext cx="67249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89" name="TextBox 88">
                <a:extLst>
                  <a:ext uri="{FF2B5EF4-FFF2-40B4-BE49-F238E27FC236}">
                    <a16:creationId xmlns:a16="http://schemas.microsoft.com/office/drawing/2014/main" id="{2909110F-7876-44E5-8413-59130FEE9A94}"/>
                  </a:ext>
                </a:extLst>
              </p:cNvPr>
              <p:cNvSpPr txBox="1">
                <a:spLocks noRot="1" noChangeAspect="1" noMove="1" noResize="1" noEditPoints="1" noAdjustHandles="1" noChangeArrowheads="1" noChangeShapeType="1" noTextEdit="1"/>
              </p:cNvSpPr>
              <p:nvPr/>
            </p:nvSpPr>
            <p:spPr>
              <a:xfrm>
                <a:off x="5237356" y="7501593"/>
                <a:ext cx="672492" cy="646331"/>
              </a:xfrm>
              <a:prstGeom prst="rect">
                <a:avLst/>
              </a:prstGeom>
              <a:blipFill>
                <a:blip r:embed="rId13"/>
                <a:stretch>
                  <a:fillRect/>
                </a:stretch>
              </a:blipFill>
              <a:ln>
                <a:noFill/>
              </a:ln>
            </p:spPr>
            <p:txBody>
              <a:bodyPr/>
              <a:lstStyle/>
              <a:p>
                <a:r>
                  <a:rPr lang="en-US">
                    <a:noFill/>
                  </a:rPr>
                  <a:t> </a:t>
                </a:r>
              </a:p>
            </p:txBody>
          </p:sp>
        </mc:Fallback>
      </mc:AlternateContent>
      <p:sp>
        <p:nvSpPr>
          <p:cNvPr id="90" name="Oval 89">
            <a:extLst>
              <a:ext uri="{FF2B5EF4-FFF2-40B4-BE49-F238E27FC236}">
                <a16:creationId xmlns:a16="http://schemas.microsoft.com/office/drawing/2014/main" id="{2EAE9375-49C1-4023-A56B-2B1ABE8425CC}"/>
              </a:ext>
            </a:extLst>
          </p:cNvPr>
          <p:cNvSpPr/>
          <p:nvPr/>
        </p:nvSpPr>
        <p:spPr>
          <a:xfrm>
            <a:off x="7154312" y="737839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73671F4-C689-4E77-844D-8975B384DD20}"/>
                  </a:ext>
                </a:extLst>
              </p:cNvPr>
              <p:cNvSpPr txBox="1"/>
              <p:nvPr/>
            </p:nvSpPr>
            <p:spPr>
              <a:xfrm>
                <a:off x="7252204" y="7501593"/>
                <a:ext cx="652743"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91" name="TextBox 90">
                <a:extLst>
                  <a:ext uri="{FF2B5EF4-FFF2-40B4-BE49-F238E27FC236}">
                    <a16:creationId xmlns:a16="http://schemas.microsoft.com/office/drawing/2014/main" id="{173671F4-C689-4E77-844D-8975B384DD20}"/>
                  </a:ext>
                </a:extLst>
              </p:cNvPr>
              <p:cNvSpPr txBox="1">
                <a:spLocks noRot="1" noChangeAspect="1" noMove="1" noResize="1" noEditPoints="1" noAdjustHandles="1" noChangeArrowheads="1" noChangeShapeType="1" noTextEdit="1"/>
              </p:cNvSpPr>
              <p:nvPr/>
            </p:nvSpPr>
            <p:spPr>
              <a:xfrm>
                <a:off x="7252204" y="7501593"/>
                <a:ext cx="652743" cy="646331"/>
              </a:xfrm>
              <a:prstGeom prst="rect">
                <a:avLst/>
              </a:prstGeom>
              <a:blipFill>
                <a:blip r:embed="rId14"/>
                <a:stretch>
                  <a:fillRect/>
                </a:stretch>
              </a:blipFill>
              <a:ln>
                <a:noFill/>
              </a:ln>
            </p:spPr>
            <p:txBody>
              <a:bodyPr/>
              <a:lstStyle/>
              <a:p>
                <a:r>
                  <a:rPr lang="en-US">
                    <a:noFill/>
                  </a:rPr>
                  <a:t> </a:t>
                </a:r>
              </a:p>
            </p:txBody>
          </p:sp>
        </mc:Fallback>
      </mc:AlternateContent>
      <p:cxnSp>
        <p:nvCxnSpPr>
          <p:cNvPr id="92" name="Straight Arrow Connector 91">
            <a:extLst>
              <a:ext uri="{FF2B5EF4-FFF2-40B4-BE49-F238E27FC236}">
                <a16:creationId xmlns:a16="http://schemas.microsoft.com/office/drawing/2014/main" id="{5C0B046D-187F-4885-8F1A-94937213CAB3}"/>
              </a:ext>
            </a:extLst>
          </p:cNvPr>
          <p:cNvCxnSpPr>
            <a:cxnSpLocks/>
            <a:endCxn id="84" idx="4"/>
          </p:cNvCxnSpPr>
          <p:nvPr/>
        </p:nvCxnSpPr>
        <p:spPr>
          <a:xfrm flipV="1">
            <a:off x="1528804" y="8478699"/>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F6AC772-6A75-4120-B91B-1FC5EC2C3F28}"/>
              </a:ext>
            </a:extLst>
          </p:cNvPr>
          <p:cNvCxnSpPr>
            <a:cxnSpLocks/>
          </p:cNvCxnSpPr>
          <p:nvPr/>
        </p:nvCxnSpPr>
        <p:spPr>
          <a:xfrm flipV="1">
            <a:off x="3515575" y="8403766"/>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8720D49-AA27-426A-B24D-620253F03B04}"/>
              </a:ext>
            </a:extLst>
          </p:cNvPr>
          <p:cNvCxnSpPr>
            <a:cxnSpLocks/>
          </p:cNvCxnSpPr>
          <p:nvPr/>
        </p:nvCxnSpPr>
        <p:spPr>
          <a:xfrm flipV="1">
            <a:off x="5619027" y="8297300"/>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D6F6D44-10D3-4FB5-8E34-5F07AD71ED99}"/>
              </a:ext>
            </a:extLst>
          </p:cNvPr>
          <p:cNvCxnSpPr>
            <a:cxnSpLocks/>
          </p:cNvCxnSpPr>
          <p:nvPr/>
        </p:nvCxnSpPr>
        <p:spPr>
          <a:xfrm flipV="1">
            <a:off x="7629365" y="8287247"/>
            <a:ext cx="12021" cy="64422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57534510-BE27-448B-BCC2-403A40D73DF4}"/>
                  </a:ext>
                </a:extLst>
              </p:cNvPr>
              <p:cNvSpPr/>
              <p:nvPr/>
            </p:nvSpPr>
            <p:spPr>
              <a:xfrm>
                <a:off x="1125668" y="4146891"/>
                <a:ext cx="71763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1" i="1" spc="-25">
                              <a:latin typeface="Cambria Math" panose="02040503050406030204" pitchFamily="18" charset="0"/>
                              <a:ea typeface="Cambria Math" panose="02040503050406030204" pitchFamily="18" charset="0"/>
                            </a:rPr>
                          </m:ctrlPr>
                        </m:sSubPr>
                        <m:e>
                          <m:r>
                            <a:rPr lang="en-US" sz="3000" b="1" i="1" spc="-25">
                              <a:latin typeface="Cambria Math" panose="02040503050406030204" pitchFamily="18" charset="0"/>
                              <a:ea typeface="Cambria Math" panose="02040503050406030204" pitchFamily="18" charset="0"/>
                            </a:rPr>
                            <m:t>𝑹</m:t>
                          </m:r>
                        </m:e>
                        <m:sub>
                          <m:r>
                            <a:rPr lang="en-US" sz="3000" b="1" i="1" spc="-25">
                              <a:latin typeface="Cambria Math" panose="02040503050406030204" pitchFamily="18" charset="0"/>
                              <a:ea typeface="Cambria Math" panose="02040503050406030204" pitchFamily="18" charset="0"/>
                            </a:rPr>
                            <m:t>𝟏</m:t>
                          </m:r>
                        </m:sub>
                      </m:sSub>
                    </m:oMath>
                  </m:oMathPara>
                </a14:m>
                <a:endParaRPr lang="en-US" sz="3000" b="1" dirty="0"/>
              </a:p>
            </p:txBody>
          </p:sp>
        </mc:Choice>
        <mc:Fallback xmlns="">
          <p:sp>
            <p:nvSpPr>
              <p:cNvPr id="2" name="Rectangle 1">
                <a:extLst>
                  <a:ext uri="{FF2B5EF4-FFF2-40B4-BE49-F238E27FC236}">
                    <a16:creationId xmlns:a16="http://schemas.microsoft.com/office/drawing/2014/main" id="{57534510-BE27-448B-BCC2-403A40D73DF4}"/>
                  </a:ext>
                </a:extLst>
              </p:cNvPr>
              <p:cNvSpPr>
                <a:spLocks noRot="1" noChangeAspect="1" noMove="1" noResize="1" noEditPoints="1" noAdjustHandles="1" noChangeArrowheads="1" noChangeShapeType="1" noTextEdit="1"/>
              </p:cNvSpPr>
              <p:nvPr/>
            </p:nvSpPr>
            <p:spPr>
              <a:xfrm>
                <a:off x="1125668" y="4146891"/>
                <a:ext cx="717632" cy="553998"/>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C7704515-2230-40F9-8FE0-2358750570D4}"/>
                  </a:ext>
                </a:extLst>
              </p:cNvPr>
              <p:cNvSpPr/>
              <p:nvPr/>
            </p:nvSpPr>
            <p:spPr>
              <a:xfrm>
                <a:off x="2177968" y="4287333"/>
                <a:ext cx="71763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1" i="1" spc="-25" smtClean="0">
                              <a:latin typeface="Cambria Math" panose="02040503050406030204" pitchFamily="18" charset="0"/>
                              <a:ea typeface="Cambria Math" panose="02040503050406030204" pitchFamily="18" charset="0"/>
                            </a:rPr>
                          </m:ctrlPr>
                        </m:sSubPr>
                        <m:e>
                          <m:r>
                            <a:rPr lang="en-US" sz="3000" b="1" i="1" spc="-25">
                              <a:latin typeface="Cambria Math" panose="02040503050406030204" pitchFamily="18" charset="0"/>
                              <a:ea typeface="Cambria Math" panose="02040503050406030204" pitchFamily="18" charset="0"/>
                            </a:rPr>
                            <m:t>𝑹</m:t>
                          </m:r>
                        </m:e>
                        <m:sub>
                          <m:r>
                            <a:rPr lang="en-US" sz="3000" b="1" i="1" spc="-25" smtClean="0">
                              <a:latin typeface="Cambria Math" panose="02040503050406030204" pitchFamily="18" charset="0"/>
                              <a:ea typeface="Cambria Math" panose="02040503050406030204" pitchFamily="18" charset="0"/>
                            </a:rPr>
                            <m:t>𝟐</m:t>
                          </m:r>
                        </m:sub>
                      </m:sSub>
                    </m:oMath>
                  </m:oMathPara>
                </a14:m>
                <a:endParaRPr lang="en-US" sz="3000" b="1" dirty="0"/>
              </a:p>
            </p:txBody>
          </p:sp>
        </mc:Choice>
        <mc:Fallback xmlns="">
          <p:sp>
            <p:nvSpPr>
              <p:cNvPr id="96" name="Rectangle 95">
                <a:extLst>
                  <a:ext uri="{FF2B5EF4-FFF2-40B4-BE49-F238E27FC236}">
                    <a16:creationId xmlns:a16="http://schemas.microsoft.com/office/drawing/2014/main" id="{C7704515-2230-40F9-8FE0-2358750570D4}"/>
                  </a:ext>
                </a:extLst>
              </p:cNvPr>
              <p:cNvSpPr>
                <a:spLocks noRot="1" noChangeAspect="1" noMove="1" noResize="1" noEditPoints="1" noAdjustHandles="1" noChangeArrowheads="1" noChangeShapeType="1" noTextEdit="1"/>
              </p:cNvSpPr>
              <p:nvPr/>
            </p:nvSpPr>
            <p:spPr>
              <a:xfrm>
                <a:off x="2177968" y="4287333"/>
                <a:ext cx="717632" cy="55399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18ADFCC3-34C6-467F-862B-6F4AED099030}"/>
                  </a:ext>
                </a:extLst>
              </p:cNvPr>
              <p:cNvSpPr/>
              <p:nvPr/>
            </p:nvSpPr>
            <p:spPr>
              <a:xfrm>
                <a:off x="6795496" y="4559027"/>
                <a:ext cx="717632"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1" i="1" spc="-25" smtClean="0">
                              <a:latin typeface="Cambria Math" panose="02040503050406030204" pitchFamily="18" charset="0"/>
                              <a:ea typeface="Cambria Math" panose="02040503050406030204" pitchFamily="18" charset="0"/>
                            </a:rPr>
                          </m:ctrlPr>
                        </m:sSubPr>
                        <m:e>
                          <m:r>
                            <a:rPr lang="en-US" sz="3000" b="1" i="1" spc="-25">
                              <a:latin typeface="Cambria Math" panose="02040503050406030204" pitchFamily="18" charset="0"/>
                              <a:ea typeface="Cambria Math" panose="02040503050406030204" pitchFamily="18" charset="0"/>
                            </a:rPr>
                            <m:t>𝑹</m:t>
                          </m:r>
                        </m:e>
                        <m:sub>
                          <m:r>
                            <a:rPr lang="en-US" sz="3000" b="1" i="1" spc="-25" smtClean="0">
                              <a:latin typeface="Cambria Math" panose="02040503050406030204" pitchFamily="18" charset="0"/>
                              <a:ea typeface="Cambria Math" panose="02040503050406030204" pitchFamily="18" charset="0"/>
                            </a:rPr>
                            <m:t>𝟑</m:t>
                          </m:r>
                        </m:sub>
                      </m:sSub>
                    </m:oMath>
                  </m:oMathPara>
                </a14:m>
                <a:endParaRPr lang="en-US" sz="3000" b="1" dirty="0"/>
              </a:p>
            </p:txBody>
          </p:sp>
        </mc:Choice>
        <mc:Fallback xmlns="">
          <p:sp>
            <p:nvSpPr>
              <p:cNvPr id="97" name="Rectangle 96">
                <a:extLst>
                  <a:ext uri="{FF2B5EF4-FFF2-40B4-BE49-F238E27FC236}">
                    <a16:creationId xmlns:a16="http://schemas.microsoft.com/office/drawing/2014/main" id="{18ADFCC3-34C6-467F-862B-6F4AED099030}"/>
                  </a:ext>
                </a:extLst>
              </p:cNvPr>
              <p:cNvSpPr>
                <a:spLocks noRot="1" noChangeAspect="1" noMove="1" noResize="1" noEditPoints="1" noAdjustHandles="1" noChangeArrowheads="1" noChangeShapeType="1" noTextEdit="1"/>
              </p:cNvSpPr>
              <p:nvPr/>
            </p:nvSpPr>
            <p:spPr>
              <a:xfrm>
                <a:off x="6795496" y="4559027"/>
                <a:ext cx="717632" cy="553998"/>
              </a:xfrm>
              <a:prstGeom prst="rect">
                <a:avLst/>
              </a:prstGeom>
              <a:blipFill>
                <a:blip r:embed="rId1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688573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152400" y="1384286"/>
            <a:ext cx="17983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609600" y="2348174"/>
            <a:ext cx="16840200" cy="5542799"/>
          </a:xfrm>
          <a:prstGeom prst="rect">
            <a:avLst/>
          </a:prstGeom>
        </p:spPr>
        <p:txBody>
          <a:bodyPr wrap="square" lIns="0" tIns="0" rIns="0" bIns="0" rtlCol="0" anchor="t">
            <a:spAutoFit/>
          </a:bodyPr>
          <a:lstStyle/>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Stochastic process (very brief introduction; only that what is required for this course).</a:t>
            </a:r>
          </a:p>
          <a:p>
            <a:pPr marL="571500" lvl="0" indent="-571500">
              <a:lnSpc>
                <a:spcPts val="3616"/>
              </a:lnSpc>
              <a:spcBef>
                <a:spcPct val="0"/>
              </a:spcBef>
              <a:buFont typeface="Wingdings" panose="05000000000000000000" pitchFamily="2" charset="2"/>
              <a:buChar char="Ø"/>
            </a:pPr>
            <a:endParaRPr lang="en-US" sz="3600" spc="-25" dirty="0">
              <a:solidFill>
                <a:schemeClr val="bg1">
                  <a:lumMod val="75000"/>
                </a:schemeClr>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Markov Decision Process and Reinforcement Learning.</a:t>
            </a:r>
          </a:p>
          <a:p>
            <a:pPr marL="571500" lvl="0" indent="-571500">
              <a:lnSpc>
                <a:spcPts val="3616"/>
              </a:lnSpc>
              <a:spcBef>
                <a:spcPct val="0"/>
              </a:spcBef>
              <a:buFont typeface="Wingdings" panose="05000000000000000000" pitchFamily="2" charset="2"/>
              <a:buChar char="Ø"/>
            </a:pPr>
            <a:endParaRPr lang="en-US" sz="3600" spc="-25" dirty="0">
              <a:solidFill>
                <a:schemeClr val="bg1">
                  <a:lumMod val="75000"/>
                </a:schemeClr>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Special Cases of Markov Decision Process.</a:t>
            </a:r>
          </a:p>
          <a:p>
            <a:pPr marL="571500" lvl="0" indent="-571500">
              <a:lnSpc>
                <a:spcPts val="3616"/>
              </a:lnSpc>
              <a:spcBef>
                <a:spcPct val="0"/>
              </a:spcBef>
              <a:buFont typeface="Wingdings" panose="05000000000000000000" pitchFamily="2" charset="2"/>
              <a:buChar char="Ø"/>
            </a:pPr>
            <a:endParaRPr lang="en-US" sz="3600" spc="-25" dirty="0">
              <a:solidFill>
                <a:schemeClr val="bg1">
                  <a:lumMod val="75000"/>
                </a:schemeClr>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Stationary vs Non-Stationary Process.</a:t>
            </a:r>
          </a:p>
          <a:p>
            <a:pPr marL="571500" lvl="0" indent="-571500">
              <a:lnSpc>
                <a:spcPts val="3616"/>
              </a:lnSpc>
              <a:spcBef>
                <a:spcPct val="0"/>
              </a:spcBef>
              <a:buFont typeface="Wingdings" panose="05000000000000000000" pitchFamily="2" charset="2"/>
              <a:buChar char="Ø"/>
            </a:pPr>
            <a:endParaRPr lang="en-US" sz="3600" spc="-25" dirty="0">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latin typeface="Goudy Old Style" panose="02020502050305020303" pitchFamily="18" charset="0"/>
              </a:rPr>
              <a:t>Objective functions in Reinforcement Learning.</a:t>
            </a:r>
          </a:p>
          <a:p>
            <a:pPr marL="571500" lvl="0" indent="-571500">
              <a:lnSpc>
                <a:spcPts val="3616"/>
              </a:lnSpc>
              <a:spcBef>
                <a:spcPct val="0"/>
              </a:spcBef>
              <a:buFont typeface="Wingdings" panose="05000000000000000000" pitchFamily="2" charset="2"/>
              <a:buChar char="Ø"/>
            </a:pPr>
            <a:endParaRPr lang="en-US" sz="3600" spc="-25" dirty="0">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Reinforcement Learning vs ….</a:t>
            </a:r>
          </a:p>
          <a:p>
            <a:pPr marL="571500" indent="-571500">
              <a:lnSpc>
                <a:spcPts val="3616"/>
              </a:lnSpc>
              <a:spcBef>
                <a:spcPct val="0"/>
              </a:spcBef>
              <a:buFont typeface="Wingdings" panose="05000000000000000000" pitchFamily="2" charset="2"/>
              <a:buChar char="Ø"/>
            </a:pPr>
            <a:endParaRPr lang="en-US" sz="3600" spc="-25" dirty="0">
              <a:latin typeface="Goudy Old Style" panose="02020502050305020303" pitchFamily="18" charset="0"/>
            </a:endParaRP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u="none" strike="noStrike" dirty="0">
                <a:solidFill>
                  <a:srgbClr val="000000"/>
                </a:solidFill>
                <a:latin typeface="Repo Bold Bold"/>
              </a:rPr>
              <a:t>Lecture Content</a:t>
            </a:r>
          </a:p>
        </p:txBody>
      </p:sp>
    </p:spTree>
    <p:extLst>
      <p:ext uri="{BB962C8B-B14F-4D97-AF65-F5344CB8AC3E}">
        <p14:creationId xmlns:p14="http://schemas.microsoft.com/office/powerpoint/2010/main" val="39321314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Objective functions in Reinforcement Learning</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152400" y="1344846"/>
            <a:ext cx="17983200" cy="8942154"/>
          </a:xfrm>
          <a:prstGeom prst="rect">
            <a:avLst/>
          </a:prstGeom>
        </p:spPr>
      </p:pic>
      <mc:AlternateContent xmlns:mc="http://schemas.openxmlformats.org/markup-compatibility/2006" xmlns:a14="http://schemas.microsoft.com/office/drawing/2010/main">
        <mc:Choice Requires="a14">
          <p:sp>
            <p:nvSpPr>
              <p:cNvPr id="20" name="TextBox 8">
                <a:extLst>
                  <a:ext uri="{FF2B5EF4-FFF2-40B4-BE49-F238E27FC236}">
                    <a16:creationId xmlns:a16="http://schemas.microsoft.com/office/drawing/2014/main" id="{6E642AF1-C161-49FD-89A9-FDAA29CDFFF7}"/>
                  </a:ext>
                </a:extLst>
              </p:cNvPr>
              <p:cNvSpPr txBox="1"/>
              <p:nvPr/>
            </p:nvSpPr>
            <p:spPr>
              <a:xfrm>
                <a:off x="457200" y="1708153"/>
                <a:ext cx="17297400" cy="4157164"/>
              </a:xfrm>
              <a:prstGeom prst="rect">
                <a:avLst/>
              </a:prstGeom>
            </p:spPr>
            <p:txBody>
              <a:bodyPr wrap="square" lIns="0" tIns="0" rIns="0" bIns="0" rtlCol="0" anchor="t">
                <a:spAutoFit/>
              </a:bodyPr>
              <a:lstStyle/>
              <a:p>
                <a:pPr>
                  <a:lnSpc>
                    <a:spcPts val="3616"/>
                  </a:lnSpc>
                  <a:spcBef>
                    <a:spcPct val="0"/>
                  </a:spcBef>
                </a:pPr>
                <a:r>
                  <a:rPr lang="en-US" sz="3600" spc="-25" dirty="0">
                    <a:latin typeface="Goudy Old Style" panose="02020502050305020303" pitchFamily="18" charset="0"/>
                  </a:rPr>
                  <a:t>Since reinforcement learning (RL) is essentially an optimization problem, one of the first step is to decide the objective function. The following objective functions are widely used in RL.</a:t>
                </a:r>
              </a:p>
              <a:p>
                <a:pPr>
                  <a:lnSpc>
                    <a:spcPts val="3616"/>
                  </a:lnSpc>
                  <a:spcBef>
                    <a:spcPct val="0"/>
                  </a:spcBef>
                </a:pPr>
                <a:endParaRPr lang="en-US" sz="3600" spc="-25" dirty="0">
                  <a:latin typeface="Goudy Old Style" panose="02020502050305020303" pitchFamily="18" charset="0"/>
                </a:endParaRPr>
              </a:p>
              <a:p>
                <a:pPr marL="742950" indent="-742950">
                  <a:lnSpc>
                    <a:spcPts val="3616"/>
                  </a:lnSpc>
                  <a:spcBef>
                    <a:spcPct val="0"/>
                  </a:spcBef>
                  <a:buFont typeface="+mj-lt"/>
                  <a:buAutoNum type="arabicPeriod"/>
                </a:pPr>
                <a:r>
                  <a:rPr lang="en-US" sz="3600" b="1" spc="-25" dirty="0">
                    <a:solidFill>
                      <a:srgbClr val="0070C0"/>
                    </a:solidFill>
                    <a:latin typeface="Goudy Old Style" panose="02020502050305020303" pitchFamily="18" charset="0"/>
                  </a:rPr>
                  <a:t>Sum of rewards</a:t>
                </a:r>
              </a:p>
              <a:p>
                <a:pPr marL="742950" indent="-742950">
                  <a:lnSpc>
                    <a:spcPts val="3616"/>
                  </a:lnSpc>
                  <a:spcBef>
                    <a:spcPct val="0"/>
                  </a:spcBef>
                  <a:buFont typeface="+mj-lt"/>
                  <a:buAutoNum type="arabicPeriod"/>
                </a:pPr>
                <a:endParaRPr lang="en-US" sz="3600" spc="-25" dirty="0">
                  <a:latin typeface="Goudy Old Style" panose="02020502050305020303" pitchFamily="18" charset="0"/>
                </a:endParaRPr>
              </a:p>
              <a:p>
                <a:pPr marL="742950" indent="-742950">
                  <a:lnSpc>
                    <a:spcPts val="3616"/>
                  </a:lnSpc>
                  <a:spcBef>
                    <a:spcPct val="0"/>
                  </a:spcBef>
                  <a:buFont typeface="+mj-lt"/>
                  <a:buAutoNum type="arabicPeriod"/>
                </a:pPr>
                <a:endParaRPr lang="en-US" sz="3600" spc="-25" dirty="0">
                  <a:latin typeface="Goudy Old Style" panose="02020502050305020303" pitchFamily="18" charset="0"/>
                </a:endParaRPr>
              </a:p>
              <a:p>
                <a:pPr>
                  <a:lnSpc>
                    <a:spcPts val="3616"/>
                  </a:lnSpc>
                  <a:spcBef>
                    <a:spcPct val="0"/>
                  </a:spcBef>
                </a:pPr>
                <a14:m>
                  <m:oMathPara xmlns:m="http://schemas.openxmlformats.org/officeDocument/2006/math">
                    <m:oMathParaPr>
                      <m:jc m:val="centerGroup"/>
                    </m:oMathParaPr>
                    <m:oMath xmlns:m="http://schemas.openxmlformats.org/officeDocument/2006/math">
                      <m:sSub>
                        <m:sSubPr>
                          <m:ctrlPr>
                            <a:rPr lang="en-US" sz="3600" i="1" spc="-25" smtClean="0">
                              <a:latin typeface="Cambria Math" panose="02040503050406030204" pitchFamily="18" charset="0"/>
                            </a:rPr>
                          </m:ctrlPr>
                        </m:sSubPr>
                        <m:e>
                          <m:r>
                            <a:rPr lang="en-US" sz="3600" b="0" i="1" spc="-25" smtClean="0">
                              <a:latin typeface="Cambria Math" panose="02040503050406030204" pitchFamily="18" charset="0"/>
                            </a:rPr>
                            <m:t>𝑅</m:t>
                          </m:r>
                        </m:e>
                        <m:sub>
                          <m:r>
                            <a:rPr lang="en-US" sz="3600" b="0" i="1" spc="-25" smtClean="0">
                              <a:latin typeface="Cambria Math" panose="02040503050406030204" pitchFamily="18" charset="0"/>
                            </a:rPr>
                            <m:t>𝑠𝑢𝑚</m:t>
                          </m:r>
                        </m:sub>
                      </m:sSub>
                      <m:r>
                        <a:rPr lang="en-US" sz="3600" b="0" i="1" spc="-25" smtClean="0">
                          <a:latin typeface="Cambria Math" panose="02040503050406030204" pitchFamily="18" charset="0"/>
                        </a:rPr>
                        <m:t>=</m:t>
                      </m:r>
                      <m:nary>
                        <m:naryPr>
                          <m:chr m:val="∑"/>
                          <m:ctrlPr>
                            <a:rPr lang="en-US" sz="3600" i="1" smtClean="0">
                              <a:latin typeface="Cambria Math" panose="02040503050406030204" pitchFamily="18" charset="0"/>
                            </a:rPr>
                          </m:ctrlPr>
                        </m:naryPr>
                        <m:sub>
                          <m:r>
                            <m:rPr>
                              <m:brk m:alnAt="23"/>
                            </m:rPr>
                            <a:rPr lang="en-US" sz="3600" i="1">
                              <a:latin typeface="Cambria Math" panose="02040503050406030204" pitchFamily="18" charset="0"/>
                            </a:rPr>
                            <m:t>𝑡</m:t>
                          </m:r>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0</m:t>
                          </m:r>
                        </m:sub>
                        <m:sup>
                          <m:r>
                            <a:rPr lang="en-US" sz="3600" i="1">
                              <a:latin typeface="Cambria Math" panose="02040503050406030204" pitchFamily="18" charset="0"/>
                            </a:rPr>
                            <m:t>𝑇</m:t>
                          </m:r>
                        </m:sup>
                        <m:e>
                          <m:sSub>
                            <m:sSubPr>
                              <m:ctrlPr>
                                <a:rPr lang="en-US" sz="3600" i="1">
                                  <a:latin typeface="Cambria Math" panose="02040503050406030204" pitchFamily="18" charset="0"/>
                                </a:rPr>
                              </m:ctrlPr>
                            </m:sSubPr>
                            <m:e>
                              <m:r>
                                <a:rPr lang="en-US" sz="3600" i="1">
                                  <a:latin typeface="Cambria Math" panose="02040503050406030204" pitchFamily="18" charset="0"/>
                                </a:rPr>
                                <m:t>𝑟</m:t>
                              </m:r>
                            </m:e>
                            <m:sub>
                              <m:r>
                                <a:rPr lang="en-US" sz="3600" i="1">
                                  <a:latin typeface="Cambria Math" panose="02040503050406030204" pitchFamily="18" charset="0"/>
                                </a:rPr>
                                <m:t>𝑡</m:t>
                              </m:r>
                            </m:sub>
                          </m:sSub>
                        </m:e>
                      </m:nary>
                    </m:oMath>
                  </m:oMathPara>
                </a14:m>
                <a:endParaRPr lang="en-US" sz="3600" spc="-25" dirty="0">
                  <a:latin typeface="Goudy Old Style" panose="02020502050305020303" pitchFamily="18" charset="0"/>
                </a:endParaRPr>
              </a:p>
              <a:p>
                <a:pPr>
                  <a:lnSpc>
                    <a:spcPts val="3616"/>
                  </a:lnSpc>
                  <a:spcBef>
                    <a:spcPct val="0"/>
                  </a:spcBef>
                </a:pPr>
                <a:endParaRPr lang="en-US" sz="3600" spc="-25" dirty="0">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latin typeface="Goudy Old Style" panose="02020502050305020303" pitchFamily="18" charset="0"/>
                  </a:rPr>
                  <a:t>Here </a:t>
                </a:r>
                <a14:m>
                  <m:oMath xmlns:m="http://schemas.openxmlformats.org/officeDocument/2006/math">
                    <m:r>
                      <a:rPr lang="en-US" sz="3600" b="0" i="1" spc="-25" smtClean="0">
                        <a:latin typeface="Cambria Math" panose="02040503050406030204" pitchFamily="18" charset="0"/>
                      </a:rPr>
                      <m:t>𝑇</m:t>
                    </m:r>
                  </m:oMath>
                </a14:m>
                <a:r>
                  <a:rPr lang="en-US" sz="3600" spc="-25" dirty="0">
                    <a:latin typeface="Goudy Old Style" panose="02020502050305020303" pitchFamily="18" charset="0"/>
                  </a:rPr>
                  <a:t> is the time horizon and it is </a:t>
                </a:r>
                <a:r>
                  <a:rPr lang="en-US" sz="3600" b="1" spc="-25" dirty="0">
                    <a:solidFill>
                      <a:srgbClr val="0070C0"/>
                    </a:solidFill>
                    <a:latin typeface="Goudy Old Style" panose="02020502050305020303" pitchFamily="18" charset="0"/>
                  </a:rPr>
                  <a:t>finite</a:t>
                </a:r>
                <a:r>
                  <a:rPr lang="en-US" sz="3600" spc="-25" dirty="0">
                    <a:latin typeface="Goudy Old Style" panose="02020502050305020303" pitchFamily="18" charset="0"/>
                  </a:rPr>
                  <a:t>.</a:t>
                </a:r>
              </a:p>
            </p:txBody>
          </p:sp>
        </mc:Choice>
        <mc:Fallback xmlns="">
          <p:sp>
            <p:nvSpPr>
              <p:cNvPr id="20" name="TextBox 8">
                <a:extLst>
                  <a:ext uri="{FF2B5EF4-FFF2-40B4-BE49-F238E27FC236}">
                    <a16:creationId xmlns:a16="http://schemas.microsoft.com/office/drawing/2014/main" id="{6E642AF1-C161-49FD-89A9-FDAA29CDFFF7}"/>
                  </a:ext>
                </a:extLst>
              </p:cNvPr>
              <p:cNvSpPr txBox="1">
                <a:spLocks noRot="1" noChangeAspect="1" noMove="1" noResize="1" noEditPoints="1" noAdjustHandles="1" noChangeArrowheads="1" noChangeShapeType="1" noTextEdit="1"/>
              </p:cNvSpPr>
              <p:nvPr/>
            </p:nvSpPr>
            <p:spPr>
              <a:xfrm>
                <a:off x="457200" y="1708153"/>
                <a:ext cx="17297400" cy="4157164"/>
              </a:xfrm>
              <a:prstGeom prst="rect">
                <a:avLst/>
              </a:prstGeom>
              <a:blipFill>
                <a:blip r:embed="rId3"/>
                <a:stretch>
                  <a:fillRect l="-1586" t="-5572" r="-2220" b="-50293"/>
                </a:stretch>
              </a:blipFill>
            </p:spPr>
            <p:txBody>
              <a:bodyPr/>
              <a:lstStyle/>
              <a:p>
                <a:r>
                  <a:rPr lang="en-US">
                    <a:noFill/>
                  </a:rPr>
                  <a:t> </a:t>
                </a:r>
              </a:p>
            </p:txBody>
          </p:sp>
        </mc:Fallback>
      </mc:AlternateContent>
    </p:spTree>
    <p:extLst>
      <p:ext uri="{BB962C8B-B14F-4D97-AF65-F5344CB8AC3E}">
        <p14:creationId xmlns:p14="http://schemas.microsoft.com/office/powerpoint/2010/main" val="1800681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u="none" strike="noStrike" dirty="0">
                <a:solidFill>
                  <a:srgbClr val="000000"/>
                </a:solidFill>
                <a:latin typeface="Repo Bold Bold"/>
              </a:rPr>
              <a:t>Stochastic Process</a:t>
            </a:r>
          </a:p>
        </p:txBody>
      </p:sp>
      <p:pic>
        <p:nvPicPr>
          <p:cNvPr id="23" name="Picture 22">
            <a:extLst>
              <a:ext uri="{FF2B5EF4-FFF2-40B4-BE49-F238E27FC236}">
                <a16:creationId xmlns:a16="http://schemas.microsoft.com/office/drawing/2014/main" id="{E28ECB0A-CEEA-42B7-ADF8-995EB2863967}"/>
              </a:ext>
            </a:extLst>
          </p:cNvPr>
          <p:cNvPicPr>
            <a:picLocks noChangeAspect="1"/>
          </p:cNvPicPr>
          <p:nvPr/>
        </p:nvPicPr>
        <p:blipFill>
          <a:blip r:embed="rId2"/>
          <a:stretch>
            <a:fillRect/>
          </a:stretch>
        </p:blipFill>
        <p:spPr>
          <a:xfrm>
            <a:off x="8458200" y="1344846"/>
            <a:ext cx="9677400" cy="8942154"/>
          </a:xfrm>
          <a:prstGeom prst="rect">
            <a:avLst/>
          </a:prstGeom>
        </p:spPr>
      </p:pic>
      <mc:AlternateContent xmlns:mc="http://schemas.openxmlformats.org/markup-compatibility/2006" xmlns:a14="http://schemas.microsoft.com/office/drawing/2010/main">
        <mc:Choice Requires="a14">
          <p:sp>
            <p:nvSpPr>
              <p:cNvPr id="8" name="TextBox 8">
                <a:extLst>
                  <a:ext uri="{FF2B5EF4-FFF2-40B4-BE49-F238E27FC236}">
                    <a16:creationId xmlns:a16="http://schemas.microsoft.com/office/drawing/2014/main" id="{CFF0E615-452A-4B09-8C7C-61297FFE9074}"/>
                  </a:ext>
                </a:extLst>
              </p:cNvPr>
              <p:cNvSpPr txBox="1"/>
              <p:nvPr/>
            </p:nvSpPr>
            <p:spPr>
              <a:xfrm>
                <a:off x="8610600" y="1559576"/>
                <a:ext cx="9390186" cy="8774453"/>
              </a:xfrm>
              <a:prstGeom prst="rect">
                <a:avLst/>
              </a:prstGeom>
            </p:spPr>
            <p:txBody>
              <a:bodyPr wrap="square" lIns="0" tIns="0" rIns="0" bIns="0" rtlCol="0" anchor="t">
                <a:spAutoFit/>
              </a:bodyPr>
              <a:lstStyle/>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A stochastic process is characterized by the </a:t>
                </a:r>
                <a:r>
                  <a:rPr lang="en-US" sz="3600" spc="-25" dirty="0">
                    <a:solidFill>
                      <a:srgbClr val="0070C0"/>
                    </a:solidFill>
                    <a:latin typeface="Goudy Old Style" panose="02020502050305020303" pitchFamily="18" charset="0"/>
                  </a:rPr>
                  <a:t>joint probability distribution</a:t>
                </a:r>
                <a:r>
                  <a:rPr lang="en-US" sz="3600" spc="-25" dirty="0">
                    <a:solidFill>
                      <a:srgbClr val="000000"/>
                    </a:solidFill>
                    <a:latin typeface="Goudy Old Style" panose="02020502050305020303" pitchFamily="18" charset="0"/>
                  </a:rPr>
                  <a:t>:</a:t>
                </a:r>
              </a:p>
              <a:p>
                <a:pPr>
                  <a:lnSpc>
                    <a:spcPts val="3616"/>
                  </a:lnSpc>
                  <a:spcBef>
                    <a:spcPct val="0"/>
                  </a:spcBef>
                </a:pPr>
                <a14:m>
                  <m:oMathPara xmlns:m="http://schemas.openxmlformats.org/officeDocument/2006/math">
                    <m:oMathParaPr>
                      <m:jc m:val="centerGroup"/>
                    </m:oMathParaPr>
                    <m:oMath xmlns:m="http://schemas.openxmlformats.org/officeDocument/2006/math">
                      <m:r>
                        <a:rPr lang="en-US" sz="3600" b="0" i="1" spc="-25" smtClean="0">
                          <a:solidFill>
                            <a:schemeClr val="tx1"/>
                          </a:solidFill>
                          <a:latin typeface="Cambria Math" panose="02040503050406030204" pitchFamily="18" charset="0"/>
                        </a:rPr>
                        <m:t>𝑝</m:t>
                      </m:r>
                      <m:d>
                        <m:dPr>
                          <m:ctrlPr>
                            <a:rPr lang="en-US" sz="3600" i="1" spc="-25" smtClean="0">
                              <a:solidFill>
                                <a:schemeClr val="tx1"/>
                              </a:solidFill>
                              <a:latin typeface="Cambria Math" panose="02040503050406030204" pitchFamily="18" charset="0"/>
                            </a:rPr>
                          </m:ctrlPr>
                        </m:dPr>
                        <m:e>
                          <m:sSub>
                            <m:sSubPr>
                              <m:ctrlPr>
                                <a:rPr lang="en-US" sz="3600" i="1" spc="-25">
                                  <a:solidFill>
                                    <a:schemeClr val="tx1"/>
                                  </a:solidFill>
                                  <a:latin typeface="Cambria Math" panose="02040503050406030204" pitchFamily="18" charset="0"/>
                                </a:rPr>
                              </m:ctrlPr>
                            </m:sSubPr>
                            <m:e>
                              <m:r>
                                <a:rPr lang="en-US" sz="3600" b="0" i="1" spc="-25">
                                  <a:solidFill>
                                    <a:schemeClr val="tx1"/>
                                  </a:solidFill>
                                  <a:latin typeface="Cambria Math" panose="02040503050406030204" pitchFamily="18" charset="0"/>
                                </a:rPr>
                                <m:t>𝑥</m:t>
                              </m:r>
                            </m:e>
                            <m:sub>
                              <m:r>
                                <a:rPr lang="en-US" sz="3600" b="0" i="1" spc="-25">
                                  <a:solidFill>
                                    <a:schemeClr val="tx1"/>
                                  </a:solidFill>
                                  <a:latin typeface="Cambria Math" panose="02040503050406030204" pitchFamily="18" charset="0"/>
                                </a:rPr>
                                <m:t>1</m:t>
                              </m:r>
                            </m:sub>
                          </m:sSub>
                          <m:r>
                            <m:rPr>
                              <m:nor/>
                            </m:rPr>
                            <a:rPr lang="en-US" sz="3600" spc="-25" dirty="0">
                              <a:solidFill>
                                <a:schemeClr val="tx1"/>
                              </a:solidFill>
                              <a:latin typeface="Goudy Old Style" panose="02020502050305020303" pitchFamily="18" charset="0"/>
                            </a:rPr>
                            <m:t>,</m:t>
                          </m:r>
                          <m:sSub>
                            <m:sSubPr>
                              <m:ctrlPr>
                                <a:rPr lang="en-US" sz="3600" i="1" spc="-25">
                                  <a:solidFill>
                                    <a:schemeClr val="tx1"/>
                                  </a:solidFill>
                                  <a:latin typeface="Cambria Math" panose="02040503050406030204" pitchFamily="18" charset="0"/>
                                </a:rPr>
                              </m:ctrlPr>
                            </m:sSubPr>
                            <m:e>
                              <m:r>
                                <a:rPr lang="en-US" sz="3600" b="0" i="1" spc="-25">
                                  <a:solidFill>
                                    <a:schemeClr val="tx1"/>
                                  </a:solidFill>
                                  <a:latin typeface="Cambria Math" panose="02040503050406030204" pitchFamily="18" charset="0"/>
                                </a:rPr>
                                <m:t>𝑥</m:t>
                              </m:r>
                            </m:e>
                            <m:sub>
                              <m:r>
                                <a:rPr lang="en-US" sz="3600" b="0" i="1" spc="-25">
                                  <a:solidFill>
                                    <a:schemeClr val="tx1"/>
                                  </a:solidFill>
                                  <a:latin typeface="Cambria Math" panose="02040503050406030204" pitchFamily="18" charset="0"/>
                                </a:rPr>
                                <m:t>2</m:t>
                              </m:r>
                            </m:sub>
                          </m:sSub>
                          <m:r>
                            <m:rPr>
                              <m:nor/>
                            </m:rPr>
                            <a:rPr lang="en-US" sz="3600" spc="-25" dirty="0">
                              <a:solidFill>
                                <a:schemeClr val="tx1"/>
                              </a:solidFill>
                              <a:latin typeface="Goudy Old Style" panose="02020502050305020303" pitchFamily="18" charset="0"/>
                            </a:rPr>
                            <m:t>,</m:t>
                          </m:r>
                          <m:r>
                            <a:rPr lang="en-US" sz="3600" b="0" i="1" spc="-25" dirty="0">
                              <a:solidFill>
                                <a:schemeClr val="tx1"/>
                              </a:solidFill>
                              <a:latin typeface="Cambria Math" panose="02040503050406030204" pitchFamily="18" charset="0"/>
                              <a:ea typeface="Cambria Math" panose="02040503050406030204" pitchFamily="18" charset="0"/>
                            </a:rPr>
                            <m:t>⋯,</m:t>
                          </m:r>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b="0" i="1" spc="-25" dirty="0">
                                  <a:solidFill>
                                    <a:schemeClr val="tx1"/>
                                  </a:solidFill>
                                  <a:latin typeface="Cambria Math" panose="02040503050406030204" pitchFamily="18" charset="0"/>
                                  <a:ea typeface="Cambria Math" panose="02040503050406030204" pitchFamily="18" charset="0"/>
                                </a:rPr>
                                <m:t>𝑥</m:t>
                              </m:r>
                            </m:e>
                            <m:sub>
                              <m:r>
                                <a:rPr lang="en-US" sz="3600" b="0" i="1" spc="-25" dirty="0">
                                  <a:solidFill>
                                    <a:schemeClr val="tx1"/>
                                  </a:solidFill>
                                  <a:latin typeface="Cambria Math" panose="02040503050406030204" pitchFamily="18" charset="0"/>
                                  <a:ea typeface="Cambria Math" panose="02040503050406030204" pitchFamily="18" charset="0"/>
                                </a:rPr>
                                <m:t>𝑇</m:t>
                              </m:r>
                            </m:sub>
                          </m:sSub>
                        </m:e>
                      </m:d>
                    </m:oMath>
                  </m:oMathPara>
                </a14:m>
                <a:endParaRPr lang="en-US" sz="3600" spc="-25" dirty="0">
                  <a:solidFill>
                    <a:srgbClr val="000000"/>
                  </a:solidFill>
                  <a:latin typeface="Goudy Old Style" panose="02020502050305020303" pitchFamily="18" charset="0"/>
                </a:endParaRPr>
              </a:p>
              <a:p>
                <a:pPr>
                  <a:lnSpc>
                    <a:spcPts val="3616"/>
                  </a:lnSpc>
                  <a:spcBef>
                    <a:spcPct val="0"/>
                  </a:spcBef>
                </a:pPr>
                <a:endParaRPr lang="en-US" sz="44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Now we can write:</a:t>
                </a:r>
              </a:p>
              <a:p>
                <a:pPr marL="1028700" lvl="1" indent="-571500">
                  <a:lnSpc>
                    <a:spcPts val="3616"/>
                  </a:lnSpc>
                  <a:spcBef>
                    <a:spcPct val="0"/>
                  </a:spcBef>
                  <a:buFont typeface="Arial" panose="020B0604020202020204" pitchFamily="34" charset="0"/>
                  <a:buChar char="•"/>
                </a:pPr>
                <a14:m>
                  <m:oMath xmlns:m="http://schemas.openxmlformats.org/officeDocument/2006/math">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r>
                          <m:rPr>
                            <m:nor/>
                          </m:rPr>
                          <a:rPr lang="en-US" sz="3600" spc="-25" dirty="0">
                            <a:solidFill>
                              <a:schemeClr val="tx1"/>
                            </a:solidFill>
                            <a:latin typeface="Goudy Old Style" panose="02020502050305020303"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2</m:t>
                            </m:r>
                          </m:sub>
                        </m:sSub>
                        <m:r>
                          <m:rPr>
                            <m:nor/>
                          </m:rPr>
                          <a:rPr lang="en-US" sz="3600" spc="-25" dirty="0">
                            <a:solidFill>
                              <a:schemeClr val="tx1"/>
                            </a:solidFill>
                            <a:latin typeface="Goudy Old Style" panose="02020502050305020303" pitchFamily="18" charset="0"/>
                          </a:rPr>
                          <m:t>,</m:t>
                        </m:r>
                        <m:r>
                          <a:rPr lang="en-US" sz="3600" i="1" spc="-25" dirty="0">
                            <a:solidFill>
                              <a:schemeClr val="tx1"/>
                            </a:solidFill>
                            <a:latin typeface="Cambria Math" panose="02040503050406030204" pitchFamily="18" charset="0"/>
                            <a:ea typeface="Cambria Math" panose="02040503050406030204" pitchFamily="18" charset="0"/>
                          </a:rPr>
                          <m:t>⋯,</m:t>
                        </m:r>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i="1" spc="-25" dirty="0">
                                <a:solidFill>
                                  <a:schemeClr val="tx1"/>
                                </a:solidFill>
                                <a:latin typeface="Cambria Math" panose="02040503050406030204" pitchFamily="18" charset="0"/>
                                <a:ea typeface="Cambria Math" panose="02040503050406030204" pitchFamily="18" charset="0"/>
                              </a:rPr>
                              <m:t>𝑇</m:t>
                            </m:r>
                          </m:sub>
                        </m:sSub>
                      </m:e>
                    </m:d>
                  </m:oMath>
                </a14:m>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endParaRPr lang="en-US" sz="3600" spc="-25" dirty="0">
                  <a:solidFill>
                    <a:srgbClr val="000000"/>
                  </a:solidFill>
                  <a:latin typeface="Goudy Old Style" panose="02020502050305020303" pitchFamily="18" charset="0"/>
                </a:endParaRPr>
              </a:p>
              <a:p>
                <a:pPr lvl="1">
                  <a:lnSpc>
                    <a:spcPts val="3616"/>
                  </a:lnSpc>
                  <a:spcBef>
                    <a:spcPct val="0"/>
                  </a:spcBef>
                </a:pPr>
                <a:r>
                  <a:rPr lang="en-US" sz="3600" spc="-25" dirty="0">
                    <a:solidFill>
                      <a:srgbClr val="000000"/>
                    </a:solidFill>
                    <a:latin typeface="Goudy Old Style" panose="02020502050305020303" pitchFamily="18" charset="0"/>
                  </a:rPr>
                  <a:t>     </a:t>
                </a:r>
                <a14:m>
                  <m:oMath xmlns:m="http://schemas.openxmlformats.org/officeDocument/2006/math">
                    <m:r>
                      <a:rPr lang="en-US" sz="3600" b="0" i="1" spc="-25" smtClean="0">
                        <a:solidFill>
                          <a:srgbClr val="000000"/>
                        </a:solidFill>
                        <a:latin typeface="Cambria Math" panose="02040503050406030204" pitchFamily="18" charset="0"/>
                      </a:rPr>
                      <m:t>=</m:t>
                    </m:r>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i="1" spc="-25" dirty="0">
                                <a:solidFill>
                                  <a:schemeClr val="tx1"/>
                                </a:solidFill>
                                <a:latin typeface="Cambria Math" panose="02040503050406030204" pitchFamily="18" charset="0"/>
                                <a:ea typeface="Cambria Math" panose="02040503050406030204" pitchFamily="18" charset="0"/>
                              </a:rPr>
                              <m:t>𝑇</m:t>
                            </m:r>
                          </m:sub>
                        </m:sSub>
                        <m:r>
                          <a:rPr lang="en-US" sz="3600" b="0" i="1" spc="-25" dirty="0" smtClean="0">
                            <a:solidFill>
                              <a:schemeClr val="tx1"/>
                            </a:solidFill>
                            <a:latin typeface="Cambria Math" panose="02040503050406030204" pitchFamily="18" charset="0"/>
                            <a:ea typeface="Cambria Math" panose="02040503050406030204"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r>
                          <m:rPr>
                            <m:nor/>
                          </m:rPr>
                          <a:rPr lang="en-US" sz="3600" spc="-25" dirty="0">
                            <a:solidFill>
                              <a:schemeClr val="tx1"/>
                            </a:solidFill>
                            <a:latin typeface="Goudy Old Style" panose="02020502050305020303"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2</m:t>
                            </m:r>
                          </m:sub>
                        </m:sSub>
                        <m:r>
                          <m:rPr>
                            <m:nor/>
                          </m:rPr>
                          <a:rPr lang="en-US" sz="3600" spc="-25" dirty="0">
                            <a:solidFill>
                              <a:schemeClr val="tx1"/>
                            </a:solidFill>
                            <a:latin typeface="Goudy Old Style" panose="02020502050305020303" pitchFamily="18" charset="0"/>
                          </a:rPr>
                          <m:t>,</m:t>
                        </m:r>
                        <m:r>
                          <a:rPr lang="en-US" sz="3600" i="1" spc="-25" dirty="0">
                            <a:solidFill>
                              <a:schemeClr val="tx1"/>
                            </a:solidFill>
                            <a:latin typeface="Cambria Math" panose="02040503050406030204" pitchFamily="18" charset="0"/>
                            <a:ea typeface="Cambria Math" panose="02040503050406030204" pitchFamily="18" charset="0"/>
                          </a:rPr>
                          <m:t>⋯</m:t>
                        </m:r>
                        <m:r>
                          <a:rPr lang="en-US" sz="3600" b="0" i="1" spc="-25" dirty="0" smtClean="0">
                            <a:solidFill>
                              <a:schemeClr val="tx1"/>
                            </a:solidFill>
                            <a:latin typeface="Cambria Math" panose="02040503050406030204" pitchFamily="18" charset="0"/>
                            <a:ea typeface="Cambria Math" panose="02040503050406030204" pitchFamily="18" charset="0"/>
                          </a:rPr>
                          <m:t>,</m:t>
                        </m:r>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i="1" spc="-25" dirty="0">
                                <a:solidFill>
                                  <a:schemeClr val="tx1"/>
                                </a:solidFill>
                                <a:latin typeface="Cambria Math" panose="02040503050406030204" pitchFamily="18" charset="0"/>
                                <a:ea typeface="Cambria Math" panose="02040503050406030204" pitchFamily="18" charset="0"/>
                              </a:rPr>
                              <m:t>𝑇</m:t>
                            </m:r>
                            <m:r>
                              <a:rPr lang="en-US" sz="3600" b="0" i="1" spc="-25" dirty="0" smtClean="0">
                                <a:solidFill>
                                  <a:schemeClr val="tx1"/>
                                </a:solidFill>
                                <a:latin typeface="Cambria Math" panose="02040503050406030204" pitchFamily="18" charset="0"/>
                                <a:ea typeface="Cambria Math" panose="02040503050406030204" pitchFamily="18" charset="0"/>
                              </a:rPr>
                              <m:t>−1</m:t>
                            </m:r>
                          </m:sub>
                        </m:sSub>
                      </m:e>
                    </m:d>
                  </m:oMath>
                </a14:m>
                <a:r>
                  <a:rPr lang="en-US" sz="3600" spc="-25" dirty="0"/>
                  <a:t> </a:t>
                </a:r>
                <a14:m>
                  <m:oMath xmlns:m="http://schemas.openxmlformats.org/officeDocument/2006/math">
                    <m:r>
                      <a:rPr lang="en-US" sz="3600" i="1" spc="-25" smtClean="0">
                        <a:solidFill>
                          <a:srgbClr val="0070C0"/>
                        </a:solidFill>
                        <a:latin typeface="Cambria Math" panose="02040503050406030204" pitchFamily="18" charset="0"/>
                      </a:rPr>
                      <m:t>𝑝</m:t>
                    </m:r>
                    <m:d>
                      <m:dPr>
                        <m:ctrlPr>
                          <a:rPr lang="en-US" sz="3600" i="1" spc="-25">
                            <a:solidFill>
                              <a:srgbClr val="0070C0"/>
                            </a:solidFill>
                            <a:latin typeface="Cambria Math" panose="02040503050406030204" pitchFamily="18" charset="0"/>
                          </a:rPr>
                        </m:ctrlPr>
                      </m:dPr>
                      <m:e>
                        <m:sSub>
                          <m:sSubPr>
                            <m:ctrlPr>
                              <a:rPr lang="en-US" sz="3600" i="1" spc="-25">
                                <a:solidFill>
                                  <a:srgbClr val="0070C0"/>
                                </a:solidFill>
                                <a:latin typeface="Cambria Math" panose="02040503050406030204" pitchFamily="18" charset="0"/>
                              </a:rPr>
                            </m:ctrlPr>
                          </m:sSubPr>
                          <m:e>
                            <m:r>
                              <a:rPr lang="en-US" sz="3600" i="1" spc="-25">
                                <a:solidFill>
                                  <a:srgbClr val="0070C0"/>
                                </a:solidFill>
                                <a:latin typeface="Cambria Math" panose="02040503050406030204" pitchFamily="18" charset="0"/>
                              </a:rPr>
                              <m:t>𝑥</m:t>
                            </m:r>
                          </m:e>
                          <m:sub>
                            <m:r>
                              <a:rPr lang="en-US" sz="3600" i="1" spc="-25">
                                <a:solidFill>
                                  <a:srgbClr val="0070C0"/>
                                </a:solidFill>
                                <a:latin typeface="Cambria Math" panose="02040503050406030204" pitchFamily="18" charset="0"/>
                              </a:rPr>
                              <m:t>1</m:t>
                            </m:r>
                          </m:sub>
                        </m:sSub>
                        <m:r>
                          <m:rPr>
                            <m:nor/>
                          </m:rPr>
                          <a:rPr lang="en-US" sz="3600" spc="-25" dirty="0">
                            <a:solidFill>
                              <a:srgbClr val="0070C0"/>
                            </a:solidFill>
                            <a:latin typeface="Goudy Old Style" panose="02020502050305020303" pitchFamily="18" charset="0"/>
                          </a:rPr>
                          <m:t>,</m:t>
                        </m:r>
                        <m:sSub>
                          <m:sSubPr>
                            <m:ctrlPr>
                              <a:rPr lang="en-US" sz="3600" i="1" spc="-25">
                                <a:solidFill>
                                  <a:srgbClr val="0070C0"/>
                                </a:solidFill>
                                <a:latin typeface="Cambria Math" panose="02040503050406030204" pitchFamily="18" charset="0"/>
                              </a:rPr>
                            </m:ctrlPr>
                          </m:sSubPr>
                          <m:e>
                            <m:r>
                              <a:rPr lang="en-US" sz="3600" i="1" spc="-25">
                                <a:solidFill>
                                  <a:srgbClr val="0070C0"/>
                                </a:solidFill>
                                <a:latin typeface="Cambria Math" panose="02040503050406030204" pitchFamily="18" charset="0"/>
                              </a:rPr>
                              <m:t>𝑥</m:t>
                            </m:r>
                          </m:e>
                          <m:sub>
                            <m:r>
                              <a:rPr lang="en-US" sz="3600" i="1" spc="-25">
                                <a:solidFill>
                                  <a:srgbClr val="0070C0"/>
                                </a:solidFill>
                                <a:latin typeface="Cambria Math" panose="02040503050406030204" pitchFamily="18" charset="0"/>
                              </a:rPr>
                              <m:t>2</m:t>
                            </m:r>
                          </m:sub>
                        </m:sSub>
                        <m:r>
                          <m:rPr>
                            <m:nor/>
                          </m:rPr>
                          <a:rPr lang="en-US" sz="3600" spc="-25" dirty="0">
                            <a:solidFill>
                              <a:srgbClr val="0070C0"/>
                            </a:solidFill>
                            <a:latin typeface="Goudy Old Style" panose="02020502050305020303" pitchFamily="18" charset="0"/>
                          </a:rPr>
                          <m:t>,</m:t>
                        </m:r>
                        <m:r>
                          <a:rPr lang="en-US" sz="3600" i="1" spc="-25" dirty="0">
                            <a:solidFill>
                              <a:srgbClr val="0070C0"/>
                            </a:solidFill>
                            <a:latin typeface="Cambria Math" panose="02040503050406030204" pitchFamily="18" charset="0"/>
                            <a:ea typeface="Cambria Math" panose="02040503050406030204" pitchFamily="18" charset="0"/>
                          </a:rPr>
                          <m:t>⋯,</m:t>
                        </m:r>
                        <m:sSub>
                          <m:sSubPr>
                            <m:ctrlPr>
                              <a:rPr lang="en-US" sz="3600" i="1" spc="-25" dirty="0">
                                <a:solidFill>
                                  <a:srgbClr val="0070C0"/>
                                </a:solidFill>
                                <a:latin typeface="Cambria Math" panose="02040503050406030204" pitchFamily="18" charset="0"/>
                                <a:ea typeface="Cambria Math" panose="02040503050406030204" pitchFamily="18" charset="0"/>
                              </a:rPr>
                            </m:ctrlPr>
                          </m:sSubPr>
                          <m:e>
                            <m:r>
                              <a:rPr lang="en-US" sz="3600" i="1" spc="-25" dirty="0">
                                <a:solidFill>
                                  <a:srgbClr val="0070C0"/>
                                </a:solidFill>
                                <a:latin typeface="Cambria Math" panose="02040503050406030204" pitchFamily="18" charset="0"/>
                                <a:ea typeface="Cambria Math" panose="02040503050406030204" pitchFamily="18" charset="0"/>
                              </a:rPr>
                              <m:t>𝑥</m:t>
                            </m:r>
                          </m:e>
                          <m:sub>
                            <m:r>
                              <a:rPr lang="en-US" sz="3600" i="1" spc="-25" dirty="0">
                                <a:solidFill>
                                  <a:srgbClr val="0070C0"/>
                                </a:solidFill>
                                <a:latin typeface="Cambria Math" panose="02040503050406030204" pitchFamily="18" charset="0"/>
                                <a:ea typeface="Cambria Math" panose="02040503050406030204" pitchFamily="18" charset="0"/>
                              </a:rPr>
                              <m:t>𝑇</m:t>
                            </m:r>
                            <m:r>
                              <a:rPr lang="en-US" sz="3600" b="0" i="1" spc="-25" dirty="0" smtClean="0">
                                <a:solidFill>
                                  <a:srgbClr val="0070C0"/>
                                </a:solidFill>
                                <a:latin typeface="Cambria Math" panose="02040503050406030204" pitchFamily="18" charset="0"/>
                                <a:ea typeface="Cambria Math" panose="02040503050406030204" pitchFamily="18" charset="0"/>
                              </a:rPr>
                              <m:t>−1</m:t>
                            </m:r>
                          </m:sub>
                        </m:sSub>
                      </m:e>
                    </m:d>
                  </m:oMath>
                </a14:m>
                <a:endParaRPr lang="en-US" sz="3600" spc="-25" dirty="0">
                  <a:ea typeface="Cambria Math" panose="02040503050406030204" pitchFamily="18" charset="0"/>
                </a:endParaRPr>
              </a:p>
              <a:p>
                <a:pPr lvl="1">
                  <a:lnSpc>
                    <a:spcPts val="3616"/>
                  </a:lnSpc>
                  <a:spcBef>
                    <a:spcPct val="0"/>
                  </a:spcBef>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14:m>
                  <m:oMath xmlns:m="http://schemas.openxmlformats.org/officeDocument/2006/math">
                    <m:r>
                      <a:rPr lang="en-US" sz="3600" i="1" spc="-25" smtClean="0">
                        <a:solidFill>
                          <a:srgbClr val="0070C0"/>
                        </a:solidFill>
                        <a:latin typeface="Cambria Math" panose="02040503050406030204" pitchFamily="18" charset="0"/>
                      </a:rPr>
                      <m:t>𝑝</m:t>
                    </m:r>
                    <m:d>
                      <m:dPr>
                        <m:ctrlPr>
                          <a:rPr lang="en-US" sz="3600" i="1" spc="-25">
                            <a:solidFill>
                              <a:srgbClr val="0070C0"/>
                            </a:solidFill>
                            <a:latin typeface="Cambria Math" panose="02040503050406030204" pitchFamily="18" charset="0"/>
                          </a:rPr>
                        </m:ctrlPr>
                      </m:dPr>
                      <m:e>
                        <m:sSub>
                          <m:sSubPr>
                            <m:ctrlPr>
                              <a:rPr lang="en-US" sz="3600" i="1" spc="-25">
                                <a:solidFill>
                                  <a:srgbClr val="0070C0"/>
                                </a:solidFill>
                                <a:latin typeface="Cambria Math" panose="02040503050406030204" pitchFamily="18" charset="0"/>
                              </a:rPr>
                            </m:ctrlPr>
                          </m:sSubPr>
                          <m:e>
                            <m:r>
                              <a:rPr lang="en-US" sz="3600" i="1" spc="-25">
                                <a:solidFill>
                                  <a:srgbClr val="0070C0"/>
                                </a:solidFill>
                                <a:latin typeface="Cambria Math" panose="02040503050406030204" pitchFamily="18" charset="0"/>
                              </a:rPr>
                              <m:t>𝑥</m:t>
                            </m:r>
                          </m:e>
                          <m:sub>
                            <m:r>
                              <a:rPr lang="en-US" sz="3600" i="1" spc="-25">
                                <a:solidFill>
                                  <a:srgbClr val="0070C0"/>
                                </a:solidFill>
                                <a:latin typeface="Cambria Math" panose="02040503050406030204" pitchFamily="18" charset="0"/>
                              </a:rPr>
                              <m:t>1</m:t>
                            </m:r>
                          </m:sub>
                        </m:sSub>
                        <m:r>
                          <m:rPr>
                            <m:nor/>
                          </m:rPr>
                          <a:rPr lang="en-US" sz="3600" spc="-25" dirty="0">
                            <a:solidFill>
                              <a:srgbClr val="0070C0"/>
                            </a:solidFill>
                            <a:latin typeface="Goudy Old Style" panose="02020502050305020303" pitchFamily="18" charset="0"/>
                          </a:rPr>
                          <m:t>,</m:t>
                        </m:r>
                        <m:sSub>
                          <m:sSubPr>
                            <m:ctrlPr>
                              <a:rPr lang="en-US" sz="3600" i="1" spc="-25">
                                <a:solidFill>
                                  <a:srgbClr val="0070C0"/>
                                </a:solidFill>
                                <a:latin typeface="Cambria Math" panose="02040503050406030204" pitchFamily="18" charset="0"/>
                              </a:rPr>
                            </m:ctrlPr>
                          </m:sSubPr>
                          <m:e>
                            <m:r>
                              <a:rPr lang="en-US" sz="3600" i="1" spc="-25">
                                <a:solidFill>
                                  <a:srgbClr val="0070C0"/>
                                </a:solidFill>
                                <a:latin typeface="Cambria Math" panose="02040503050406030204" pitchFamily="18" charset="0"/>
                              </a:rPr>
                              <m:t>𝑥</m:t>
                            </m:r>
                          </m:e>
                          <m:sub>
                            <m:r>
                              <a:rPr lang="en-US" sz="3600" i="1" spc="-25">
                                <a:solidFill>
                                  <a:srgbClr val="0070C0"/>
                                </a:solidFill>
                                <a:latin typeface="Cambria Math" panose="02040503050406030204" pitchFamily="18" charset="0"/>
                              </a:rPr>
                              <m:t>2</m:t>
                            </m:r>
                          </m:sub>
                        </m:sSub>
                        <m:r>
                          <m:rPr>
                            <m:nor/>
                          </m:rPr>
                          <a:rPr lang="en-US" sz="3600" spc="-25" dirty="0">
                            <a:solidFill>
                              <a:srgbClr val="0070C0"/>
                            </a:solidFill>
                            <a:latin typeface="Goudy Old Style" panose="02020502050305020303" pitchFamily="18" charset="0"/>
                          </a:rPr>
                          <m:t>,</m:t>
                        </m:r>
                        <m:r>
                          <a:rPr lang="en-US" sz="3600" i="1" spc="-25" dirty="0">
                            <a:solidFill>
                              <a:srgbClr val="0070C0"/>
                            </a:solidFill>
                            <a:latin typeface="Cambria Math" panose="02040503050406030204" pitchFamily="18" charset="0"/>
                            <a:ea typeface="Cambria Math" panose="02040503050406030204" pitchFamily="18" charset="0"/>
                          </a:rPr>
                          <m:t>⋯,</m:t>
                        </m:r>
                        <m:sSub>
                          <m:sSubPr>
                            <m:ctrlPr>
                              <a:rPr lang="en-US" sz="3600" i="1" spc="-25" dirty="0">
                                <a:solidFill>
                                  <a:srgbClr val="0070C0"/>
                                </a:solidFill>
                                <a:latin typeface="Cambria Math" panose="02040503050406030204" pitchFamily="18" charset="0"/>
                                <a:ea typeface="Cambria Math" panose="02040503050406030204" pitchFamily="18" charset="0"/>
                              </a:rPr>
                            </m:ctrlPr>
                          </m:sSubPr>
                          <m:e>
                            <m:r>
                              <a:rPr lang="en-US" sz="3600" i="1" spc="-25" dirty="0">
                                <a:solidFill>
                                  <a:srgbClr val="0070C0"/>
                                </a:solidFill>
                                <a:latin typeface="Cambria Math" panose="02040503050406030204" pitchFamily="18" charset="0"/>
                                <a:ea typeface="Cambria Math" panose="02040503050406030204" pitchFamily="18" charset="0"/>
                              </a:rPr>
                              <m:t>𝑥</m:t>
                            </m:r>
                          </m:e>
                          <m:sub>
                            <m:r>
                              <a:rPr lang="en-US" sz="3600" i="1" spc="-25" dirty="0">
                                <a:solidFill>
                                  <a:srgbClr val="0070C0"/>
                                </a:solidFill>
                                <a:latin typeface="Cambria Math" panose="02040503050406030204" pitchFamily="18" charset="0"/>
                                <a:ea typeface="Cambria Math" panose="02040503050406030204" pitchFamily="18" charset="0"/>
                              </a:rPr>
                              <m:t>𝑇</m:t>
                            </m:r>
                            <m:r>
                              <a:rPr lang="en-US" sz="3600" b="0" i="1" spc="-25" dirty="0" smtClean="0">
                                <a:solidFill>
                                  <a:srgbClr val="0070C0"/>
                                </a:solidFill>
                                <a:latin typeface="Cambria Math" panose="02040503050406030204" pitchFamily="18" charset="0"/>
                                <a:ea typeface="Cambria Math" panose="02040503050406030204" pitchFamily="18" charset="0"/>
                              </a:rPr>
                              <m:t>−1</m:t>
                            </m:r>
                          </m:sub>
                        </m:sSub>
                      </m:e>
                    </m:d>
                  </m:oMath>
                </a14:m>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endParaRPr lang="en-US" sz="3600" spc="-25" dirty="0">
                  <a:solidFill>
                    <a:srgbClr val="000000"/>
                  </a:solidFill>
                  <a:latin typeface="Goudy Old Style" panose="02020502050305020303" pitchFamily="18" charset="0"/>
                </a:endParaRPr>
              </a:p>
              <a:p>
                <a:pPr lvl="1">
                  <a:lnSpc>
                    <a:spcPts val="3616"/>
                  </a:lnSpc>
                  <a:spcBef>
                    <a:spcPct val="0"/>
                  </a:spcBef>
                </a:pPr>
                <a:r>
                  <a:rPr lang="en-US" sz="3600" spc="-25" dirty="0">
                    <a:solidFill>
                      <a:srgbClr val="000000"/>
                    </a:solidFill>
                    <a:latin typeface="Goudy Old Style" panose="02020502050305020303" pitchFamily="18" charset="0"/>
                  </a:rPr>
                  <a:t>     </a:t>
                </a:r>
                <a14:m>
                  <m:oMath xmlns:m="http://schemas.openxmlformats.org/officeDocument/2006/math">
                    <m:r>
                      <a:rPr lang="en-US" sz="3600" i="1" spc="-25">
                        <a:solidFill>
                          <a:srgbClr val="000000"/>
                        </a:solidFill>
                        <a:latin typeface="Cambria Math" panose="02040503050406030204" pitchFamily="18" charset="0"/>
                      </a:rPr>
                      <m:t>=</m:t>
                    </m:r>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i="1" spc="-25" dirty="0">
                                <a:solidFill>
                                  <a:schemeClr val="tx1"/>
                                </a:solidFill>
                                <a:latin typeface="Cambria Math" panose="02040503050406030204" pitchFamily="18" charset="0"/>
                                <a:ea typeface="Cambria Math" panose="02040503050406030204" pitchFamily="18" charset="0"/>
                              </a:rPr>
                              <m:t>𝑇</m:t>
                            </m:r>
                            <m:r>
                              <a:rPr lang="en-US" sz="3600" b="0" i="1" spc="-25" dirty="0" smtClean="0">
                                <a:solidFill>
                                  <a:schemeClr val="tx1"/>
                                </a:solidFill>
                                <a:latin typeface="Cambria Math" panose="02040503050406030204" pitchFamily="18" charset="0"/>
                                <a:ea typeface="Cambria Math" panose="02040503050406030204" pitchFamily="18" charset="0"/>
                              </a:rPr>
                              <m:t>−1</m:t>
                            </m:r>
                          </m:sub>
                        </m:sSub>
                        <m:r>
                          <a:rPr lang="en-US" sz="3600" i="1" spc="-25" dirty="0">
                            <a:solidFill>
                              <a:schemeClr val="tx1"/>
                            </a:solidFill>
                            <a:latin typeface="Cambria Math" panose="02040503050406030204" pitchFamily="18" charset="0"/>
                            <a:ea typeface="Cambria Math" panose="02040503050406030204"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r>
                          <m:rPr>
                            <m:nor/>
                          </m:rPr>
                          <a:rPr lang="en-US" sz="3600" spc="-25" dirty="0">
                            <a:solidFill>
                              <a:schemeClr val="tx1"/>
                            </a:solidFill>
                            <a:latin typeface="Goudy Old Style" panose="02020502050305020303"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2</m:t>
                            </m:r>
                          </m:sub>
                        </m:sSub>
                        <m:r>
                          <m:rPr>
                            <m:nor/>
                          </m:rPr>
                          <a:rPr lang="en-US" sz="3600" spc="-25" dirty="0">
                            <a:solidFill>
                              <a:schemeClr val="tx1"/>
                            </a:solidFill>
                            <a:latin typeface="Goudy Old Style" panose="02020502050305020303" pitchFamily="18" charset="0"/>
                          </a:rPr>
                          <m:t>,</m:t>
                        </m:r>
                        <m:r>
                          <a:rPr lang="en-US" sz="3600" i="1" spc="-25" dirty="0">
                            <a:solidFill>
                              <a:schemeClr val="tx1"/>
                            </a:solidFill>
                            <a:latin typeface="Cambria Math" panose="02040503050406030204" pitchFamily="18" charset="0"/>
                            <a:ea typeface="Cambria Math" panose="02040503050406030204" pitchFamily="18" charset="0"/>
                          </a:rPr>
                          <m:t>⋯,</m:t>
                        </m:r>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i="1" spc="-25" dirty="0">
                                <a:solidFill>
                                  <a:schemeClr val="tx1"/>
                                </a:solidFill>
                                <a:latin typeface="Cambria Math" panose="02040503050406030204" pitchFamily="18" charset="0"/>
                                <a:ea typeface="Cambria Math" panose="02040503050406030204" pitchFamily="18" charset="0"/>
                              </a:rPr>
                              <m:t>𝑇</m:t>
                            </m:r>
                            <m:r>
                              <a:rPr lang="en-US" sz="3600" i="1" spc="-25" dirty="0">
                                <a:solidFill>
                                  <a:schemeClr val="tx1"/>
                                </a:solidFill>
                                <a:latin typeface="Cambria Math" panose="02040503050406030204" pitchFamily="18" charset="0"/>
                                <a:ea typeface="Cambria Math" panose="02040503050406030204" pitchFamily="18" charset="0"/>
                              </a:rPr>
                              <m:t>−2</m:t>
                            </m:r>
                          </m:sub>
                        </m:sSub>
                      </m:e>
                    </m:d>
                  </m:oMath>
                </a14:m>
                <a:r>
                  <a:rPr lang="en-US" sz="3600" spc="-25" dirty="0"/>
                  <a:t> </a:t>
                </a:r>
                <a14:m>
                  <m:oMath xmlns:m="http://schemas.openxmlformats.org/officeDocument/2006/math">
                    <m:r>
                      <a:rPr lang="en-US" sz="3600" i="1" spc="-25" smtClean="0">
                        <a:solidFill>
                          <a:srgbClr val="0070C0"/>
                        </a:solidFill>
                        <a:latin typeface="Cambria Math" panose="02040503050406030204" pitchFamily="18" charset="0"/>
                      </a:rPr>
                      <m:t>𝑝</m:t>
                    </m:r>
                    <m:d>
                      <m:dPr>
                        <m:ctrlPr>
                          <a:rPr lang="en-US" sz="3600" i="1" spc="-25">
                            <a:solidFill>
                              <a:srgbClr val="0070C0"/>
                            </a:solidFill>
                            <a:latin typeface="Cambria Math" panose="02040503050406030204" pitchFamily="18" charset="0"/>
                          </a:rPr>
                        </m:ctrlPr>
                      </m:dPr>
                      <m:e>
                        <m:sSub>
                          <m:sSubPr>
                            <m:ctrlPr>
                              <a:rPr lang="en-US" sz="3600" i="1" spc="-25">
                                <a:solidFill>
                                  <a:srgbClr val="0070C0"/>
                                </a:solidFill>
                                <a:latin typeface="Cambria Math" panose="02040503050406030204" pitchFamily="18" charset="0"/>
                              </a:rPr>
                            </m:ctrlPr>
                          </m:sSubPr>
                          <m:e>
                            <m:r>
                              <a:rPr lang="en-US" sz="3600" i="1" spc="-25">
                                <a:solidFill>
                                  <a:srgbClr val="0070C0"/>
                                </a:solidFill>
                                <a:latin typeface="Cambria Math" panose="02040503050406030204" pitchFamily="18" charset="0"/>
                              </a:rPr>
                              <m:t>𝑥</m:t>
                            </m:r>
                          </m:e>
                          <m:sub>
                            <m:r>
                              <a:rPr lang="en-US" sz="3600" i="1" spc="-25">
                                <a:solidFill>
                                  <a:srgbClr val="0070C0"/>
                                </a:solidFill>
                                <a:latin typeface="Cambria Math" panose="02040503050406030204" pitchFamily="18" charset="0"/>
                              </a:rPr>
                              <m:t>1</m:t>
                            </m:r>
                          </m:sub>
                        </m:sSub>
                        <m:r>
                          <m:rPr>
                            <m:nor/>
                          </m:rPr>
                          <a:rPr lang="en-US" sz="3600" spc="-25" dirty="0">
                            <a:solidFill>
                              <a:srgbClr val="0070C0"/>
                            </a:solidFill>
                            <a:latin typeface="Goudy Old Style" panose="02020502050305020303" pitchFamily="18" charset="0"/>
                          </a:rPr>
                          <m:t>,</m:t>
                        </m:r>
                        <m:sSub>
                          <m:sSubPr>
                            <m:ctrlPr>
                              <a:rPr lang="en-US" sz="3600" i="1" spc="-25">
                                <a:solidFill>
                                  <a:srgbClr val="0070C0"/>
                                </a:solidFill>
                                <a:latin typeface="Cambria Math" panose="02040503050406030204" pitchFamily="18" charset="0"/>
                              </a:rPr>
                            </m:ctrlPr>
                          </m:sSubPr>
                          <m:e>
                            <m:r>
                              <a:rPr lang="en-US" sz="3600" i="1" spc="-25">
                                <a:solidFill>
                                  <a:srgbClr val="0070C0"/>
                                </a:solidFill>
                                <a:latin typeface="Cambria Math" panose="02040503050406030204" pitchFamily="18" charset="0"/>
                              </a:rPr>
                              <m:t>𝑥</m:t>
                            </m:r>
                          </m:e>
                          <m:sub>
                            <m:r>
                              <a:rPr lang="en-US" sz="3600" i="1" spc="-25">
                                <a:solidFill>
                                  <a:srgbClr val="0070C0"/>
                                </a:solidFill>
                                <a:latin typeface="Cambria Math" panose="02040503050406030204" pitchFamily="18" charset="0"/>
                              </a:rPr>
                              <m:t>2</m:t>
                            </m:r>
                          </m:sub>
                        </m:sSub>
                        <m:r>
                          <m:rPr>
                            <m:nor/>
                          </m:rPr>
                          <a:rPr lang="en-US" sz="3600" spc="-25" dirty="0">
                            <a:solidFill>
                              <a:srgbClr val="0070C0"/>
                            </a:solidFill>
                            <a:latin typeface="Goudy Old Style" panose="02020502050305020303" pitchFamily="18" charset="0"/>
                          </a:rPr>
                          <m:t>,</m:t>
                        </m:r>
                        <m:r>
                          <a:rPr lang="en-US" sz="3600" i="1" spc="-25" dirty="0">
                            <a:solidFill>
                              <a:srgbClr val="0070C0"/>
                            </a:solidFill>
                            <a:latin typeface="Cambria Math" panose="02040503050406030204" pitchFamily="18" charset="0"/>
                            <a:ea typeface="Cambria Math" panose="02040503050406030204" pitchFamily="18" charset="0"/>
                          </a:rPr>
                          <m:t>⋯,</m:t>
                        </m:r>
                        <m:sSub>
                          <m:sSubPr>
                            <m:ctrlPr>
                              <a:rPr lang="en-US" sz="3600" i="1" spc="-25" dirty="0">
                                <a:solidFill>
                                  <a:srgbClr val="0070C0"/>
                                </a:solidFill>
                                <a:latin typeface="Cambria Math" panose="02040503050406030204" pitchFamily="18" charset="0"/>
                                <a:ea typeface="Cambria Math" panose="02040503050406030204" pitchFamily="18" charset="0"/>
                              </a:rPr>
                            </m:ctrlPr>
                          </m:sSubPr>
                          <m:e>
                            <m:r>
                              <a:rPr lang="en-US" sz="3600" i="1" spc="-25" dirty="0">
                                <a:solidFill>
                                  <a:srgbClr val="0070C0"/>
                                </a:solidFill>
                                <a:latin typeface="Cambria Math" panose="02040503050406030204" pitchFamily="18" charset="0"/>
                                <a:ea typeface="Cambria Math" panose="02040503050406030204" pitchFamily="18" charset="0"/>
                              </a:rPr>
                              <m:t>𝑥</m:t>
                            </m:r>
                          </m:e>
                          <m:sub>
                            <m:r>
                              <a:rPr lang="en-US" sz="3600" i="1" spc="-25" dirty="0">
                                <a:solidFill>
                                  <a:srgbClr val="0070C0"/>
                                </a:solidFill>
                                <a:latin typeface="Cambria Math" panose="02040503050406030204" pitchFamily="18" charset="0"/>
                                <a:ea typeface="Cambria Math" panose="02040503050406030204" pitchFamily="18" charset="0"/>
                              </a:rPr>
                              <m:t>𝑇</m:t>
                            </m:r>
                            <m:r>
                              <a:rPr lang="en-US" sz="3600" i="1" spc="-25" dirty="0">
                                <a:solidFill>
                                  <a:srgbClr val="0070C0"/>
                                </a:solidFill>
                                <a:latin typeface="Cambria Math" panose="02040503050406030204" pitchFamily="18" charset="0"/>
                                <a:ea typeface="Cambria Math" panose="02040503050406030204" pitchFamily="18" charset="0"/>
                              </a:rPr>
                              <m:t>−2</m:t>
                            </m:r>
                          </m:sub>
                        </m:sSub>
                      </m:e>
                    </m:d>
                  </m:oMath>
                </a14:m>
                <a:endParaRPr lang="en-US" sz="3600" spc="-25" dirty="0">
                  <a:solidFill>
                    <a:srgbClr val="000000"/>
                  </a:solidFill>
                  <a:latin typeface="Goudy Old Style" panose="02020502050305020303" pitchFamily="18" charset="0"/>
                </a:endParaRPr>
              </a:p>
              <a:p>
                <a:pPr lvl="1">
                  <a:lnSpc>
                    <a:spcPts val="3616"/>
                  </a:lnSpc>
                  <a:spcBef>
                    <a:spcPct val="0"/>
                  </a:spcBef>
                </a:pPr>
                <a:endParaRPr lang="en-US" sz="3600" spc="-25" dirty="0">
                  <a:solidFill>
                    <a:srgbClr val="000000"/>
                  </a:solidFill>
                  <a:latin typeface="Goudy Old Style" panose="02020502050305020303" pitchFamily="18" charset="0"/>
                </a:endParaRPr>
              </a:p>
              <a:p>
                <a:pPr lvl="1">
                  <a:lnSpc>
                    <a:spcPts val="3616"/>
                  </a:lnSpc>
                  <a:spcBef>
                    <a:spcPct val="0"/>
                  </a:spcBef>
                </a:pPr>
                <a:endParaRPr lang="en-US" sz="3600" spc="-25" dirty="0">
                  <a:solidFill>
                    <a:srgbClr val="000000"/>
                  </a:solidFill>
                  <a:latin typeface="Goudy Old Style" panose="02020502050305020303" pitchFamily="18" charset="0"/>
                </a:endParaRPr>
              </a:p>
              <a:p>
                <a:pPr lvl="1">
                  <a:lnSpc>
                    <a:spcPts val="3616"/>
                  </a:lnSpc>
                  <a:spcBef>
                    <a:spcPct val="0"/>
                  </a:spcBef>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14:m>
                  <m:oMath xmlns:m="http://schemas.openxmlformats.org/officeDocument/2006/math">
                    <m:r>
                      <a:rPr lang="en-US" sz="3600" i="1" spc="-25" smtClean="0">
                        <a:solidFill>
                          <a:srgbClr val="0070C0"/>
                        </a:solidFill>
                        <a:latin typeface="Cambria Math" panose="02040503050406030204" pitchFamily="18" charset="0"/>
                      </a:rPr>
                      <m:t>𝑝</m:t>
                    </m:r>
                    <m:d>
                      <m:dPr>
                        <m:ctrlPr>
                          <a:rPr lang="en-US" sz="3600" i="1" spc="-25">
                            <a:solidFill>
                              <a:srgbClr val="0070C0"/>
                            </a:solidFill>
                            <a:latin typeface="Cambria Math" panose="02040503050406030204" pitchFamily="18" charset="0"/>
                          </a:rPr>
                        </m:ctrlPr>
                      </m:dPr>
                      <m:e>
                        <m:sSub>
                          <m:sSubPr>
                            <m:ctrlPr>
                              <a:rPr lang="en-US" sz="3600" i="1" spc="-25">
                                <a:solidFill>
                                  <a:srgbClr val="0070C0"/>
                                </a:solidFill>
                                <a:latin typeface="Cambria Math" panose="02040503050406030204" pitchFamily="18" charset="0"/>
                              </a:rPr>
                            </m:ctrlPr>
                          </m:sSubPr>
                          <m:e>
                            <m:r>
                              <a:rPr lang="en-US" sz="3600" i="1" spc="-25">
                                <a:solidFill>
                                  <a:srgbClr val="0070C0"/>
                                </a:solidFill>
                                <a:latin typeface="Cambria Math" panose="02040503050406030204" pitchFamily="18" charset="0"/>
                              </a:rPr>
                              <m:t>𝑥</m:t>
                            </m:r>
                          </m:e>
                          <m:sub>
                            <m:r>
                              <a:rPr lang="en-US" sz="3600" i="1" spc="-25">
                                <a:solidFill>
                                  <a:srgbClr val="0070C0"/>
                                </a:solidFill>
                                <a:latin typeface="Cambria Math" panose="02040503050406030204" pitchFamily="18" charset="0"/>
                              </a:rPr>
                              <m:t>1</m:t>
                            </m:r>
                          </m:sub>
                        </m:sSub>
                        <m:r>
                          <m:rPr>
                            <m:nor/>
                          </m:rPr>
                          <a:rPr lang="en-US" sz="3600" spc="-25" dirty="0">
                            <a:solidFill>
                              <a:srgbClr val="0070C0"/>
                            </a:solidFill>
                            <a:latin typeface="Goudy Old Style" panose="02020502050305020303" pitchFamily="18" charset="0"/>
                          </a:rPr>
                          <m:t>,</m:t>
                        </m:r>
                        <m:sSub>
                          <m:sSubPr>
                            <m:ctrlPr>
                              <a:rPr lang="en-US" sz="3600" i="1" spc="-25">
                                <a:solidFill>
                                  <a:srgbClr val="0070C0"/>
                                </a:solidFill>
                                <a:latin typeface="Cambria Math" panose="02040503050406030204" pitchFamily="18" charset="0"/>
                              </a:rPr>
                            </m:ctrlPr>
                          </m:sSubPr>
                          <m:e>
                            <m:r>
                              <a:rPr lang="en-US" sz="3600" i="1" spc="-25">
                                <a:solidFill>
                                  <a:srgbClr val="0070C0"/>
                                </a:solidFill>
                                <a:latin typeface="Cambria Math" panose="02040503050406030204" pitchFamily="18" charset="0"/>
                              </a:rPr>
                              <m:t>𝑥</m:t>
                            </m:r>
                          </m:e>
                          <m:sub>
                            <m:r>
                              <a:rPr lang="en-US" sz="3600" i="1" spc="-25">
                                <a:solidFill>
                                  <a:srgbClr val="0070C0"/>
                                </a:solidFill>
                                <a:latin typeface="Cambria Math" panose="02040503050406030204" pitchFamily="18" charset="0"/>
                              </a:rPr>
                              <m:t>2</m:t>
                            </m:r>
                          </m:sub>
                        </m:sSub>
                        <m:r>
                          <a:rPr lang="en-US" sz="3600" i="1" spc="-25" dirty="0" smtClean="0">
                            <a:solidFill>
                              <a:srgbClr val="0070C0"/>
                            </a:solidFill>
                            <a:latin typeface="Cambria Math" panose="02040503050406030204" pitchFamily="18" charset="0"/>
                            <a:ea typeface="Cambria Math" panose="02040503050406030204" pitchFamily="18" charset="0"/>
                          </a:rPr>
                          <m:t> </m:t>
                        </m:r>
                      </m:e>
                    </m:d>
                  </m:oMath>
                </a14:m>
                <a:endParaRPr lang="en-US" sz="3600" spc="-25" dirty="0">
                  <a:latin typeface="Goudy Old Style" panose="02020502050305020303" pitchFamily="18" charset="0"/>
                  <a:ea typeface="Cambria Math" panose="02040503050406030204" pitchFamily="18" charset="0"/>
                </a:endParaRPr>
              </a:p>
              <a:p>
                <a:pPr marL="1028700" lvl="1" indent="-571500">
                  <a:lnSpc>
                    <a:spcPts val="3616"/>
                  </a:lnSpc>
                  <a:spcBef>
                    <a:spcPct val="0"/>
                  </a:spcBef>
                  <a:buFont typeface="Arial" panose="020B0604020202020204" pitchFamily="34" charset="0"/>
                  <a:buChar char="•"/>
                </a:pPr>
                <a:endParaRPr lang="en-US" sz="3600" spc="-25" dirty="0">
                  <a:solidFill>
                    <a:srgbClr val="000000"/>
                  </a:solidFill>
                  <a:latin typeface="Goudy Old Style" panose="02020502050305020303" pitchFamily="18" charset="0"/>
                </a:endParaRPr>
              </a:p>
              <a:p>
                <a:pPr lvl="1">
                  <a:lnSpc>
                    <a:spcPts val="3616"/>
                  </a:lnSpc>
                  <a:spcBef>
                    <a:spcPct val="0"/>
                  </a:spcBef>
                </a:pPr>
                <a:r>
                  <a:rPr lang="en-US" sz="3600" spc="-25" dirty="0">
                    <a:solidFill>
                      <a:srgbClr val="000000"/>
                    </a:solidFill>
                    <a:latin typeface="Goudy Old Style" panose="02020502050305020303" pitchFamily="18" charset="0"/>
                  </a:rPr>
                  <a:t>     </a:t>
                </a:r>
                <a14:m>
                  <m:oMath xmlns:m="http://schemas.openxmlformats.org/officeDocument/2006/math">
                    <m:r>
                      <a:rPr lang="en-US" sz="3600" b="0" i="1" spc="-25" smtClean="0">
                        <a:solidFill>
                          <a:srgbClr val="000000"/>
                        </a:solidFill>
                        <a:latin typeface="Cambria Math" panose="02040503050406030204" pitchFamily="18" charset="0"/>
                      </a:rPr>
                      <m:t>=</m:t>
                    </m:r>
                    <m:r>
                      <a:rPr lang="en-US" sz="3600" b="0" i="1" spc="-25" smtClean="0">
                        <a:solidFill>
                          <a:schemeClr val="tx1"/>
                        </a:solidFill>
                        <a:latin typeface="Cambria Math" panose="02040503050406030204" pitchFamily="18" charset="0"/>
                      </a:rPr>
                      <m:t>𝑝</m:t>
                    </m:r>
                    <m:d>
                      <m:dPr>
                        <m:ctrlPr>
                          <a:rPr lang="en-US" sz="3600" b="0" i="1" spc="-25" smtClean="0">
                            <a:solidFill>
                              <a:schemeClr val="tx1"/>
                            </a:solidFill>
                            <a:latin typeface="Cambria Math" panose="02040503050406030204" pitchFamily="18" charset="0"/>
                          </a:rPr>
                        </m:ctrlPr>
                      </m:dPr>
                      <m:e>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b="0" i="1" spc="-25" dirty="0" smtClean="0">
                                <a:solidFill>
                                  <a:schemeClr val="tx1"/>
                                </a:solidFill>
                                <a:latin typeface="Cambria Math" panose="02040503050406030204" pitchFamily="18" charset="0"/>
                                <a:ea typeface="Cambria Math" panose="02040503050406030204" pitchFamily="18" charset="0"/>
                              </a:rPr>
                              <m:t>2</m:t>
                            </m:r>
                          </m:sub>
                        </m:sSub>
                        <m:r>
                          <a:rPr lang="en-US" sz="3600" i="1" spc="-25" dirty="0">
                            <a:solidFill>
                              <a:schemeClr val="tx1"/>
                            </a:solidFill>
                            <a:latin typeface="Cambria Math" panose="02040503050406030204" pitchFamily="18" charset="0"/>
                            <a:ea typeface="Cambria Math" panose="02040503050406030204"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e>
                    </m:d>
                    <m:r>
                      <a:rPr lang="en-US" sz="3600" b="0" i="1" spc="-25" smtClean="0">
                        <a:solidFill>
                          <a:srgbClr val="000000"/>
                        </a:solidFill>
                        <a:latin typeface="Cambria Math" panose="02040503050406030204" pitchFamily="18" charset="0"/>
                      </a:rPr>
                      <m:t>𝑝</m:t>
                    </m:r>
                    <m:d>
                      <m:dPr>
                        <m:ctrlPr>
                          <a:rPr lang="en-US" sz="3600" b="0" i="1" spc="-25" smtClean="0">
                            <a:solidFill>
                              <a:srgbClr val="000000"/>
                            </a:solidFill>
                            <a:latin typeface="Cambria Math" panose="02040503050406030204" pitchFamily="18" charset="0"/>
                          </a:rPr>
                        </m:ctrlPr>
                      </m:dPr>
                      <m:e>
                        <m:sSub>
                          <m:sSubPr>
                            <m:ctrlPr>
                              <a:rPr lang="en-US" sz="3600" i="1" spc="-25">
                                <a:latin typeface="Cambria Math" panose="02040503050406030204" pitchFamily="18" charset="0"/>
                              </a:rPr>
                            </m:ctrlPr>
                          </m:sSubPr>
                          <m:e>
                            <m:r>
                              <a:rPr lang="en-US" sz="3600" i="1" spc="-25">
                                <a:latin typeface="Cambria Math" panose="02040503050406030204" pitchFamily="18" charset="0"/>
                              </a:rPr>
                              <m:t>𝑥</m:t>
                            </m:r>
                          </m:e>
                          <m:sub>
                            <m:r>
                              <a:rPr lang="en-US" sz="3600" i="1" spc="-25">
                                <a:latin typeface="Cambria Math" panose="02040503050406030204" pitchFamily="18" charset="0"/>
                              </a:rPr>
                              <m:t>1</m:t>
                            </m:r>
                          </m:sub>
                        </m:sSub>
                      </m:e>
                    </m:d>
                  </m:oMath>
                </a14:m>
                <a:endParaRPr lang="en-US" sz="3600" spc="-25" dirty="0">
                  <a:solidFill>
                    <a:srgbClr val="000000"/>
                  </a:solidFill>
                  <a:latin typeface="Goudy Old Style" panose="02020502050305020303" pitchFamily="18" charset="0"/>
                </a:endParaRPr>
              </a:p>
              <a:p>
                <a:pPr lvl="1">
                  <a:lnSpc>
                    <a:spcPts val="3616"/>
                  </a:lnSpc>
                  <a:spcBef>
                    <a:spcPct val="0"/>
                  </a:spcBef>
                </a:pPr>
                <a:endParaRPr lang="en-US" sz="3600" spc="-25" dirty="0">
                  <a:solidFill>
                    <a:srgbClr val="000000"/>
                  </a:solidFill>
                  <a:latin typeface="Goudy Old Style" panose="02020502050305020303" pitchFamily="18" charset="0"/>
                </a:endParaRPr>
              </a:p>
            </p:txBody>
          </p:sp>
        </mc:Choice>
        <mc:Fallback xmlns="">
          <p:sp>
            <p:nvSpPr>
              <p:cNvPr id="8" name="TextBox 8">
                <a:extLst>
                  <a:ext uri="{FF2B5EF4-FFF2-40B4-BE49-F238E27FC236}">
                    <a16:creationId xmlns:a16="http://schemas.microsoft.com/office/drawing/2014/main" id="{CFF0E615-452A-4B09-8C7C-61297FFE9074}"/>
                  </a:ext>
                </a:extLst>
              </p:cNvPr>
              <p:cNvSpPr txBox="1">
                <a:spLocks noRot="1" noChangeAspect="1" noMove="1" noResize="1" noEditPoints="1" noAdjustHandles="1" noChangeArrowheads="1" noChangeShapeType="1" noTextEdit="1"/>
              </p:cNvSpPr>
              <p:nvPr/>
            </p:nvSpPr>
            <p:spPr>
              <a:xfrm>
                <a:off x="8610600" y="1559576"/>
                <a:ext cx="9390186" cy="8774453"/>
              </a:xfrm>
              <a:prstGeom prst="rect">
                <a:avLst/>
              </a:prstGeom>
              <a:blipFill>
                <a:blip r:embed="rId3"/>
                <a:stretch>
                  <a:fillRect l="-2727" t="-2641"/>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CA7E9167-8B24-4C06-ACB5-33594F4FB722}"/>
              </a:ext>
            </a:extLst>
          </p:cNvPr>
          <p:cNvSpPr/>
          <p:nvPr/>
        </p:nvSpPr>
        <p:spPr>
          <a:xfrm>
            <a:off x="13106400" y="7355824"/>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9627E03-8B1D-4B36-B7AF-D85446B2A342}"/>
              </a:ext>
            </a:extLst>
          </p:cNvPr>
          <p:cNvSpPr/>
          <p:nvPr/>
        </p:nvSpPr>
        <p:spPr>
          <a:xfrm>
            <a:off x="13106400" y="7736824"/>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55B700F-A041-49F0-B9C8-C9FBC1FB925A}"/>
              </a:ext>
            </a:extLst>
          </p:cNvPr>
          <p:cNvSpPr/>
          <p:nvPr/>
        </p:nvSpPr>
        <p:spPr>
          <a:xfrm>
            <a:off x="13106400" y="8155924"/>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6B37BE31-1AEA-4C9A-84CD-976B314F5C64}"/>
              </a:ext>
            </a:extLst>
          </p:cNvPr>
          <p:cNvSpPr/>
          <p:nvPr/>
        </p:nvSpPr>
        <p:spPr>
          <a:xfrm>
            <a:off x="11612880" y="5257800"/>
            <a:ext cx="4099560" cy="457200"/>
          </a:xfrm>
          <a:custGeom>
            <a:avLst/>
            <a:gdLst>
              <a:gd name="connsiteX0" fmla="*/ 4099560 w 4099560"/>
              <a:gd name="connsiteY0" fmla="*/ 0 h 457200"/>
              <a:gd name="connsiteX1" fmla="*/ 2727960 w 4099560"/>
              <a:gd name="connsiteY1" fmla="*/ 152400 h 457200"/>
              <a:gd name="connsiteX2" fmla="*/ 655320 w 4099560"/>
              <a:gd name="connsiteY2" fmla="*/ 167640 h 457200"/>
              <a:gd name="connsiteX3" fmla="*/ 0 w 409956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099560" h="457200">
                <a:moveTo>
                  <a:pt x="4099560" y="0"/>
                </a:moveTo>
                <a:cubicBezTo>
                  <a:pt x="3700780" y="62230"/>
                  <a:pt x="3302000" y="124460"/>
                  <a:pt x="2727960" y="152400"/>
                </a:cubicBezTo>
                <a:cubicBezTo>
                  <a:pt x="2153920" y="180340"/>
                  <a:pt x="1109980" y="116840"/>
                  <a:pt x="655320" y="167640"/>
                </a:cubicBezTo>
                <a:cubicBezTo>
                  <a:pt x="200660" y="218440"/>
                  <a:pt x="100330" y="337820"/>
                  <a:pt x="0" y="45720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47A29FC-A605-4F4B-950B-1B4956C6EDFE}"/>
              </a:ext>
            </a:extLst>
          </p:cNvPr>
          <p:cNvSpPr/>
          <p:nvPr/>
        </p:nvSpPr>
        <p:spPr>
          <a:xfrm>
            <a:off x="11597640" y="7051024"/>
            <a:ext cx="4099560" cy="457200"/>
          </a:xfrm>
          <a:custGeom>
            <a:avLst/>
            <a:gdLst>
              <a:gd name="connsiteX0" fmla="*/ 4099560 w 4099560"/>
              <a:gd name="connsiteY0" fmla="*/ 0 h 457200"/>
              <a:gd name="connsiteX1" fmla="*/ 2727960 w 4099560"/>
              <a:gd name="connsiteY1" fmla="*/ 152400 h 457200"/>
              <a:gd name="connsiteX2" fmla="*/ 655320 w 4099560"/>
              <a:gd name="connsiteY2" fmla="*/ 167640 h 457200"/>
              <a:gd name="connsiteX3" fmla="*/ 0 w 409956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099560" h="457200">
                <a:moveTo>
                  <a:pt x="4099560" y="0"/>
                </a:moveTo>
                <a:cubicBezTo>
                  <a:pt x="3700780" y="62230"/>
                  <a:pt x="3302000" y="124460"/>
                  <a:pt x="2727960" y="152400"/>
                </a:cubicBezTo>
                <a:cubicBezTo>
                  <a:pt x="2153920" y="180340"/>
                  <a:pt x="1109980" y="116840"/>
                  <a:pt x="655320" y="167640"/>
                </a:cubicBezTo>
                <a:cubicBezTo>
                  <a:pt x="200660" y="218440"/>
                  <a:pt x="100330" y="337820"/>
                  <a:pt x="0" y="45720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102C385-CAA8-4BD7-878C-97776753F4BD}"/>
              </a:ext>
            </a:extLst>
          </p:cNvPr>
          <p:cNvSpPr/>
          <p:nvPr/>
        </p:nvSpPr>
        <p:spPr>
          <a:xfrm>
            <a:off x="10515600" y="8003524"/>
            <a:ext cx="4099560" cy="457200"/>
          </a:xfrm>
          <a:custGeom>
            <a:avLst/>
            <a:gdLst>
              <a:gd name="connsiteX0" fmla="*/ 4099560 w 4099560"/>
              <a:gd name="connsiteY0" fmla="*/ 0 h 457200"/>
              <a:gd name="connsiteX1" fmla="*/ 2727960 w 4099560"/>
              <a:gd name="connsiteY1" fmla="*/ 152400 h 457200"/>
              <a:gd name="connsiteX2" fmla="*/ 655320 w 4099560"/>
              <a:gd name="connsiteY2" fmla="*/ 167640 h 457200"/>
              <a:gd name="connsiteX3" fmla="*/ 0 w 409956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099560" h="457200">
                <a:moveTo>
                  <a:pt x="4099560" y="0"/>
                </a:moveTo>
                <a:cubicBezTo>
                  <a:pt x="3700780" y="62230"/>
                  <a:pt x="3302000" y="124460"/>
                  <a:pt x="2727960" y="152400"/>
                </a:cubicBezTo>
                <a:cubicBezTo>
                  <a:pt x="2153920" y="180340"/>
                  <a:pt x="1109980" y="116840"/>
                  <a:pt x="655320" y="167640"/>
                </a:cubicBezTo>
                <a:cubicBezTo>
                  <a:pt x="200660" y="218440"/>
                  <a:pt x="100330" y="337820"/>
                  <a:pt x="0" y="457200"/>
                </a:cubicBezTo>
              </a:path>
            </a:pathLst>
          </a:custGeom>
          <a:no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1382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Objective functions in Reinforcement Learning</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152400" y="1344846"/>
            <a:ext cx="17983200" cy="8942154"/>
          </a:xfrm>
          <a:prstGeom prst="rect">
            <a:avLst/>
          </a:prstGeom>
        </p:spPr>
      </p:pic>
      <mc:AlternateContent xmlns:mc="http://schemas.openxmlformats.org/markup-compatibility/2006" xmlns:a14="http://schemas.microsoft.com/office/drawing/2010/main">
        <mc:Choice Requires="a14">
          <p:sp>
            <p:nvSpPr>
              <p:cNvPr id="20" name="TextBox 8">
                <a:extLst>
                  <a:ext uri="{FF2B5EF4-FFF2-40B4-BE49-F238E27FC236}">
                    <a16:creationId xmlns:a16="http://schemas.microsoft.com/office/drawing/2014/main" id="{6E642AF1-C161-49FD-89A9-FDAA29CDFFF7}"/>
                  </a:ext>
                </a:extLst>
              </p:cNvPr>
              <p:cNvSpPr txBox="1"/>
              <p:nvPr/>
            </p:nvSpPr>
            <p:spPr>
              <a:xfrm>
                <a:off x="457200" y="1708153"/>
                <a:ext cx="17297400" cy="4157164"/>
              </a:xfrm>
              <a:prstGeom prst="rect">
                <a:avLst/>
              </a:prstGeom>
            </p:spPr>
            <p:txBody>
              <a:bodyPr wrap="square" lIns="0" tIns="0" rIns="0" bIns="0" rtlCol="0" anchor="t">
                <a:spAutoFit/>
              </a:bodyPr>
              <a:lstStyle/>
              <a:p>
                <a:pPr>
                  <a:lnSpc>
                    <a:spcPts val="3616"/>
                  </a:lnSpc>
                  <a:spcBef>
                    <a:spcPct val="0"/>
                  </a:spcBef>
                </a:pPr>
                <a:r>
                  <a:rPr lang="en-US" sz="3600" spc="-25" dirty="0">
                    <a:latin typeface="Goudy Old Style" panose="02020502050305020303" pitchFamily="18" charset="0"/>
                  </a:rPr>
                  <a:t>Since reinforcement learning (RL) is essentially an optimization problem, one of the first step is to decide the objective function. The following objective functions are widely used in RL.</a:t>
                </a:r>
              </a:p>
              <a:p>
                <a:pPr>
                  <a:lnSpc>
                    <a:spcPts val="3616"/>
                  </a:lnSpc>
                  <a:spcBef>
                    <a:spcPct val="0"/>
                  </a:spcBef>
                </a:pPr>
                <a:endParaRPr lang="en-US" sz="3600" spc="-25" dirty="0">
                  <a:latin typeface="Goudy Old Style" panose="02020502050305020303" pitchFamily="18" charset="0"/>
                </a:endParaRPr>
              </a:p>
              <a:p>
                <a:pPr marL="742950" indent="-742950">
                  <a:lnSpc>
                    <a:spcPts val="3616"/>
                  </a:lnSpc>
                  <a:spcBef>
                    <a:spcPct val="0"/>
                  </a:spcBef>
                  <a:buFont typeface="+mj-lt"/>
                  <a:buAutoNum type="arabicPeriod" startAt="2"/>
                </a:pPr>
                <a:r>
                  <a:rPr lang="en-US" sz="3600" b="1" spc="-25" dirty="0">
                    <a:solidFill>
                      <a:srgbClr val="0070C0"/>
                    </a:solidFill>
                    <a:latin typeface="Goudy Old Style" panose="02020502050305020303" pitchFamily="18" charset="0"/>
                  </a:rPr>
                  <a:t>Average reward</a:t>
                </a:r>
              </a:p>
              <a:p>
                <a:pPr marL="742950" indent="-742950">
                  <a:lnSpc>
                    <a:spcPts val="3616"/>
                  </a:lnSpc>
                  <a:spcBef>
                    <a:spcPct val="0"/>
                  </a:spcBef>
                  <a:buFont typeface="+mj-lt"/>
                  <a:buAutoNum type="arabicPeriod" startAt="2"/>
                </a:pPr>
                <a:endParaRPr lang="en-US" sz="3600" spc="-25" dirty="0">
                  <a:latin typeface="Goudy Old Style" panose="02020502050305020303" pitchFamily="18" charset="0"/>
                </a:endParaRPr>
              </a:p>
              <a:p>
                <a:pPr marL="742950" indent="-742950">
                  <a:lnSpc>
                    <a:spcPts val="3616"/>
                  </a:lnSpc>
                  <a:spcBef>
                    <a:spcPct val="0"/>
                  </a:spcBef>
                  <a:buFont typeface="+mj-lt"/>
                  <a:buAutoNum type="arabicPeriod" startAt="2"/>
                </a:pPr>
                <a:endParaRPr lang="en-US" sz="3600" spc="-25" dirty="0">
                  <a:latin typeface="Goudy Old Style" panose="02020502050305020303" pitchFamily="18" charset="0"/>
                </a:endParaRPr>
              </a:p>
              <a:p>
                <a:pPr>
                  <a:lnSpc>
                    <a:spcPts val="3616"/>
                  </a:lnSpc>
                  <a:spcBef>
                    <a:spcPct val="0"/>
                  </a:spcBef>
                </a:pPr>
                <a14:m>
                  <m:oMathPara xmlns:m="http://schemas.openxmlformats.org/officeDocument/2006/math">
                    <m:oMathParaPr>
                      <m:jc m:val="centerGroup"/>
                    </m:oMathParaPr>
                    <m:oMath xmlns:m="http://schemas.openxmlformats.org/officeDocument/2006/math">
                      <m:sSub>
                        <m:sSubPr>
                          <m:ctrlPr>
                            <a:rPr lang="en-US" sz="3600" i="1" spc="-25" smtClean="0">
                              <a:latin typeface="Cambria Math" panose="02040503050406030204" pitchFamily="18" charset="0"/>
                            </a:rPr>
                          </m:ctrlPr>
                        </m:sSubPr>
                        <m:e>
                          <m:r>
                            <a:rPr lang="en-US" sz="3600" b="0" i="1" spc="-25" smtClean="0">
                              <a:latin typeface="Cambria Math" panose="02040503050406030204" pitchFamily="18" charset="0"/>
                            </a:rPr>
                            <m:t>𝑅</m:t>
                          </m:r>
                        </m:e>
                        <m:sub>
                          <m:r>
                            <a:rPr lang="en-US" sz="3600" b="0" i="1" spc="-25" smtClean="0">
                              <a:latin typeface="Cambria Math" panose="02040503050406030204" pitchFamily="18" charset="0"/>
                            </a:rPr>
                            <m:t>𝑎𝑣𝑔</m:t>
                          </m:r>
                        </m:sub>
                      </m:sSub>
                      <m:r>
                        <a:rPr lang="en-US" sz="3600" b="0" i="1" spc="-25" smtClean="0">
                          <a:latin typeface="Cambria Math" panose="02040503050406030204" pitchFamily="18" charset="0"/>
                        </a:rPr>
                        <m:t>=</m:t>
                      </m:r>
                      <m:func>
                        <m:funcPr>
                          <m:ctrlPr>
                            <a:rPr lang="en-US" sz="3600" i="1">
                              <a:latin typeface="Cambria Math" panose="02040503050406030204" pitchFamily="18" charset="0"/>
                            </a:rPr>
                          </m:ctrlPr>
                        </m:funcPr>
                        <m:fName>
                          <m:limLow>
                            <m:limLowPr>
                              <m:ctrlPr>
                                <a:rPr lang="en-US" sz="3600" i="1">
                                  <a:latin typeface="Cambria Math" panose="02040503050406030204" pitchFamily="18" charset="0"/>
                                </a:rPr>
                              </m:ctrlPr>
                            </m:limLowPr>
                            <m:e>
                              <m:r>
                                <m:rPr>
                                  <m:sty m:val="p"/>
                                </m:rPr>
                                <a:rPr lang="en-US" sz="3600">
                                  <a:latin typeface="Cambria Math" panose="02040503050406030204" pitchFamily="18" charset="0"/>
                                </a:rPr>
                                <m:t>lim</m:t>
                              </m:r>
                              <m:r>
                                <a:rPr lang="en-US" sz="3600" i="1">
                                  <a:latin typeface="Cambria Math" panose="02040503050406030204" pitchFamily="18" charset="0"/>
                                </a:rPr>
                                <m:t> </m:t>
                              </m:r>
                              <m:r>
                                <a:rPr lang="en-US" sz="3600" i="1">
                                  <a:latin typeface="Cambria Math" panose="02040503050406030204" pitchFamily="18" charset="0"/>
                                </a:rPr>
                                <m:t>𝑖𝑛𝑓</m:t>
                              </m:r>
                            </m:e>
                            <m:lim>
                              <m:r>
                                <a:rPr lang="en-US" sz="3600" i="1">
                                  <a:latin typeface="Cambria Math" panose="02040503050406030204" pitchFamily="18" charset="0"/>
                                </a:rPr>
                                <m:t>𝑇</m:t>
                              </m:r>
                              <m:r>
                                <a:rPr lang="en-US" sz="3600" i="1">
                                  <a:latin typeface="Cambria Math" panose="02040503050406030204" pitchFamily="18" charset="0"/>
                                  <a:ea typeface="Cambria Math" panose="02040503050406030204" pitchFamily="18" charset="0"/>
                                </a:rPr>
                                <m:t>→∞</m:t>
                              </m:r>
                            </m:lim>
                          </m:limLow>
                        </m:fName>
                        <m:e>
                          <m:f>
                            <m:fPr>
                              <m:ctrlPr>
                                <a:rPr lang="en-US" sz="3600" i="1">
                                  <a:latin typeface="Cambria Math" panose="02040503050406030204" pitchFamily="18" charset="0"/>
                                </a:rPr>
                              </m:ctrlPr>
                            </m:fPr>
                            <m:num>
                              <m:r>
                                <a:rPr lang="en-US" sz="3600" i="1">
                                  <a:latin typeface="Cambria Math" panose="02040503050406030204" pitchFamily="18" charset="0"/>
                                </a:rPr>
                                <m:t>1</m:t>
                              </m:r>
                            </m:num>
                            <m:den>
                              <m:r>
                                <a:rPr lang="en-US" sz="3600" i="1">
                                  <a:latin typeface="Cambria Math" panose="02040503050406030204" pitchFamily="18" charset="0"/>
                                </a:rPr>
                                <m:t>𝑇</m:t>
                              </m:r>
                              <m:r>
                                <a:rPr lang="en-US" sz="3600" i="1">
                                  <a:latin typeface="Cambria Math" panose="02040503050406030204" pitchFamily="18" charset="0"/>
                                </a:rPr>
                                <m:t>+1</m:t>
                              </m:r>
                            </m:den>
                          </m:f>
                          <m:nary>
                            <m:naryPr>
                              <m:chr m:val="∑"/>
                              <m:ctrlPr>
                                <a:rPr lang="en-US" sz="3600" i="1">
                                  <a:latin typeface="Cambria Math" panose="02040503050406030204" pitchFamily="18" charset="0"/>
                                </a:rPr>
                              </m:ctrlPr>
                            </m:naryPr>
                            <m:sub>
                              <m:r>
                                <m:rPr>
                                  <m:brk m:alnAt="23"/>
                                </m:rPr>
                                <a:rPr lang="en-US" sz="3600" i="1">
                                  <a:latin typeface="Cambria Math" panose="02040503050406030204" pitchFamily="18" charset="0"/>
                                </a:rPr>
                                <m:t>𝑡</m:t>
                              </m:r>
                              <m:r>
                                <a:rPr lang="en-US" sz="3600" i="1">
                                  <a:latin typeface="Cambria Math" panose="02040503050406030204" pitchFamily="18" charset="0"/>
                                  <a:ea typeface="Cambria Math" panose="02040503050406030204" pitchFamily="18" charset="0"/>
                                </a:rPr>
                                <m:t>=0</m:t>
                              </m:r>
                            </m:sub>
                            <m:sup>
                              <m:r>
                                <a:rPr lang="en-US" sz="3600" i="1">
                                  <a:latin typeface="Cambria Math" panose="02040503050406030204" pitchFamily="18" charset="0"/>
                                </a:rPr>
                                <m:t>𝑇</m:t>
                              </m:r>
                            </m:sup>
                            <m:e>
                              <m:sSub>
                                <m:sSubPr>
                                  <m:ctrlPr>
                                    <a:rPr lang="en-US" sz="3600" i="1">
                                      <a:latin typeface="Cambria Math" panose="02040503050406030204" pitchFamily="18" charset="0"/>
                                    </a:rPr>
                                  </m:ctrlPr>
                                </m:sSubPr>
                                <m:e>
                                  <m:r>
                                    <a:rPr lang="en-US" sz="3600" i="1">
                                      <a:latin typeface="Cambria Math" panose="02040503050406030204" pitchFamily="18" charset="0"/>
                                    </a:rPr>
                                    <m:t>𝑟</m:t>
                                  </m:r>
                                </m:e>
                                <m:sub>
                                  <m:r>
                                    <a:rPr lang="en-US" sz="3600" i="1">
                                      <a:latin typeface="Cambria Math" panose="02040503050406030204" pitchFamily="18" charset="0"/>
                                    </a:rPr>
                                    <m:t>𝑡</m:t>
                                  </m:r>
                                </m:sub>
                              </m:sSub>
                            </m:e>
                          </m:nary>
                        </m:e>
                      </m:func>
                    </m:oMath>
                  </m:oMathPara>
                </a14:m>
                <a:endParaRPr lang="en-US" sz="3600" spc="-25" dirty="0">
                  <a:latin typeface="Goudy Old Style" panose="02020502050305020303" pitchFamily="18" charset="0"/>
                </a:endParaRPr>
              </a:p>
              <a:p>
                <a:pPr>
                  <a:lnSpc>
                    <a:spcPts val="3616"/>
                  </a:lnSpc>
                  <a:spcBef>
                    <a:spcPct val="0"/>
                  </a:spcBef>
                </a:pPr>
                <a:endParaRPr lang="en-US" sz="3600" spc="-25" dirty="0">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latin typeface="Goudy Old Style" panose="02020502050305020303" pitchFamily="18" charset="0"/>
                  </a:rPr>
                  <a:t>Here, the time horizon </a:t>
                </a:r>
                <a14:m>
                  <m:oMath xmlns:m="http://schemas.openxmlformats.org/officeDocument/2006/math">
                    <m:r>
                      <a:rPr lang="en-US" sz="3600" b="0" i="1" spc="-25" smtClean="0">
                        <a:latin typeface="Cambria Math" panose="02040503050406030204" pitchFamily="18" charset="0"/>
                      </a:rPr>
                      <m:t>𝑇</m:t>
                    </m:r>
                  </m:oMath>
                </a14:m>
                <a:r>
                  <a:rPr lang="en-US" sz="3600" spc="-25" dirty="0">
                    <a:latin typeface="Goudy Old Style" panose="02020502050305020303" pitchFamily="18" charset="0"/>
                  </a:rPr>
                  <a:t> is </a:t>
                </a:r>
                <a:r>
                  <a:rPr lang="en-US" sz="3600" b="1" spc="-25" dirty="0">
                    <a:solidFill>
                      <a:srgbClr val="0070C0"/>
                    </a:solidFill>
                    <a:latin typeface="Goudy Old Style" panose="02020502050305020303" pitchFamily="18" charset="0"/>
                  </a:rPr>
                  <a:t>infinite</a:t>
                </a:r>
                <a:r>
                  <a:rPr lang="en-US" sz="3600" spc="-25" dirty="0">
                    <a:latin typeface="Goudy Old Style" panose="02020502050305020303" pitchFamily="18" charset="0"/>
                  </a:rPr>
                  <a:t>.</a:t>
                </a:r>
              </a:p>
            </p:txBody>
          </p:sp>
        </mc:Choice>
        <mc:Fallback xmlns="">
          <p:sp>
            <p:nvSpPr>
              <p:cNvPr id="20" name="TextBox 8">
                <a:extLst>
                  <a:ext uri="{FF2B5EF4-FFF2-40B4-BE49-F238E27FC236}">
                    <a16:creationId xmlns:a16="http://schemas.microsoft.com/office/drawing/2014/main" id="{6E642AF1-C161-49FD-89A9-FDAA29CDFFF7}"/>
                  </a:ext>
                </a:extLst>
              </p:cNvPr>
              <p:cNvSpPr txBox="1">
                <a:spLocks noRot="1" noChangeAspect="1" noMove="1" noResize="1" noEditPoints="1" noAdjustHandles="1" noChangeArrowheads="1" noChangeShapeType="1" noTextEdit="1"/>
              </p:cNvSpPr>
              <p:nvPr/>
            </p:nvSpPr>
            <p:spPr>
              <a:xfrm>
                <a:off x="457200" y="1708153"/>
                <a:ext cx="17297400" cy="4157164"/>
              </a:xfrm>
              <a:prstGeom prst="rect">
                <a:avLst/>
              </a:prstGeom>
              <a:blipFill>
                <a:blip r:embed="rId3"/>
                <a:stretch>
                  <a:fillRect l="-1586" t="-5572" r="-2220" b="-50293"/>
                </a:stretch>
              </a:blipFill>
            </p:spPr>
            <p:txBody>
              <a:bodyPr/>
              <a:lstStyle/>
              <a:p>
                <a:r>
                  <a:rPr lang="en-US">
                    <a:noFill/>
                  </a:rPr>
                  <a:t> </a:t>
                </a:r>
              </a:p>
            </p:txBody>
          </p:sp>
        </mc:Fallback>
      </mc:AlternateContent>
    </p:spTree>
    <p:extLst>
      <p:ext uri="{BB962C8B-B14F-4D97-AF65-F5344CB8AC3E}">
        <p14:creationId xmlns:p14="http://schemas.microsoft.com/office/powerpoint/2010/main" val="3284377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Objective functions in Reinforcement Learning</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152400" y="1344846"/>
            <a:ext cx="17983200" cy="8942154"/>
          </a:xfrm>
          <a:prstGeom prst="rect">
            <a:avLst/>
          </a:prstGeom>
        </p:spPr>
      </p:pic>
      <mc:AlternateContent xmlns:mc="http://schemas.openxmlformats.org/markup-compatibility/2006" xmlns:a14="http://schemas.microsoft.com/office/drawing/2010/main">
        <mc:Choice Requires="a14">
          <p:sp>
            <p:nvSpPr>
              <p:cNvPr id="20" name="TextBox 8">
                <a:extLst>
                  <a:ext uri="{FF2B5EF4-FFF2-40B4-BE49-F238E27FC236}">
                    <a16:creationId xmlns:a16="http://schemas.microsoft.com/office/drawing/2014/main" id="{6E642AF1-C161-49FD-89A9-FDAA29CDFFF7}"/>
                  </a:ext>
                </a:extLst>
              </p:cNvPr>
              <p:cNvSpPr txBox="1"/>
              <p:nvPr/>
            </p:nvSpPr>
            <p:spPr>
              <a:xfrm>
                <a:off x="381000" y="1708153"/>
                <a:ext cx="17526000" cy="8312532"/>
              </a:xfrm>
              <a:prstGeom prst="rect">
                <a:avLst/>
              </a:prstGeom>
            </p:spPr>
            <p:txBody>
              <a:bodyPr wrap="square" lIns="0" tIns="0" rIns="0" bIns="0" rtlCol="0" anchor="t">
                <a:spAutoFit/>
              </a:bodyPr>
              <a:lstStyle/>
              <a:p>
                <a:pPr>
                  <a:lnSpc>
                    <a:spcPts val="3616"/>
                  </a:lnSpc>
                  <a:spcBef>
                    <a:spcPct val="0"/>
                  </a:spcBef>
                </a:pPr>
                <a:r>
                  <a:rPr lang="en-US" sz="3600" spc="-25" dirty="0">
                    <a:latin typeface="Goudy Old Style" panose="02020502050305020303" pitchFamily="18" charset="0"/>
                  </a:rPr>
                  <a:t>Since reinforcement learning (RL) is essentially an optimization problem, one of the first step is to decide the objective function. The following objective functions are widely used in RL.</a:t>
                </a:r>
              </a:p>
              <a:p>
                <a:pPr>
                  <a:lnSpc>
                    <a:spcPts val="3616"/>
                  </a:lnSpc>
                  <a:spcBef>
                    <a:spcPct val="0"/>
                  </a:spcBef>
                </a:pPr>
                <a:endParaRPr lang="en-US" sz="3600" spc="-25" dirty="0">
                  <a:latin typeface="Goudy Old Style" panose="02020502050305020303" pitchFamily="18" charset="0"/>
                </a:endParaRPr>
              </a:p>
              <a:p>
                <a:pPr marL="742950" indent="-742950">
                  <a:lnSpc>
                    <a:spcPts val="3616"/>
                  </a:lnSpc>
                  <a:spcBef>
                    <a:spcPct val="0"/>
                  </a:spcBef>
                  <a:buFont typeface="+mj-lt"/>
                  <a:buAutoNum type="arabicPeriod" startAt="3"/>
                </a:pPr>
                <a:r>
                  <a:rPr lang="en-US" sz="3600" b="1" spc="-25" dirty="0">
                    <a:solidFill>
                      <a:srgbClr val="0070C0"/>
                    </a:solidFill>
                    <a:latin typeface="Goudy Old Style" panose="02020502050305020303" pitchFamily="18" charset="0"/>
                  </a:rPr>
                  <a:t>Discounted reward</a:t>
                </a:r>
              </a:p>
              <a:p>
                <a:pPr marL="742950" indent="-742950">
                  <a:lnSpc>
                    <a:spcPts val="3616"/>
                  </a:lnSpc>
                  <a:spcBef>
                    <a:spcPct val="0"/>
                  </a:spcBef>
                  <a:buFont typeface="+mj-lt"/>
                  <a:buAutoNum type="arabicPeriod" startAt="3"/>
                </a:pPr>
                <a:endParaRPr lang="en-US" sz="3600" spc="-25" dirty="0">
                  <a:latin typeface="Goudy Old Style" panose="02020502050305020303" pitchFamily="18" charset="0"/>
                </a:endParaRPr>
              </a:p>
              <a:p>
                <a:pPr marL="742950" indent="-742950">
                  <a:lnSpc>
                    <a:spcPts val="3616"/>
                  </a:lnSpc>
                  <a:spcBef>
                    <a:spcPct val="0"/>
                  </a:spcBef>
                  <a:buFont typeface="+mj-lt"/>
                  <a:buAutoNum type="arabicPeriod" startAt="3"/>
                </a:pPr>
                <a:endParaRPr lang="en-US" sz="3600" spc="-25" dirty="0">
                  <a:latin typeface="Goudy Old Style" panose="02020502050305020303" pitchFamily="18" charset="0"/>
                </a:endParaRPr>
              </a:p>
              <a:p>
                <a:pPr>
                  <a:lnSpc>
                    <a:spcPts val="3616"/>
                  </a:lnSpc>
                  <a:spcBef>
                    <a:spcPct val="0"/>
                  </a:spcBef>
                </a:pPr>
                <a14:m>
                  <m:oMathPara xmlns:m="http://schemas.openxmlformats.org/officeDocument/2006/math">
                    <m:oMathParaPr>
                      <m:jc m:val="centerGroup"/>
                    </m:oMathParaPr>
                    <m:oMath xmlns:m="http://schemas.openxmlformats.org/officeDocument/2006/math">
                      <m:sSub>
                        <m:sSubPr>
                          <m:ctrlPr>
                            <a:rPr lang="en-US" sz="3600" i="1" spc="-25" smtClean="0">
                              <a:latin typeface="Cambria Math" panose="02040503050406030204" pitchFamily="18" charset="0"/>
                            </a:rPr>
                          </m:ctrlPr>
                        </m:sSubPr>
                        <m:e>
                          <m:r>
                            <a:rPr lang="en-US" sz="3600" b="0" i="1" spc="-25" smtClean="0">
                              <a:latin typeface="Cambria Math" panose="02040503050406030204" pitchFamily="18" charset="0"/>
                            </a:rPr>
                            <m:t>𝑅</m:t>
                          </m:r>
                        </m:e>
                        <m:sub>
                          <m:r>
                            <a:rPr lang="en-US" sz="3600" b="0" i="1" spc="-25" smtClean="0">
                              <a:latin typeface="Cambria Math" panose="02040503050406030204" pitchFamily="18" charset="0"/>
                            </a:rPr>
                            <m:t>𝑑𝑖𝑠𝑐𝑜𝑢𝑛𝑡𝑒𝑑</m:t>
                          </m:r>
                        </m:sub>
                      </m:sSub>
                      <m:r>
                        <a:rPr lang="en-US" sz="3600" b="0" i="1" spc="-25" smtClean="0">
                          <a:latin typeface="Cambria Math" panose="02040503050406030204" pitchFamily="18" charset="0"/>
                        </a:rPr>
                        <m:t>=</m:t>
                      </m:r>
                      <m:nary>
                        <m:naryPr>
                          <m:chr m:val="∑"/>
                          <m:ctrlPr>
                            <a:rPr lang="en-US" sz="3600" i="1" smtClean="0">
                              <a:latin typeface="Cambria Math" panose="02040503050406030204" pitchFamily="18" charset="0"/>
                            </a:rPr>
                          </m:ctrlPr>
                        </m:naryPr>
                        <m:sub>
                          <m:r>
                            <m:rPr>
                              <m:brk m:alnAt="23"/>
                            </m:rPr>
                            <a:rPr lang="en-US" sz="3600" i="1">
                              <a:latin typeface="Cambria Math" panose="02040503050406030204" pitchFamily="18" charset="0"/>
                            </a:rPr>
                            <m:t>𝑡</m:t>
                          </m:r>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0</m:t>
                          </m:r>
                        </m:sub>
                        <m:sup>
                          <m:r>
                            <a:rPr lang="en-US" sz="3600" i="1" smtClean="0">
                              <a:latin typeface="Cambria Math" panose="02040503050406030204" pitchFamily="18" charset="0"/>
                              <a:ea typeface="Cambria Math" panose="02040503050406030204" pitchFamily="18" charset="0"/>
                            </a:rPr>
                            <m:t>∞</m:t>
                          </m:r>
                        </m:sup>
                        <m:e>
                          <m:sSup>
                            <m:sSupPr>
                              <m:ctrlPr>
                                <a:rPr lang="en-US" sz="3600" i="1" smtClean="0">
                                  <a:latin typeface="Cambria Math" panose="02040503050406030204" pitchFamily="18" charset="0"/>
                                </a:rPr>
                              </m:ctrlPr>
                            </m:sSupPr>
                            <m:e>
                              <m:r>
                                <a:rPr lang="en-US" sz="3600" i="1" smtClean="0">
                                  <a:latin typeface="Cambria Math" panose="02040503050406030204" pitchFamily="18" charset="0"/>
                                  <a:ea typeface="Cambria Math" panose="02040503050406030204" pitchFamily="18" charset="0"/>
                                </a:rPr>
                                <m:t>𝛽</m:t>
                              </m:r>
                            </m:e>
                            <m:sup>
                              <m:r>
                                <a:rPr lang="en-US" sz="3600" b="0" i="1" smtClean="0">
                                  <a:latin typeface="Cambria Math" panose="02040503050406030204" pitchFamily="18" charset="0"/>
                                </a:rPr>
                                <m:t>𝑡</m:t>
                              </m:r>
                            </m:sup>
                          </m:sSup>
                          <m:sSub>
                            <m:sSubPr>
                              <m:ctrlPr>
                                <a:rPr lang="en-US" sz="3600" i="1">
                                  <a:latin typeface="Cambria Math" panose="02040503050406030204" pitchFamily="18" charset="0"/>
                                </a:rPr>
                              </m:ctrlPr>
                            </m:sSubPr>
                            <m:e>
                              <m:r>
                                <a:rPr lang="en-US" sz="3600" i="1">
                                  <a:latin typeface="Cambria Math" panose="02040503050406030204" pitchFamily="18" charset="0"/>
                                </a:rPr>
                                <m:t>𝑟</m:t>
                              </m:r>
                            </m:e>
                            <m:sub>
                              <m:r>
                                <a:rPr lang="en-US" sz="3600" i="1">
                                  <a:latin typeface="Cambria Math" panose="02040503050406030204" pitchFamily="18" charset="0"/>
                                </a:rPr>
                                <m:t>𝑡</m:t>
                              </m:r>
                            </m:sub>
                          </m:sSub>
                        </m:e>
                      </m:nary>
                    </m:oMath>
                  </m:oMathPara>
                </a14:m>
                <a:endParaRPr lang="en-US" sz="3600" spc="-25" dirty="0">
                  <a:latin typeface="Goudy Old Style" panose="02020502050305020303" pitchFamily="18" charset="0"/>
                </a:endParaRPr>
              </a:p>
              <a:p>
                <a:pPr>
                  <a:lnSpc>
                    <a:spcPts val="3616"/>
                  </a:lnSpc>
                  <a:spcBef>
                    <a:spcPct val="0"/>
                  </a:spcBef>
                </a:pPr>
                <a:endParaRPr lang="en-US" sz="3600" spc="-25" dirty="0">
                  <a:latin typeface="Goudy Old Style" panose="02020502050305020303" pitchFamily="18" charset="0"/>
                </a:endParaRPr>
              </a:p>
              <a:p>
                <a:pPr>
                  <a:lnSpc>
                    <a:spcPts val="3616"/>
                  </a:lnSpc>
                  <a:spcBef>
                    <a:spcPct val="0"/>
                  </a:spcBef>
                </a:pPr>
                <a:r>
                  <a:rPr lang="en-US" sz="3600" spc="-25" dirty="0">
                    <a:latin typeface="Goudy Old Style" panose="02020502050305020303" pitchFamily="18" charset="0"/>
                  </a:rPr>
                  <a:t>where </a:t>
                </a:r>
                <a14:m>
                  <m:oMath xmlns:m="http://schemas.openxmlformats.org/officeDocument/2006/math">
                    <m:r>
                      <a:rPr lang="en-US" sz="3600" i="1" spc="-25">
                        <a:latin typeface="Cambria Math" panose="02040503050406030204" pitchFamily="18" charset="0"/>
                        <a:ea typeface="Cambria Math" panose="02040503050406030204" pitchFamily="18" charset="0"/>
                      </a:rPr>
                      <m:t>𝛽</m:t>
                    </m:r>
                    <m:r>
                      <a:rPr lang="en-US" sz="3600" i="1" spc="-25">
                        <a:latin typeface="Cambria Math" panose="02040503050406030204" pitchFamily="18" charset="0"/>
                        <a:ea typeface="Cambria Math" panose="02040503050406030204" pitchFamily="18" charset="0"/>
                      </a:rPr>
                      <m:t>∈</m:t>
                    </m:r>
                    <m:d>
                      <m:dPr>
                        <m:ctrlPr>
                          <a:rPr lang="en-US" sz="3600" i="1" spc="-25">
                            <a:latin typeface="Cambria Math" panose="02040503050406030204" pitchFamily="18" charset="0"/>
                            <a:ea typeface="Cambria Math" panose="02040503050406030204" pitchFamily="18" charset="0"/>
                          </a:rPr>
                        </m:ctrlPr>
                      </m:dPr>
                      <m:e>
                        <m:r>
                          <a:rPr lang="en-US" sz="3600" i="1" spc="-25">
                            <a:latin typeface="Cambria Math" panose="02040503050406030204" pitchFamily="18" charset="0"/>
                            <a:ea typeface="Cambria Math" panose="02040503050406030204" pitchFamily="18" charset="0"/>
                          </a:rPr>
                          <m:t>0,1</m:t>
                        </m:r>
                      </m:e>
                    </m:d>
                  </m:oMath>
                </a14:m>
                <a:r>
                  <a:rPr lang="en-US" sz="3600" spc="-25" dirty="0">
                    <a:latin typeface="Goudy Old Style" panose="02020502050305020303" pitchFamily="18" charset="0"/>
                  </a:rPr>
                  <a:t> is the discount factor.</a:t>
                </a:r>
              </a:p>
              <a:p>
                <a:pPr>
                  <a:lnSpc>
                    <a:spcPts val="3616"/>
                  </a:lnSpc>
                  <a:spcBef>
                    <a:spcPct val="0"/>
                  </a:spcBef>
                </a:pPr>
                <a:endParaRPr lang="en-US" sz="3600" spc="-25" dirty="0">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latin typeface="Goudy Old Style" panose="02020502050305020303" pitchFamily="18" charset="0"/>
                  </a:rPr>
                  <a:t>Similar to average reward, the time horizon is </a:t>
                </a:r>
                <a:r>
                  <a:rPr lang="en-US" sz="3600" b="1" spc="-25" dirty="0">
                    <a:solidFill>
                      <a:srgbClr val="0070C0"/>
                    </a:solidFill>
                    <a:latin typeface="Goudy Old Style" panose="02020502050305020303" pitchFamily="18" charset="0"/>
                  </a:rPr>
                  <a:t>infinite</a:t>
                </a:r>
                <a:r>
                  <a:rPr lang="en-US" sz="3600" spc="-25" dirty="0">
                    <a:latin typeface="Goudy Old Style" panose="02020502050305020303" pitchFamily="18" charset="0"/>
                  </a:rPr>
                  <a:t>.</a:t>
                </a:r>
              </a:p>
              <a:p>
                <a:pPr marL="571500" indent="-571500">
                  <a:lnSpc>
                    <a:spcPts val="3616"/>
                  </a:lnSpc>
                  <a:spcBef>
                    <a:spcPct val="0"/>
                  </a:spcBef>
                  <a:buFont typeface="Wingdings" panose="05000000000000000000" pitchFamily="2" charset="2"/>
                  <a:buChar char="Ø"/>
                </a:pPr>
                <a:endParaRPr lang="en-US" sz="3600" spc="-25" dirty="0">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latin typeface="Goudy Old Style" panose="02020502050305020303" pitchFamily="18" charset="0"/>
                  </a:rPr>
                  <a:t>The expanded form of discounted reward is</a:t>
                </a:r>
              </a:p>
              <a:p>
                <a:pPr>
                  <a:lnSpc>
                    <a:spcPts val="3616"/>
                  </a:lnSpc>
                  <a:spcBef>
                    <a:spcPct val="0"/>
                  </a:spcBef>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𝑅</m:t>
                          </m:r>
                        </m:e>
                        <m:sub>
                          <m:r>
                            <a:rPr lang="en-US" sz="3600" i="1">
                              <a:latin typeface="Cambria Math" panose="02040503050406030204" pitchFamily="18" charset="0"/>
                            </a:rPr>
                            <m:t>𝑑𝑖𝑠𝑐𝑜𝑢𝑛𝑡𝑒𝑑</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𝑟</m:t>
                          </m:r>
                        </m:e>
                        <m:sub>
                          <m:r>
                            <a:rPr lang="en-US" sz="3600" i="1">
                              <a:latin typeface="Cambria Math" panose="02040503050406030204" pitchFamily="18" charset="0"/>
                            </a:rPr>
                            <m:t>0</m:t>
                          </m:r>
                        </m:sub>
                      </m:sSub>
                      <m:r>
                        <a:rPr lang="en-US" sz="3600" i="1">
                          <a:latin typeface="Cambria Math" panose="02040503050406030204" pitchFamily="18" charset="0"/>
                        </a:rPr>
                        <m:t>+</m:t>
                      </m:r>
                      <m:r>
                        <a:rPr lang="en-US" sz="3600" i="1">
                          <a:latin typeface="Cambria Math" panose="02040503050406030204" pitchFamily="18" charset="0"/>
                          <a:ea typeface="Cambria Math" panose="02040503050406030204" pitchFamily="18" charset="0"/>
                        </a:rPr>
                        <m:t>𝛽</m:t>
                      </m:r>
                      <m:sSub>
                        <m:sSubPr>
                          <m:ctrlPr>
                            <a:rPr lang="en-US" sz="3600" i="1">
                              <a:latin typeface="Cambria Math" panose="02040503050406030204" pitchFamily="18" charset="0"/>
                            </a:rPr>
                          </m:ctrlPr>
                        </m:sSubPr>
                        <m:e>
                          <m:r>
                            <a:rPr lang="en-US" sz="3600" i="1">
                              <a:latin typeface="Cambria Math" panose="02040503050406030204" pitchFamily="18" charset="0"/>
                            </a:rPr>
                            <m:t>𝑟</m:t>
                          </m:r>
                        </m:e>
                        <m:sub>
                          <m:r>
                            <a:rPr lang="en-US" sz="3600" i="1">
                              <a:latin typeface="Cambria Math" panose="02040503050406030204" pitchFamily="18" charset="0"/>
                            </a:rPr>
                            <m:t>1</m:t>
                          </m:r>
                        </m:sub>
                      </m:sSub>
                      <m:r>
                        <a:rPr lang="en-US" sz="3600" i="1">
                          <a:latin typeface="Cambria Math" panose="02040503050406030204" pitchFamily="18" charset="0"/>
                        </a:rPr>
                        <m:t>+</m:t>
                      </m:r>
                      <m:sSup>
                        <m:sSupPr>
                          <m:ctrlPr>
                            <a:rPr lang="en-US" sz="3600" i="1">
                              <a:latin typeface="Cambria Math" panose="02040503050406030204" pitchFamily="18" charset="0"/>
                            </a:rPr>
                          </m:ctrlPr>
                        </m:sSupPr>
                        <m:e>
                          <m:r>
                            <a:rPr lang="en-US" sz="3600" i="1">
                              <a:latin typeface="Cambria Math" panose="02040503050406030204" pitchFamily="18" charset="0"/>
                              <a:ea typeface="Cambria Math" panose="02040503050406030204" pitchFamily="18" charset="0"/>
                            </a:rPr>
                            <m:t>𝛽</m:t>
                          </m:r>
                        </m:e>
                        <m:sup>
                          <m:r>
                            <a:rPr lang="en-US" sz="3600" i="1">
                              <a:latin typeface="Cambria Math" panose="02040503050406030204" pitchFamily="18" charset="0"/>
                            </a:rPr>
                            <m:t>2</m:t>
                          </m:r>
                        </m:sup>
                      </m:sSup>
                      <m:sSub>
                        <m:sSubPr>
                          <m:ctrlPr>
                            <a:rPr lang="en-US" sz="3600" i="1">
                              <a:latin typeface="Cambria Math" panose="02040503050406030204" pitchFamily="18" charset="0"/>
                            </a:rPr>
                          </m:ctrlPr>
                        </m:sSubPr>
                        <m:e>
                          <m:r>
                            <a:rPr lang="en-US" sz="3600" i="1">
                              <a:latin typeface="Cambria Math" panose="02040503050406030204" pitchFamily="18" charset="0"/>
                            </a:rPr>
                            <m:t>𝑟</m:t>
                          </m:r>
                        </m:e>
                        <m:sub>
                          <m:r>
                            <a:rPr lang="en-US" sz="3600" i="1">
                              <a:latin typeface="Cambria Math" panose="02040503050406030204" pitchFamily="18" charset="0"/>
                            </a:rPr>
                            <m:t>2</m:t>
                          </m:r>
                        </m:sub>
                      </m:sSub>
                      <m:r>
                        <a:rPr lang="en-US" sz="3600" i="1">
                          <a:latin typeface="Cambria Math" panose="02040503050406030204" pitchFamily="18" charset="0"/>
                        </a:rPr>
                        <m:t>+</m:t>
                      </m:r>
                      <m:sSup>
                        <m:sSupPr>
                          <m:ctrlPr>
                            <a:rPr lang="en-US" sz="3600" i="1">
                              <a:latin typeface="Cambria Math" panose="02040503050406030204" pitchFamily="18" charset="0"/>
                            </a:rPr>
                          </m:ctrlPr>
                        </m:sSupPr>
                        <m:e>
                          <m:r>
                            <a:rPr lang="en-US" sz="3600" i="1">
                              <a:latin typeface="Cambria Math" panose="02040503050406030204" pitchFamily="18" charset="0"/>
                              <a:ea typeface="Cambria Math" panose="02040503050406030204" pitchFamily="18" charset="0"/>
                            </a:rPr>
                            <m:t>𝛽</m:t>
                          </m:r>
                        </m:e>
                        <m:sup>
                          <m:r>
                            <a:rPr lang="en-US" sz="3600" i="1">
                              <a:latin typeface="Cambria Math" panose="02040503050406030204" pitchFamily="18" charset="0"/>
                              <a:ea typeface="Cambria Math" panose="02040503050406030204" pitchFamily="18" charset="0"/>
                            </a:rPr>
                            <m:t>3</m:t>
                          </m:r>
                        </m:sup>
                      </m:sSup>
                      <m:sSub>
                        <m:sSubPr>
                          <m:ctrlPr>
                            <a:rPr lang="en-US" sz="3600" i="1">
                              <a:latin typeface="Cambria Math" panose="02040503050406030204" pitchFamily="18" charset="0"/>
                            </a:rPr>
                          </m:ctrlPr>
                        </m:sSubPr>
                        <m:e>
                          <m:r>
                            <a:rPr lang="en-US" sz="3600" i="1">
                              <a:latin typeface="Cambria Math" panose="02040503050406030204" pitchFamily="18" charset="0"/>
                            </a:rPr>
                            <m:t>𝑟</m:t>
                          </m:r>
                        </m:e>
                        <m:sub>
                          <m:r>
                            <a:rPr lang="en-US" sz="3600" i="1">
                              <a:latin typeface="Cambria Math" panose="02040503050406030204" pitchFamily="18" charset="0"/>
                            </a:rPr>
                            <m:t>3</m:t>
                          </m:r>
                        </m:sub>
                      </m:sSub>
                      <m:r>
                        <a:rPr lang="en-US" sz="3600" i="1">
                          <a:latin typeface="Cambria Math" panose="02040503050406030204" pitchFamily="18" charset="0"/>
                        </a:rPr>
                        <m:t>+…</m:t>
                      </m:r>
                    </m:oMath>
                  </m:oMathPara>
                </a14:m>
                <a:endParaRPr lang="en-US" sz="3600" spc="-25" dirty="0">
                  <a:latin typeface="Goudy Old Style" panose="02020502050305020303" pitchFamily="18" charset="0"/>
                </a:endParaRPr>
              </a:p>
              <a:p>
                <a:pPr>
                  <a:lnSpc>
                    <a:spcPts val="3616"/>
                  </a:lnSpc>
                  <a:spcBef>
                    <a:spcPct val="0"/>
                  </a:spcBef>
                </a:pPr>
                <a:endParaRPr lang="en-US" sz="3600" spc="-25" dirty="0">
                  <a:latin typeface="Goudy Old Style" panose="02020502050305020303" pitchFamily="18" charset="0"/>
                </a:endParaRPr>
              </a:p>
              <a:p>
                <a:pPr>
                  <a:lnSpc>
                    <a:spcPts val="3616"/>
                  </a:lnSpc>
                  <a:spcBef>
                    <a:spcPct val="0"/>
                  </a:spcBef>
                </a:pPr>
                <a:r>
                  <a:rPr lang="en-US" sz="3600" spc="-25" dirty="0">
                    <a:latin typeface="Goudy Old Style" panose="02020502050305020303" pitchFamily="18" charset="0"/>
                  </a:rPr>
                  <a:t>     Since </a:t>
                </a:r>
                <a14:m>
                  <m:oMath xmlns:m="http://schemas.openxmlformats.org/officeDocument/2006/math">
                    <m:r>
                      <a:rPr lang="en-US" sz="3600" i="1" spc="-25">
                        <a:latin typeface="Cambria Math" panose="02040503050406030204" pitchFamily="18" charset="0"/>
                        <a:ea typeface="Cambria Math" panose="02040503050406030204" pitchFamily="18" charset="0"/>
                      </a:rPr>
                      <m:t>𝛽</m:t>
                    </m:r>
                    <m:r>
                      <a:rPr lang="en-US" sz="3600" i="1" spc="-25">
                        <a:latin typeface="Cambria Math" panose="02040503050406030204" pitchFamily="18" charset="0"/>
                        <a:ea typeface="Cambria Math" panose="02040503050406030204" pitchFamily="18" charset="0"/>
                      </a:rPr>
                      <m:t>∈</m:t>
                    </m:r>
                    <m:d>
                      <m:dPr>
                        <m:ctrlPr>
                          <a:rPr lang="en-US" sz="3600" i="1" spc="-25">
                            <a:latin typeface="Cambria Math" panose="02040503050406030204" pitchFamily="18" charset="0"/>
                            <a:ea typeface="Cambria Math" panose="02040503050406030204" pitchFamily="18" charset="0"/>
                          </a:rPr>
                        </m:ctrlPr>
                      </m:dPr>
                      <m:e>
                        <m:r>
                          <a:rPr lang="en-US" sz="3600" i="1" spc="-25">
                            <a:latin typeface="Cambria Math" panose="02040503050406030204" pitchFamily="18" charset="0"/>
                            <a:ea typeface="Cambria Math" panose="02040503050406030204" pitchFamily="18" charset="0"/>
                          </a:rPr>
                          <m:t>0,1</m:t>
                        </m:r>
                      </m:e>
                    </m:d>
                  </m:oMath>
                </a14:m>
                <a:r>
                  <a:rPr lang="en-US" sz="3600" spc="-25" dirty="0">
                    <a:latin typeface="Goudy Old Style" panose="02020502050305020303" pitchFamily="18" charset="0"/>
                  </a:rPr>
                  <a:t>, the weight </a:t>
                </a:r>
                <a14:m>
                  <m:oMath xmlns:m="http://schemas.openxmlformats.org/officeDocument/2006/math">
                    <m:sSup>
                      <m:sSupPr>
                        <m:ctrlPr>
                          <a:rPr lang="en-US" sz="3600" i="1" spc="-25">
                            <a:latin typeface="Cambria Math" panose="02040503050406030204" pitchFamily="18" charset="0"/>
                          </a:rPr>
                        </m:ctrlPr>
                      </m:sSupPr>
                      <m:e>
                        <m:r>
                          <a:rPr lang="en-US" sz="3600" i="1" spc="-25">
                            <a:latin typeface="Cambria Math" panose="02040503050406030204" pitchFamily="18" charset="0"/>
                            <a:ea typeface="Cambria Math" panose="02040503050406030204" pitchFamily="18" charset="0"/>
                          </a:rPr>
                          <m:t>𝛽</m:t>
                        </m:r>
                      </m:e>
                      <m:sup>
                        <m:r>
                          <a:rPr lang="en-US" sz="3600" i="1" spc="-25">
                            <a:latin typeface="Cambria Math" panose="02040503050406030204" pitchFamily="18" charset="0"/>
                          </a:rPr>
                          <m:t>𝑡</m:t>
                        </m:r>
                      </m:sup>
                    </m:sSup>
                  </m:oMath>
                </a14:m>
                <a:r>
                  <a:rPr lang="en-US" sz="3600" spc="-25" dirty="0">
                    <a:latin typeface="Goudy Old Style" panose="02020502050305020303" pitchFamily="18" charset="0"/>
                  </a:rPr>
                  <a:t> associated with reward decreases with time. In other words, for</a:t>
                </a:r>
              </a:p>
              <a:p>
                <a:pPr>
                  <a:lnSpc>
                    <a:spcPts val="3616"/>
                  </a:lnSpc>
                  <a:spcBef>
                    <a:spcPct val="0"/>
                  </a:spcBef>
                </a:pPr>
                <a:r>
                  <a:rPr lang="en-US" sz="3600" spc="-25" dirty="0">
                    <a:latin typeface="Goudy Old Style" panose="02020502050305020303" pitchFamily="18" charset="0"/>
                  </a:rPr>
                  <a:t>     a given time step, the reward in that time step is weighted more than reward in future time step.</a:t>
                </a:r>
              </a:p>
              <a:p>
                <a:pPr>
                  <a:lnSpc>
                    <a:spcPts val="3616"/>
                  </a:lnSpc>
                  <a:spcBef>
                    <a:spcPct val="0"/>
                  </a:spcBef>
                </a:pPr>
                <a:r>
                  <a:rPr lang="en-US" sz="3600" spc="-25" dirty="0">
                    <a:latin typeface="Goudy Old Style" panose="02020502050305020303" pitchFamily="18" charset="0"/>
                  </a:rPr>
                  <a:t>     This qualitatively means that </a:t>
                </a:r>
                <a:r>
                  <a:rPr lang="en-US" sz="3600" b="1" spc="-25" dirty="0">
                    <a:solidFill>
                      <a:srgbClr val="0070C0"/>
                    </a:solidFill>
                    <a:latin typeface="Goudy Old Style" panose="02020502050305020303" pitchFamily="18" charset="0"/>
                  </a:rPr>
                  <a:t>reward today is better than reward tomorrow</a:t>
                </a:r>
                <a:r>
                  <a:rPr lang="en-US" sz="3600" spc="-25" dirty="0">
                    <a:latin typeface="Goudy Old Style" panose="02020502050305020303" pitchFamily="18" charset="0"/>
                  </a:rPr>
                  <a:t>.</a:t>
                </a:r>
              </a:p>
            </p:txBody>
          </p:sp>
        </mc:Choice>
        <mc:Fallback xmlns="">
          <p:sp>
            <p:nvSpPr>
              <p:cNvPr id="20" name="TextBox 8">
                <a:extLst>
                  <a:ext uri="{FF2B5EF4-FFF2-40B4-BE49-F238E27FC236}">
                    <a16:creationId xmlns:a16="http://schemas.microsoft.com/office/drawing/2014/main" id="{6E642AF1-C161-49FD-89A9-FDAA29CDFFF7}"/>
                  </a:ext>
                </a:extLst>
              </p:cNvPr>
              <p:cNvSpPr txBox="1">
                <a:spLocks noRot="1" noChangeAspect="1" noMove="1" noResize="1" noEditPoints="1" noAdjustHandles="1" noChangeArrowheads="1" noChangeShapeType="1" noTextEdit="1"/>
              </p:cNvSpPr>
              <p:nvPr/>
            </p:nvSpPr>
            <p:spPr>
              <a:xfrm>
                <a:off x="381000" y="1708153"/>
                <a:ext cx="17526000" cy="8312532"/>
              </a:xfrm>
              <a:prstGeom prst="rect">
                <a:avLst/>
              </a:prstGeom>
              <a:blipFill>
                <a:blip r:embed="rId3"/>
                <a:stretch>
                  <a:fillRect l="-1600" t="-2786" r="-939" b="-2346"/>
                </a:stretch>
              </a:blipFill>
            </p:spPr>
            <p:txBody>
              <a:bodyPr/>
              <a:lstStyle/>
              <a:p>
                <a:r>
                  <a:rPr lang="en-US">
                    <a:noFill/>
                  </a:rPr>
                  <a:t> </a:t>
                </a:r>
              </a:p>
            </p:txBody>
          </p:sp>
        </mc:Fallback>
      </mc:AlternateContent>
    </p:spTree>
    <p:extLst>
      <p:ext uri="{BB962C8B-B14F-4D97-AF65-F5344CB8AC3E}">
        <p14:creationId xmlns:p14="http://schemas.microsoft.com/office/powerpoint/2010/main" val="7544733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Objective functions in Reinforcement Learning</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152400" y="1344846"/>
            <a:ext cx="17983200" cy="8942154"/>
          </a:xfrm>
          <a:prstGeom prst="rect">
            <a:avLst/>
          </a:prstGeom>
        </p:spPr>
      </p:pic>
      <mc:AlternateContent xmlns:mc="http://schemas.openxmlformats.org/markup-compatibility/2006" xmlns:a14="http://schemas.microsoft.com/office/drawing/2010/main">
        <mc:Choice Requires="a14">
          <p:sp>
            <p:nvSpPr>
              <p:cNvPr id="20" name="TextBox 8">
                <a:extLst>
                  <a:ext uri="{FF2B5EF4-FFF2-40B4-BE49-F238E27FC236}">
                    <a16:creationId xmlns:a16="http://schemas.microsoft.com/office/drawing/2014/main" id="{6E642AF1-C161-49FD-89A9-FDAA29CDFFF7}"/>
                  </a:ext>
                </a:extLst>
              </p:cNvPr>
              <p:cNvSpPr txBox="1"/>
              <p:nvPr/>
            </p:nvSpPr>
            <p:spPr>
              <a:xfrm>
                <a:off x="457200" y="1708153"/>
                <a:ext cx="17297400" cy="8312788"/>
              </a:xfrm>
              <a:prstGeom prst="rect">
                <a:avLst/>
              </a:prstGeom>
            </p:spPr>
            <p:txBody>
              <a:bodyPr wrap="square" lIns="0" tIns="0" rIns="0" bIns="0" rtlCol="0" anchor="t">
                <a:spAutoFit/>
              </a:bodyPr>
              <a:lstStyle/>
              <a:p>
                <a:pPr>
                  <a:lnSpc>
                    <a:spcPts val="3616"/>
                  </a:lnSpc>
                  <a:spcBef>
                    <a:spcPct val="0"/>
                  </a:spcBef>
                </a:pPr>
                <a:r>
                  <a:rPr lang="en-US" sz="3600" spc="-25" dirty="0">
                    <a:latin typeface="Goudy Old Style" panose="02020502050305020303" pitchFamily="18" charset="0"/>
                  </a:rPr>
                  <a:t>Since reinforcement learning (RL) is essentially an optimization problem, one of the first step is to decide the objective function. The following objective functions are widely used in RL.</a:t>
                </a:r>
              </a:p>
              <a:p>
                <a:pPr>
                  <a:lnSpc>
                    <a:spcPts val="3616"/>
                  </a:lnSpc>
                  <a:spcBef>
                    <a:spcPct val="0"/>
                  </a:spcBef>
                </a:pPr>
                <a:endParaRPr lang="en-US" sz="3600" spc="-25" dirty="0">
                  <a:latin typeface="Goudy Old Style" panose="02020502050305020303" pitchFamily="18" charset="0"/>
                </a:endParaRPr>
              </a:p>
              <a:p>
                <a:pPr marL="742950" indent="-742950">
                  <a:lnSpc>
                    <a:spcPts val="3616"/>
                  </a:lnSpc>
                  <a:spcBef>
                    <a:spcPct val="0"/>
                  </a:spcBef>
                  <a:buFont typeface="+mj-lt"/>
                  <a:buAutoNum type="arabicPeriod" startAt="3"/>
                </a:pPr>
                <a:r>
                  <a:rPr lang="en-US" sz="3600" b="1" spc="-25" dirty="0">
                    <a:solidFill>
                      <a:srgbClr val="0070C0"/>
                    </a:solidFill>
                    <a:latin typeface="Goudy Old Style" panose="02020502050305020303" pitchFamily="18" charset="0"/>
                  </a:rPr>
                  <a:t>Discounted reward</a:t>
                </a:r>
              </a:p>
              <a:p>
                <a:pPr marL="742950" indent="-742950">
                  <a:lnSpc>
                    <a:spcPts val="3616"/>
                  </a:lnSpc>
                  <a:spcBef>
                    <a:spcPct val="0"/>
                  </a:spcBef>
                  <a:buFont typeface="+mj-lt"/>
                  <a:buAutoNum type="arabicPeriod" startAt="3"/>
                </a:pPr>
                <a:endParaRPr lang="en-US" sz="3600" spc="-25" dirty="0">
                  <a:latin typeface="Goudy Old Style" panose="02020502050305020303" pitchFamily="18" charset="0"/>
                </a:endParaRPr>
              </a:p>
              <a:p>
                <a:pPr marL="742950" indent="-742950">
                  <a:lnSpc>
                    <a:spcPts val="3616"/>
                  </a:lnSpc>
                  <a:spcBef>
                    <a:spcPct val="0"/>
                  </a:spcBef>
                  <a:buFont typeface="+mj-lt"/>
                  <a:buAutoNum type="arabicPeriod" startAt="3"/>
                </a:pPr>
                <a:endParaRPr lang="en-US" sz="3600" spc="-25" dirty="0">
                  <a:latin typeface="Goudy Old Style" panose="02020502050305020303" pitchFamily="18" charset="0"/>
                </a:endParaRPr>
              </a:p>
              <a:p>
                <a:pPr>
                  <a:lnSpc>
                    <a:spcPts val="3616"/>
                  </a:lnSpc>
                  <a:spcBef>
                    <a:spcPct val="0"/>
                  </a:spcBef>
                </a:pPr>
                <a14:m>
                  <m:oMathPara xmlns:m="http://schemas.openxmlformats.org/officeDocument/2006/math">
                    <m:oMathParaPr>
                      <m:jc m:val="centerGroup"/>
                    </m:oMathParaPr>
                    <m:oMath xmlns:m="http://schemas.openxmlformats.org/officeDocument/2006/math">
                      <m:sSub>
                        <m:sSubPr>
                          <m:ctrlPr>
                            <a:rPr lang="en-US" sz="3600" i="1" spc="-25" smtClean="0">
                              <a:latin typeface="Cambria Math" panose="02040503050406030204" pitchFamily="18" charset="0"/>
                            </a:rPr>
                          </m:ctrlPr>
                        </m:sSubPr>
                        <m:e>
                          <m:r>
                            <a:rPr lang="en-US" sz="3600" b="0" i="1" spc="-25" smtClean="0">
                              <a:latin typeface="Cambria Math" panose="02040503050406030204" pitchFamily="18" charset="0"/>
                            </a:rPr>
                            <m:t>𝑅</m:t>
                          </m:r>
                        </m:e>
                        <m:sub>
                          <m:r>
                            <a:rPr lang="en-US" sz="3600" b="0" i="1" spc="-25" smtClean="0">
                              <a:latin typeface="Cambria Math" panose="02040503050406030204" pitchFamily="18" charset="0"/>
                            </a:rPr>
                            <m:t>𝑑𝑖𝑠𝑐𝑜𝑢𝑛𝑡𝑒𝑑</m:t>
                          </m:r>
                        </m:sub>
                      </m:sSub>
                      <m:r>
                        <a:rPr lang="en-US" sz="3600" b="0" i="1" spc="-25" smtClean="0">
                          <a:latin typeface="Cambria Math" panose="02040503050406030204" pitchFamily="18" charset="0"/>
                        </a:rPr>
                        <m:t>=</m:t>
                      </m:r>
                      <m:nary>
                        <m:naryPr>
                          <m:chr m:val="∑"/>
                          <m:ctrlPr>
                            <a:rPr lang="en-US" sz="3600" i="1" smtClean="0">
                              <a:latin typeface="Cambria Math" panose="02040503050406030204" pitchFamily="18" charset="0"/>
                            </a:rPr>
                          </m:ctrlPr>
                        </m:naryPr>
                        <m:sub>
                          <m:r>
                            <m:rPr>
                              <m:brk m:alnAt="23"/>
                            </m:rPr>
                            <a:rPr lang="en-US" sz="3600" i="1">
                              <a:latin typeface="Cambria Math" panose="02040503050406030204" pitchFamily="18" charset="0"/>
                            </a:rPr>
                            <m:t>𝑡</m:t>
                          </m:r>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0</m:t>
                          </m:r>
                        </m:sub>
                        <m:sup>
                          <m:r>
                            <a:rPr lang="en-US" sz="3600" i="1" smtClean="0">
                              <a:latin typeface="Cambria Math" panose="02040503050406030204" pitchFamily="18" charset="0"/>
                              <a:ea typeface="Cambria Math" panose="02040503050406030204" pitchFamily="18" charset="0"/>
                            </a:rPr>
                            <m:t>∞</m:t>
                          </m:r>
                        </m:sup>
                        <m:e>
                          <m:sSup>
                            <m:sSupPr>
                              <m:ctrlPr>
                                <a:rPr lang="en-US" sz="3600" i="1" smtClean="0">
                                  <a:latin typeface="Cambria Math" panose="02040503050406030204" pitchFamily="18" charset="0"/>
                                </a:rPr>
                              </m:ctrlPr>
                            </m:sSupPr>
                            <m:e>
                              <m:r>
                                <a:rPr lang="en-US" sz="3600" i="1" smtClean="0">
                                  <a:latin typeface="Cambria Math" panose="02040503050406030204" pitchFamily="18" charset="0"/>
                                  <a:ea typeface="Cambria Math" panose="02040503050406030204" pitchFamily="18" charset="0"/>
                                </a:rPr>
                                <m:t>𝛽</m:t>
                              </m:r>
                            </m:e>
                            <m:sup>
                              <m:r>
                                <a:rPr lang="en-US" sz="3600" b="0" i="1" smtClean="0">
                                  <a:latin typeface="Cambria Math" panose="02040503050406030204" pitchFamily="18" charset="0"/>
                                </a:rPr>
                                <m:t>𝑡</m:t>
                              </m:r>
                            </m:sup>
                          </m:sSup>
                          <m:sSub>
                            <m:sSubPr>
                              <m:ctrlPr>
                                <a:rPr lang="en-US" sz="3600" i="1">
                                  <a:latin typeface="Cambria Math" panose="02040503050406030204" pitchFamily="18" charset="0"/>
                                </a:rPr>
                              </m:ctrlPr>
                            </m:sSubPr>
                            <m:e>
                              <m:r>
                                <a:rPr lang="en-US" sz="3600" i="1">
                                  <a:latin typeface="Cambria Math" panose="02040503050406030204" pitchFamily="18" charset="0"/>
                                </a:rPr>
                                <m:t>𝑟</m:t>
                              </m:r>
                            </m:e>
                            <m:sub>
                              <m:r>
                                <a:rPr lang="en-US" sz="3600" i="1">
                                  <a:latin typeface="Cambria Math" panose="02040503050406030204" pitchFamily="18" charset="0"/>
                                </a:rPr>
                                <m:t>𝑡</m:t>
                              </m:r>
                            </m:sub>
                          </m:sSub>
                        </m:e>
                      </m:nary>
                    </m:oMath>
                  </m:oMathPara>
                </a14:m>
                <a:endParaRPr lang="en-US" sz="3600" spc="-25" dirty="0">
                  <a:latin typeface="Goudy Old Style" panose="02020502050305020303" pitchFamily="18" charset="0"/>
                </a:endParaRPr>
              </a:p>
              <a:p>
                <a:pPr>
                  <a:lnSpc>
                    <a:spcPts val="3616"/>
                  </a:lnSpc>
                  <a:spcBef>
                    <a:spcPct val="0"/>
                  </a:spcBef>
                </a:pPr>
                <a:endParaRPr lang="en-US" sz="3600" spc="-25" dirty="0">
                  <a:latin typeface="Goudy Old Style" panose="02020502050305020303" pitchFamily="18" charset="0"/>
                </a:endParaRPr>
              </a:p>
              <a:p>
                <a:pPr>
                  <a:lnSpc>
                    <a:spcPts val="3616"/>
                  </a:lnSpc>
                  <a:spcBef>
                    <a:spcPct val="0"/>
                  </a:spcBef>
                </a:pPr>
                <a:r>
                  <a:rPr lang="en-US" sz="3600" spc="-25" dirty="0">
                    <a:latin typeface="Goudy Old Style" panose="02020502050305020303" pitchFamily="18" charset="0"/>
                  </a:rPr>
                  <a:t>where </a:t>
                </a:r>
                <a14:m>
                  <m:oMath xmlns:m="http://schemas.openxmlformats.org/officeDocument/2006/math">
                    <m:r>
                      <a:rPr lang="en-US" sz="3600" i="1" spc="-25">
                        <a:latin typeface="Cambria Math" panose="02040503050406030204" pitchFamily="18" charset="0"/>
                        <a:ea typeface="Cambria Math" panose="02040503050406030204" pitchFamily="18" charset="0"/>
                      </a:rPr>
                      <m:t>𝛽</m:t>
                    </m:r>
                    <m:r>
                      <a:rPr lang="en-US" sz="3600" i="1" spc="-25">
                        <a:latin typeface="Cambria Math" panose="02040503050406030204" pitchFamily="18" charset="0"/>
                        <a:ea typeface="Cambria Math" panose="02040503050406030204" pitchFamily="18" charset="0"/>
                      </a:rPr>
                      <m:t>∈</m:t>
                    </m:r>
                    <m:d>
                      <m:dPr>
                        <m:ctrlPr>
                          <a:rPr lang="en-US" sz="3600" i="1" spc="-25">
                            <a:latin typeface="Cambria Math" panose="02040503050406030204" pitchFamily="18" charset="0"/>
                            <a:ea typeface="Cambria Math" panose="02040503050406030204" pitchFamily="18" charset="0"/>
                          </a:rPr>
                        </m:ctrlPr>
                      </m:dPr>
                      <m:e>
                        <m:r>
                          <a:rPr lang="en-US" sz="3600" i="1" spc="-25">
                            <a:latin typeface="Cambria Math" panose="02040503050406030204" pitchFamily="18" charset="0"/>
                            <a:ea typeface="Cambria Math" panose="02040503050406030204" pitchFamily="18" charset="0"/>
                          </a:rPr>
                          <m:t>0,1</m:t>
                        </m:r>
                      </m:e>
                    </m:d>
                  </m:oMath>
                </a14:m>
                <a:r>
                  <a:rPr lang="en-US" sz="3600" spc="-25" dirty="0">
                    <a:latin typeface="Goudy Old Style" panose="02020502050305020303" pitchFamily="18" charset="0"/>
                  </a:rPr>
                  <a:t> is the discount factor.</a:t>
                </a:r>
              </a:p>
              <a:p>
                <a:pPr>
                  <a:lnSpc>
                    <a:spcPts val="3616"/>
                  </a:lnSpc>
                  <a:spcBef>
                    <a:spcPct val="0"/>
                  </a:spcBef>
                </a:pPr>
                <a:endParaRPr lang="en-US" sz="3600" spc="-25" dirty="0">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latin typeface="Goudy Old Style" panose="02020502050305020303" pitchFamily="18" charset="0"/>
                  </a:rPr>
                  <a:t>In this course, we will be dealing only with discounted rewards and not average rewards because of three reasons.</a:t>
                </a:r>
              </a:p>
              <a:p>
                <a:pPr>
                  <a:lnSpc>
                    <a:spcPts val="3616"/>
                  </a:lnSpc>
                  <a:spcBef>
                    <a:spcPct val="0"/>
                  </a:spcBef>
                </a:pPr>
                <a:r>
                  <a:rPr lang="en-US" sz="3600" spc="-25" dirty="0">
                    <a:latin typeface="Goudy Old Style" panose="02020502050305020303" pitchFamily="18" charset="0"/>
                  </a:rPr>
                  <a:t>     </a:t>
                </a:r>
                <a:r>
                  <a:rPr lang="en-US" sz="3600" b="1" spc="-25" dirty="0">
                    <a:latin typeface="Goudy Old Style" panose="02020502050305020303" pitchFamily="18" charset="0"/>
                  </a:rPr>
                  <a:t>Reason 1:</a:t>
                </a:r>
                <a:r>
                  <a:rPr lang="en-US" sz="3600" spc="-25" dirty="0">
                    <a:latin typeface="Goudy Old Style" panose="02020502050305020303" pitchFamily="18" charset="0"/>
                  </a:rPr>
                  <a:t> The </a:t>
                </a:r>
                <a:r>
                  <a:rPr lang="en-US" sz="3600" b="1" spc="-25" dirty="0">
                    <a:solidFill>
                      <a:srgbClr val="0070C0"/>
                    </a:solidFill>
                    <a:latin typeface="Goudy Old Style" panose="02020502050305020303" pitchFamily="18" charset="0"/>
                  </a:rPr>
                  <a:t>policy for average reward can be obtained from the policy for discounted</a:t>
                </a:r>
              </a:p>
              <a:p>
                <a:pPr>
                  <a:lnSpc>
                    <a:spcPts val="3616"/>
                  </a:lnSpc>
                  <a:spcBef>
                    <a:spcPct val="0"/>
                  </a:spcBef>
                </a:pPr>
                <a:r>
                  <a:rPr lang="en-US" sz="3600" b="1" spc="-25" dirty="0">
                    <a:solidFill>
                      <a:srgbClr val="0070C0"/>
                    </a:solidFill>
                    <a:latin typeface="Goudy Old Style" panose="02020502050305020303" pitchFamily="18" charset="0"/>
                  </a:rPr>
                  <a:t>     reward</a:t>
                </a:r>
                <a:r>
                  <a:rPr lang="en-US" sz="3600" spc="-25" dirty="0">
                    <a:latin typeface="Goudy Old Style" panose="02020502050305020303" pitchFamily="18" charset="0"/>
                  </a:rPr>
                  <a:t> by simply letting </a:t>
                </a:r>
                <a14:m>
                  <m:oMath xmlns:m="http://schemas.openxmlformats.org/officeDocument/2006/math">
                    <m:r>
                      <a:rPr lang="en-US" sz="3600" i="1" spc="-25" smtClean="0">
                        <a:latin typeface="Cambria Math" panose="02040503050406030204" pitchFamily="18" charset="0"/>
                        <a:ea typeface="Cambria Math" panose="02040503050406030204" pitchFamily="18" charset="0"/>
                      </a:rPr>
                      <m:t>𝛽</m:t>
                    </m:r>
                    <m:r>
                      <a:rPr lang="en-US" sz="3600" i="1" spc="-25" smtClean="0">
                        <a:latin typeface="Cambria Math" panose="02040503050406030204" pitchFamily="18" charset="0"/>
                        <a:ea typeface="Cambria Math" panose="02040503050406030204" pitchFamily="18" charset="0"/>
                      </a:rPr>
                      <m:t>→1</m:t>
                    </m:r>
                  </m:oMath>
                </a14:m>
                <a:r>
                  <a:rPr lang="en-US" sz="3600" spc="-25" dirty="0">
                    <a:latin typeface="Goudy Old Style" panose="02020502050305020303" pitchFamily="18" charset="0"/>
                  </a:rPr>
                  <a:t>.</a:t>
                </a:r>
              </a:p>
              <a:p>
                <a:pPr>
                  <a:lnSpc>
                    <a:spcPts val="3616"/>
                  </a:lnSpc>
                  <a:spcBef>
                    <a:spcPct val="0"/>
                  </a:spcBef>
                </a:pPr>
                <a:endParaRPr lang="en-US" sz="3600" spc="-25" dirty="0">
                  <a:latin typeface="Goudy Old Style" panose="02020502050305020303" pitchFamily="18" charset="0"/>
                </a:endParaRPr>
              </a:p>
              <a:p>
                <a:pPr>
                  <a:lnSpc>
                    <a:spcPts val="3616"/>
                  </a:lnSpc>
                  <a:spcBef>
                    <a:spcPct val="0"/>
                  </a:spcBef>
                </a:pPr>
                <a:r>
                  <a:rPr lang="en-US" sz="3600" spc="-25" dirty="0">
                    <a:latin typeface="Goudy Old Style" panose="02020502050305020303" pitchFamily="18" charset="0"/>
                  </a:rPr>
                  <a:t>     </a:t>
                </a:r>
                <a:r>
                  <a:rPr lang="en-US" sz="3600" b="1" spc="-25" dirty="0">
                    <a:latin typeface="Goudy Old Style" panose="02020502050305020303" pitchFamily="18" charset="0"/>
                  </a:rPr>
                  <a:t>Reason 2:</a:t>
                </a:r>
                <a:r>
                  <a:rPr lang="en-US" sz="3600" spc="-25" dirty="0">
                    <a:latin typeface="Goudy Old Style" panose="02020502050305020303" pitchFamily="18" charset="0"/>
                  </a:rPr>
                  <a:t> From mathematical perspective, it is </a:t>
                </a:r>
                <a:r>
                  <a:rPr lang="en-US" sz="3600" b="1" spc="-25" dirty="0">
                    <a:solidFill>
                      <a:srgbClr val="0070C0"/>
                    </a:solidFill>
                    <a:latin typeface="Goudy Old Style" panose="02020502050305020303" pitchFamily="18" charset="0"/>
                  </a:rPr>
                  <a:t>much easier</a:t>
                </a:r>
                <a:r>
                  <a:rPr lang="en-US" sz="3600" spc="-25" dirty="0">
                    <a:latin typeface="Goudy Old Style" panose="02020502050305020303" pitchFamily="18" charset="0"/>
                  </a:rPr>
                  <a:t> to deal with discounted reward</a:t>
                </a:r>
              </a:p>
              <a:p>
                <a:pPr>
                  <a:lnSpc>
                    <a:spcPts val="3616"/>
                  </a:lnSpc>
                  <a:spcBef>
                    <a:spcPct val="0"/>
                  </a:spcBef>
                </a:pPr>
                <a:r>
                  <a:rPr lang="en-US" sz="3600" spc="-25" dirty="0">
                    <a:latin typeface="Goudy Old Style" panose="02020502050305020303" pitchFamily="18" charset="0"/>
                  </a:rPr>
                  <a:t>     than average reward. Average reward has many “corner cases” that makes its analysis tedious.</a:t>
                </a:r>
              </a:p>
              <a:p>
                <a:pPr>
                  <a:lnSpc>
                    <a:spcPts val="3616"/>
                  </a:lnSpc>
                  <a:spcBef>
                    <a:spcPct val="0"/>
                  </a:spcBef>
                </a:pPr>
                <a:endParaRPr lang="en-US" sz="3600" spc="-25" dirty="0">
                  <a:latin typeface="Goudy Old Style" panose="02020502050305020303" pitchFamily="18" charset="0"/>
                </a:endParaRPr>
              </a:p>
            </p:txBody>
          </p:sp>
        </mc:Choice>
        <mc:Fallback xmlns="">
          <p:sp>
            <p:nvSpPr>
              <p:cNvPr id="20" name="TextBox 8">
                <a:extLst>
                  <a:ext uri="{FF2B5EF4-FFF2-40B4-BE49-F238E27FC236}">
                    <a16:creationId xmlns:a16="http://schemas.microsoft.com/office/drawing/2014/main" id="{6E642AF1-C161-49FD-89A9-FDAA29CDFFF7}"/>
                  </a:ext>
                </a:extLst>
              </p:cNvPr>
              <p:cNvSpPr txBox="1">
                <a:spLocks noRot="1" noChangeAspect="1" noMove="1" noResize="1" noEditPoints="1" noAdjustHandles="1" noChangeArrowheads="1" noChangeShapeType="1" noTextEdit="1"/>
              </p:cNvSpPr>
              <p:nvPr/>
            </p:nvSpPr>
            <p:spPr>
              <a:xfrm>
                <a:off x="457200" y="1708153"/>
                <a:ext cx="17297400" cy="8312788"/>
              </a:xfrm>
              <a:prstGeom prst="rect">
                <a:avLst/>
              </a:prstGeom>
              <a:blipFill>
                <a:blip r:embed="rId3"/>
                <a:stretch>
                  <a:fillRect l="-1586" t="-2786" r="-2220"/>
                </a:stretch>
              </a:blipFill>
            </p:spPr>
            <p:txBody>
              <a:bodyPr/>
              <a:lstStyle/>
              <a:p>
                <a:r>
                  <a:rPr lang="en-US">
                    <a:noFill/>
                  </a:rPr>
                  <a:t> </a:t>
                </a:r>
              </a:p>
            </p:txBody>
          </p:sp>
        </mc:Fallback>
      </mc:AlternateContent>
    </p:spTree>
    <p:extLst>
      <p:ext uri="{BB962C8B-B14F-4D97-AF65-F5344CB8AC3E}">
        <p14:creationId xmlns:p14="http://schemas.microsoft.com/office/powerpoint/2010/main" val="19091125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52400" y="231990"/>
            <a:ext cx="179832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228600" y="-116121"/>
            <a:ext cx="17830800" cy="1228798"/>
          </a:xfrm>
          <a:prstGeom prst="rect">
            <a:avLst/>
          </a:prstGeom>
        </p:spPr>
        <p:txBody>
          <a:bodyPr wrap="square" lIns="0" tIns="0" rIns="0" bIns="0" rtlCol="0" anchor="t">
            <a:spAutoFit/>
          </a:bodyPr>
          <a:lstStyle/>
          <a:p>
            <a:pPr lvl="0" algn="ctr">
              <a:lnSpc>
                <a:spcPts val="11008"/>
              </a:lnSpc>
              <a:spcBef>
                <a:spcPct val="0"/>
              </a:spcBef>
            </a:pPr>
            <a:r>
              <a:rPr lang="en-US" sz="5400" dirty="0">
                <a:solidFill>
                  <a:srgbClr val="000000"/>
                </a:solidFill>
                <a:latin typeface="Repo Bold Bold"/>
              </a:rPr>
              <a:t>Objective functions in Reinforcement Learning</a:t>
            </a:r>
            <a:endParaRPr lang="en-US" sz="5400" u="none" strike="noStrike" dirty="0">
              <a:solidFill>
                <a:srgbClr val="000000"/>
              </a:solidFill>
              <a:latin typeface="Repo Bold Bold"/>
            </a:endParaRPr>
          </a:p>
        </p:txBody>
      </p:sp>
      <p:pic>
        <p:nvPicPr>
          <p:cNvPr id="19" name="Picture 18">
            <a:extLst>
              <a:ext uri="{FF2B5EF4-FFF2-40B4-BE49-F238E27FC236}">
                <a16:creationId xmlns:a16="http://schemas.microsoft.com/office/drawing/2014/main" id="{CE053E58-D2B0-41B8-8E9A-971432C4792F}"/>
              </a:ext>
            </a:extLst>
          </p:cNvPr>
          <p:cNvPicPr>
            <a:picLocks noChangeAspect="1"/>
          </p:cNvPicPr>
          <p:nvPr/>
        </p:nvPicPr>
        <p:blipFill>
          <a:blip r:embed="rId2"/>
          <a:stretch>
            <a:fillRect/>
          </a:stretch>
        </p:blipFill>
        <p:spPr>
          <a:xfrm>
            <a:off x="152400" y="1344846"/>
            <a:ext cx="17983200" cy="8942154"/>
          </a:xfrm>
          <a:prstGeom prst="rect">
            <a:avLst/>
          </a:prstGeom>
        </p:spPr>
      </p:pic>
      <mc:AlternateContent xmlns:mc="http://schemas.openxmlformats.org/markup-compatibility/2006" xmlns:a14="http://schemas.microsoft.com/office/drawing/2010/main">
        <mc:Choice Requires="a14">
          <p:sp>
            <p:nvSpPr>
              <p:cNvPr id="20" name="TextBox 8">
                <a:extLst>
                  <a:ext uri="{FF2B5EF4-FFF2-40B4-BE49-F238E27FC236}">
                    <a16:creationId xmlns:a16="http://schemas.microsoft.com/office/drawing/2014/main" id="{6E642AF1-C161-49FD-89A9-FDAA29CDFFF7}"/>
                  </a:ext>
                </a:extLst>
              </p:cNvPr>
              <p:cNvSpPr txBox="1"/>
              <p:nvPr/>
            </p:nvSpPr>
            <p:spPr>
              <a:xfrm>
                <a:off x="457200" y="1708153"/>
                <a:ext cx="17297400" cy="8312788"/>
              </a:xfrm>
              <a:prstGeom prst="rect">
                <a:avLst/>
              </a:prstGeom>
            </p:spPr>
            <p:txBody>
              <a:bodyPr wrap="square" lIns="0" tIns="0" rIns="0" bIns="0" rtlCol="0" anchor="t">
                <a:spAutoFit/>
              </a:bodyPr>
              <a:lstStyle/>
              <a:p>
                <a:pPr>
                  <a:lnSpc>
                    <a:spcPts val="3616"/>
                  </a:lnSpc>
                  <a:spcBef>
                    <a:spcPct val="0"/>
                  </a:spcBef>
                </a:pPr>
                <a:r>
                  <a:rPr lang="en-US" sz="3600" spc="-25" dirty="0">
                    <a:latin typeface="Goudy Old Style" panose="02020502050305020303" pitchFamily="18" charset="0"/>
                  </a:rPr>
                  <a:t>Since reinforcement learning (RL) is essentially an optimization problem, one of the first step is to decide the objective function. The following objective functions are widely used in RL.</a:t>
                </a:r>
              </a:p>
              <a:p>
                <a:pPr>
                  <a:lnSpc>
                    <a:spcPts val="3616"/>
                  </a:lnSpc>
                  <a:spcBef>
                    <a:spcPct val="0"/>
                  </a:spcBef>
                </a:pPr>
                <a:endParaRPr lang="en-US" sz="3600" spc="-25" dirty="0">
                  <a:latin typeface="Goudy Old Style" panose="02020502050305020303" pitchFamily="18" charset="0"/>
                </a:endParaRPr>
              </a:p>
              <a:p>
                <a:pPr marL="742950" indent="-742950">
                  <a:lnSpc>
                    <a:spcPts val="3616"/>
                  </a:lnSpc>
                  <a:spcBef>
                    <a:spcPct val="0"/>
                  </a:spcBef>
                  <a:buFont typeface="+mj-lt"/>
                  <a:buAutoNum type="arabicPeriod" startAt="3"/>
                </a:pPr>
                <a:r>
                  <a:rPr lang="en-US" sz="3600" b="1" spc="-25" dirty="0">
                    <a:solidFill>
                      <a:srgbClr val="0070C0"/>
                    </a:solidFill>
                    <a:latin typeface="Goudy Old Style" panose="02020502050305020303" pitchFamily="18" charset="0"/>
                  </a:rPr>
                  <a:t>Discounted reward</a:t>
                </a:r>
              </a:p>
              <a:p>
                <a:pPr marL="742950" indent="-742950">
                  <a:lnSpc>
                    <a:spcPts val="3616"/>
                  </a:lnSpc>
                  <a:spcBef>
                    <a:spcPct val="0"/>
                  </a:spcBef>
                  <a:buFont typeface="+mj-lt"/>
                  <a:buAutoNum type="arabicPeriod" startAt="3"/>
                </a:pPr>
                <a:endParaRPr lang="en-US" sz="3600" spc="-25" dirty="0">
                  <a:latin typeface="Goudy Old Style" panose="02020502050305020303" pitchFamily="18" charset="0"/>
                </a:endParaRPr>
              </a:p>
              <a:p>
                <a:pPr marL="742950" indent="-742950">
                  <a:lnSpc>
                    <a:spcPts val="3616"/>
                  </a:lnSpc>
                  <a:spcBef>
                    <a:spcPct val="0"/>
                  </a:spcBef>
                  <a:buFont typeface="+mj-lt"/>
                  <a:buAutoNum type="arabicPeriod" startAt="3"/>
                </a:pPr>
                <a:endParaRPr lang="en-US" sz="3600" spc="-25" dirty="0">
                  <a:latin typeface="Goudy Old Style" panose="02020502050305020303" pitchFamily="18" charset="0"/>
                </a:endParaRPr>
              </a:p>
              <a:p>
                <a:pPr>
                  <a:lnSpc>
                    <a:spcPts val="3616"/>
                  </a:lnSpc>
                  <a:spcBef>
                    <a:spcPct val="0"/>
                  </a:spcBef>
                </a:pPr>
                <a14:m>
                  <m:oMathPara xmlns:m="http://schemas.openxmlformats.org/officeDocument/2006/math">
                    <m:oMathParaPr>
                      <m:jc m:val="centerGroup"/>
                    </m:oMathParaPr>
                    <m:oMath xmlns:m="http://schemas.openxmlformats.org/officeDocument/2006/math">
                      <m:sSub>
                        <m:sSubPr>
                          <m:ctrlPr>
                            <a:rPr lang="en-US" sz="3600" i="1" spc="-25" smtClean="0">
                              <a:latin typeface="Cambria Math" panose="02040503050406030204" pitchFamily="18" charset="0"/>
                            </a:rPr>
                          </m:ctrlPr>
                        </m:sSubPr>
                        <m:e>
                          <m:r>
                            <a:rPr lang="en-US" sz="3600" b="0" i="1" spc="-25" smtClean="0">
                              <a:latin typeface="Cambria Math" panose="02040503050406030204" pitchFamily="18" charset="0"/>
                            </a:rPr>
                            <m:t>𝑅</m:t>
                          </m:r>
                        </m:e>
                        <m:sub>
                          <m:r>
                            <a:rPr lang="en-US" sz="3600" b="0" i="1" spc="-25" smtClean="0">
                              <a:latin typeface="Cambria Math" panose="02040503050406030204" pitchFamily="18" charset="0"/>
                            </a:rPr>
                            <m:t>𝑑𝑖𝑠𝑐𝑜𝑢𝑛𝑡𝑒𝑑</m:t>
                          </m:r>
                        </m:sub>
                      </m:sSub>
                      <m:r>
                        <a:rPr lang="en-US" sz="3600" b="0" i="1" spc="-25" smtClean="0">
                          <a:latin typeface="Cambria Math" panose="02040503050406030204" pitchFamily="18" charset="0"/>
                        </a:rPr>
                        <m:t>=</m:t>
                      </m:r>
                      <m:nary>
                        <m:naryPr>
                          <m:chr m:val="∑"/>
                          <m:ctrlPr>
                            <a:rPr lang="en-US" sz="3600" i="1" smtClean="0">
                              <a:latin typeface="Cambria Math" panose="02040503050406030204" pitchFamily="18" charset="0"/>
                            </a:rPr>
                          </m:ctrlPr>
                        </m:naryPr>
                        <m:sub>
                          <m:r>
                            <m:rPr>
                              <m:brk m:alnAt="23"/>
                            </m:rPr>
                            <a:rPr lang="en-US" sz="3600" i="1">
                              <a:latin typeface="Cambria Math" panose="02040503050406030204" pitchFamily="18" charset="0"/>
                            </a:rPr>
                            <m:t>𝑡</m:t>
                          </m:r>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0</m:t>
                          </m:r>
                        </m:sub>
                        <m:sup>
                          <m:r>
                            <a:rPr lang="en-US" sz="3600" i="1" smtClean="0">
                              <a:latin typeface="Cambria Math" panose="02040503050406030204" pitchFamily="18" charset="0"/>
                              <a:ea typeface="Cambria Math" panose="02040503050406030204" pitchFamily="18" charset="0"/>
                            </a:rPr>
                            <m:t>∞</m:t>
                          </m:r>
                        </m:sup>
                        <m:e>
                          <m:sSup>
                            <m:sSupPr>
                              <m:ctrlPr>
                                <a:rPr lang="en-US" sz="3600" i="1" smtClean="0">
                                  <a:latin typeface="Cambria Math" panose="02040503050406030204" pitchFamily="18" charset="0"/>
                                </a:rPr>
                              </m:ctrlPr>
                            </m:sSupPr>
                            <m:e>
                              <m:r>
                                <a:rPr lang="en-US" sz="3600" i="1" smtClean="0">
                                  <a:latin typeface="Cambria Math" panose="02040503050406030204" pitchFamily="18" charset="0"/>
                                  <a:ea typeface="Cambria Math" panose="02040503050406030204" pitchFamily="18" charset="0"/>
                                </a:rPr>
                                <m:t>𝛽</m:t>
                              </m:r>
                            </m:e>
                            <m:sup>
                              <m:r>
                                <a:rPr lang="en-US" sz="3600" b="0" i="1" smtClean="0">
                                  <a:latin typeface="Cambria Math" panose="02040503050406030204" pitchFamily="18" charset="0"/>
                                </a:rPr>
                                <m:t>𝑡</m:t>
                              </m:r>
                            </m:sup>
                          </m:sSup>
                          <m:sSub>
                            <m:sSubPr>
                              <m:ctrlPr>
                                <a:rPr lang="en-US" sz="3600" i="1">
                                  <a:latin typeface="Cambria Math" panose="02040503050406030204" pitchFamily="18" charset="0"/>
                                </a:rPr>
                              </m:ctrlPr>
                            </m:sSubPr>
                            <m:e>
                              <m:r>
                                <a:rPr lang="en-US" sz="3600" i="1">
                                  <a:latin typeface="Cambria Math" panose="02040503050406030204" pitchFamily="18" charset="0"/>
                                </a:rPr>
                                <m:t>𝑟</m:t>
                              </m:r>
                            </m:e>
                            <m:sub>
                              <m:r>
                                <a:rPr lang="en-US" sz="3600" i="1">
                                  <a:latin typeface="Cambria Math" panose="02040503050406030204" pitchFamily="18" charset="0"/>
                                </a:rPr>
                                <m:t>𝑡</m:t>
                              </m:r>
                            </m:sub>
                          </m:sSub>
                        </m:e>
                      </m:nary>
                    </m:oMath>
                  </m:oMathPara>
                </a14:m>
                <a:endParaRPr lang="en-US" sz="3600" spc="-25" dirty="0">
                  <a:latin typeface="Goudy Old Style" panose="02020502050305020303" pitchFamily="18" charset="0"/>
                </a:endParaRPr>
              </a:p>
              <a:p>
                <a:pPr>
                  <a:lnSpc>
                    <a:spcPts val="3616"/>
                  </a:lnSpc>
                  <a:spcBef>
                    <a:spcPct val="0"/>
                  </a:spcBef>
                </a:pPr>
                <a:endParaRPr lang="en-US" sz="3600" spc="-25" dirty="0">
                  <a:latin typeface="Goudy Old Style" panose="02020502050305020303" pitchFamily="18" charset="0"/>
                </a:endParaRPr>
              </a:p>
              <a:p>
                <a:pPr>
                  <a:lnSpc>
                    <a:spcPts val="3616"/>
                  </a:lnSpc>
                  <a:spcBef>
                    <a:spcPct val="0"/>
                  </a:spcBef>
                </a:pPr>
                <a:r>
                  <a:rPr lang="en-US" sz="3600" spc="-25" dirty="0">
                    <a:latin typeface="Goudy Old Style" panose="02020502050305020303" pitchFamily="18" charset="0"/>
                  </a:rPr>
                  <a:t>where </a:t>
                </a:r>
                <a14:m>
                  <m:oMath xmlns:m="http://schemas.openxmlformats.org/officeDocument/2006/math">
                    <m:r>
                      <a:rPr lang="en-US" sz="3600" i="1" spc="-25">
                        <a:latin typeface="Cambria Math" panose="02040503050406030204" pitchFamily="18" charset="0"/>
                        <a:ea typeface="Cambria Math" panose="02040503050406030204" pitchFamily="18" charset="0"/>
                      </a:rPr>
                      <m:t>𝛽</m:t>
                    </m:r>
                    <m:r>
                      <a:rPr lang="en-US" sz="3600" i="1" spc="-25">
                        <a:latin typeface="Cambria Math" panose="02040503050406030204" pitchFamily="18" charset="0"/>
                        <a:ea typeface="Cambria Math" panose="02040503050406030204" pitchFamily="18" charset="0"/>
                      </a:rPr>
                      <m:t>∈</m:t>
                    </m:r>
                    <m:d>
                      <m:dPr>
                        <m:ctrlPr>
                          <a:rPr lang="en-US" sz="3600" i="1" spc="-25">
                            <a:latin typeface="Cambria Math" panose="02040503050406030204" pitchFamily="18" charset="0"/>
                            <a:ea typeface="Cambria Math" panose="02040503050406030204" pitchFamily="18" charset="0"/>
                          </a:rPr>
                        </m:ctrlPr>
                      </m:dPr>
                      <m:e>
                        <m:r>
                          <a:rPr lang="en-US" sz="3600" i="1" spc="-25">
                            <a:latin typeface="Cambria Math" panose="02040503050406030204" pitchFamily="18" charset="0"/>
                            <a:ea typeface="Cambria Math" panose="02040503050406030204" pitchFamily="18" charset="0"/>
                          </a:rPr>
                          <m:t>0,1</m:t>
                        </m:r>
                      </m:e>
                    </m:d>
                  </m:oMath>
                </a14:m>
                <a:r>
                  <a:rPr lang="en-US" sz="3600" spc="-25" dirty="0">
                    <a:latin typeface="Goudy Old Style" panose="02020502050305020303" pitchFamily="18" charset="0"/>
                  </a:rPr>
                  <a:t> is the discount factor.</a:t>
                </a:r>
              </a:p>
              <a:p>
                <a:pPr>
                  <a:lnSpc>
                    <a:spcPts val="3616"/>
                  </a:lnSpc>
                  <a:spcBef>
                    <a:spcPct val="0"/>
                  </a:spcBef>
                </a:pPr>
                <a:endParaRPr lang="en-US" sz="3600" spc="-25" dirty="0">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latin typeface="Goudy Old Style" panose="02020502050305020303" pitchFamily="18" charset="0"/>
                  </a:rPr>
                  <a:t>In this course, we will be dealing only with discounted rewards and not average rewards because of three reasons.</a:t>
                </a:r>
              </a:p>
              <a:p>
                <a:pPr>
                  <a:lnSpc>
                    <a:spcPts val="3616"/>
                  </a:lnSpc>
                  <a:spcBef>
                    <a:spcPct val="0"/>
                  </a:spcBef>
                </a:pPr>
                <a:r>
                  <a:rPr lang="en-US" sz="3600" spc="-25" dirty="0">
                    <a:latin typeface="Goudy Old Style" panose="02020502050305020303" pitchFamily="18" charset="0"/>
                  </a:rPr>
                  <a:t>     </a:t>
                </a:r>
                <a:r>
                  <a:rPr lang="en-US" sz="3600" b="1" spc="-25" dirty="0">
                    <a:latin typeface="Goudy Old Style" panose="02020502050305020303" pitchFamily="18" charset="0"/>
                  </a:rPr>
                  <a:t>Reason 3:</a:t>
                </a:r>
                <a:r>
                  <a:rPr lang="en-US" sz="3600" spc="-25" dirty="0">
                    <a:latin typeface="Goudy Old Style" panose="02020502050305020303" pitchFamily="18" charset="0"/>
                  </a:rPr>
                  <a:t> When the underlying stochastic process is </a:t>
                </a:r>
                <a:r>
                  <a:rPr lang="en-US" sz="3600" b="1" spc="-25" dirty="0">
                    <a:solidFill>
                      <a:srgbClr val="0070C0"/>
                    </a:solidFill>
                    <a:latin typeface="Goudy Old Style" panose="02020502050305020303" pitchFamily="18" charset="0"/>
                  </a:rPr>
                  <a:t>non-stationary</a:t>
                </a:r>
                <a:r>
                  <a:rPr lang="en-US" sz="3600" spc="-25" dirty="0">
                    <a:latin typeface="Goudy Old Style" panose="02020502050305020303" pitchFamily="18" charset="0"/>
                  </a:rPr>
                  <a:t>, discounted reward is</a:t>
                </a:r>
              </a:p>
              <a:p>
                <a:pPr>
                  <a:lnSpc>
                    <a:spcPts val="3616"/>
                  </a:lnSpc>
                  <a:spcBef>
                    <a:spcPct val="0"/>
                  </a:spcBef>
                </a:pPr>
                <a:r>
                  <a:rPr lang="en-US" sz="3600" spc="-25" dirty="0">
                    <a:latin typeface="Goudy Old Style" panose="02020502050305020303" pitchFamily="18" charset="0"/>
                  </a:rPr>
                  <a:t>     likely to generate better outcome then average reward. This is because when the statistical</a:t>
                </a:r>
              </a:p>
              <a:p>
                <a:pPr>
                  <a:lnSpc>
                    <a:spcPts val="3616"/>
                  </a:lnSpc>
                  <a:spcBef>
                    <a:spcPct val="0"/>
                  </a:spcBef>
                </a:pPr>
                <a:r>
                  <a:rPr lang="en-US" sz="3600" spc="-25" dirty="0">
                    <a:latin typeface="Goudy Old Style" panose="02020502050305020303" pitchFamily="18" charset="0"/>
                  </a:rPr>
                  <a:t>     property of the system is changing with time, it is a good idea to focus on the current reward</a:t>
                </a:r>
              </a:p>
              <a:p>
                <a:pPr>
                  <a:lnSpc>
                    <a:spcPts val="3616"/>
                  </a:lnSpc>
                  <a:spcBef>
                    <a:spcPct val="0"/>
                  </a:spcBef>
                </a:pPr>
                <a:r>
                  <a:rPr lang="en-US" sz="3600" spc="-25" dirty="0">
                    <a:latin typeface="Goudy Old Style" panose="02020502050305020303" pitchFamily="18" charset="0"/>
                  </a:rPr>
                  <a:t>     (and maybe rewards few steps ahead) and not planning for the rewards much ahead of the </a:t>
                </a:r>
              </a:p>
              <a:p>
                <a:pPr>
                  <a:lnSpc>
                    <a:spcPts val="3616"/>
                  </a:lnSpc>
                  <a:spcBef>
                    <a:spcPct val="0"/>
                  </a:spcBef>
                </a:pPr>
                <a:r>
                  <a:rPr lang="en-US" sz="3600" spc="-25" dirty="0">
                    <a:latin typeface="Goudy Old Style" panose="02020502050305020303" pitchFamily="18" charset="0"/>
                  </a:rPr>
                  <a:t>     current time step. Discounted reward achieves this by assigning more weightage to current</a:t>
                </a:r>
              </a:p>
              <a:p>
                <a:pPr>
                  <a:lnSpc>
                    <a:spcPts val="3616"/>
                  </a:lnSpc>
                  <a:spcBef>
                    <a:spcPct val="0"/>
                  </a:spcBef>
                </a:pPr>
                <a:r>
                  <a:rPr lang="en-US" sz="3600" spc="-25" dirty="0">
                    <a:latin typeface="Goudy Old Style" panose="02020502050305020303" pitchFamily="18" charset="0"/>
                  </a:rPr>
                  <a:t>     reward than future rewards (average reward assigns equal weightage to all rewards).</a:t>
                </a:r>
              </a:p>
            </p:txBody>
          </p:sp>
        </mc:Choice>
        <mc:Fallback xmlns="">
          <p:sp>
            <p:nvSpPr>
              <p:cNvPr id="20" name="TextBox 8">
                <a:extLst>
                  <a:ext uri="{FF2B5EF4-FFF2-40B4-BE49-F238E27FC236}">
                    <a16:creationId xmlns:a16="http://schemas.microsoft.com/office/drawing/2014/main" id="{6E642AF1-C161-49FD-89A9-FDAA29CDFFF7}"/>
                  </a:ext>
                </a:extLst>
              </p:cNvPr>
              <p:cNvSpPr txBox="1">
                <a:spLocks noRot="1" noChangeAspect="1" noMove="1" noResize="1" noEditPoints="1" noAdjustHandles="1" noChangeArrowheads="1" noChangeShapeType="1" noTextEdit="1"/>
              </p:cNvSpPr>
              <p:nvPr/>
            </p:nvSpPr>
            <p:spPr>
              <a:xfrm>
                <a:off x="457200" y="1708153"/>
                <a:ext cx="17297400" cy="8312788"/>
              </a:xfrm>
              <a:prstGeom prst="rect">
                <a:avLst/>
              </a:prstGeom>
              <a:blipFill>
                <a:blip r:embed="rId3"/>
                <a:stretch>
                  <a:fillRect l="-1586" t="-2786" r="-2220" b="-2346"/>
                </a:stretch>
              </a:blipFill>
            </p:spPr>
            <p:txBody>
              <a:bodyPr/>
              <a:lstStyle/>
              <a:p>
                <a:r>
                  <a:rPr lang="en-US">
                    <a:noFill/>
                  </a:rPr>
                  <a:t> </a:t>
                </a:r>
              </a:p>
            </p:txBody>
          </p:sp>
        </mc:Fallback>
      </mc:AlternateContent>
    </p:spTree>
    <p:extLst>
      <p:ext uri="{BB962C8B-B14F-4D97-AF65-F5344CB8AC3E}">
        <p14:creationId xmlns:p14="http://schemas.microsoft.com/office/powerpoint/2010/main" val="26328244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810000" y="1562100"/>
            <a:ext cx="10896012" cy="6728287"/>
          </a:xfrm>
          <a:custGeom>
            <a:avLst/>
            <a:gdLst/>
            <a:ahLst/>
            <a:cxnLst/>
            <a:rect l="l" t="t" r="r" b="b"/>
            <a:pathLst>
              <a:path w="10896012" h="6728287">
                <a:moveTo>
                  <a:pt x="0" y="0"/>
                </a:moveTo>
                <a:lnTo>
                  <a:pt x="10896012" y="0"/>
                </a:lnTo>
                <a:lnTo>
                  <a:pt x="10896012" y="6728287"/>
                </a:lnTo>
                <a:lnTo>
                  <a:pt x="0" y="6728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280041" y="3775429"/>
            <a:ext cx="9952531" cy="2481861"/>
          </a:xfrm>
          <a:prstGeom prst="rect">
            <a:avLst/>
          </a:prstGeom>
        </p:spPr>
        <p:txBody>
          <a:bodyPr lIns="0" tIns="0" rIns="0" bIns="0" rtlCol="0" anchor="t">
            <a:spAutoFit/>
          </a:bodyPr>
          <a:lstStyle/>
          <a:p>
            <a:pPr marL="0" lvl="0" indent="0" algn="ctr">
              <a:lnSpc>
                <a:spcPts val="20152"/>
              </a:lnSpc>
              <a:spcBef>
                <a:spcPct val="0"/>
              </a:spcBef>
            </a:pPr>
            <a:r>
              <a:rPr lang="en-US" sz="14394" dirty="0">
                <a:solidFill>
                  <a:srgbClr val="000000"/>
                </a:solidFill>
                <a:latin typeface="Repo Bold Bold"/>
              </a:rPr>
              <a:t>Thank you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u="none" strike="noStrike" dirty="0">
                <a:solidFill>
                  <a:srgbClr val="000000"/>
                </a:solidFill>
                <a:latin typeface="Repo Bold Bold"/>
              </a:rPr>
              <a:t>Stochastic Process</a:t>
            </a:r>
          </a:p>
        </p:txBody>
      </p:sp>
      <p:pic>
        <p:nvPicPr>
          <p:cNvPr id="23" name="Picture 22">
            <a:extLst>
              <a:ext uri="{FF2B5EF4-FFF2-40B4-BE49-F238E27FC236}">
                <a16:creationId xmlns:a16="http://schemas.microsoft.com/office/drawing/2014/main" id="{E28ECB0A-CEEA-42B7-ADF8-995EB2863967}"/>
              </a:ext>
            </a:extLst>
          </p:cNvPr>
          <p:cNvPicPr>
            <a:picLocks noChangeAspect="1"/>
          </p:cNvPicPr>
          <p:nvPr/>
        </p:nvPicPr>
        <p:blipFill>
          <a:blip r:embed="rId2"/>
          <a:stretch>
            <a:fillRect/>
          </a:stretch>
        </p:blipFill>
        <p:spPr>
          <a:xfrm>
            <a:off x="8458200" y="1344846"/>
            <a:ext cx="9677400" cy="8942154"/>
          </a:xfrm>
          <a:prstGeom prst="rect">
            <a:avLst/>
          </a:prstGeom>
        </p:spPr>
      </p:pic>
      <mc:AlternateContent xmlns:mc="http://schemas.openxmlformats.org/markup-compatibility/2006" xmlns:a14="http://schemas.microsoft.com/office/drawing/2010/main">
        <mc:Choice Requires="a14">
          <p:sp>
            <p:nvSpPr>
              <p:cNvPr id="8" name="TextBox 8">
                <a:extLst>
                  <a:ext uri="{FF2B5EF4-FFF2-40B4-BE49-F238E27FC236}">
                    <a16:creationId xmlns:a16="http://schemas.microsoft.com/office/drawing/2014/main" id="{CFF0E615-452A-4B09-8C7C-61297FFE9074}"/>
                  </a:ext>
                </a:extLst>
              </p:cNvPr>
              <p:cNvSpPr txBox="1"/>
              <p:nvPr/>
            </p:nvSpPr>
            <p:spPr>
              <a:xfrm>
                <a:off x="8610600" y="1559576"/>
                <a:ext cx="9390186" cy="8774453"/>
              </a:xfrm>
              <a:prstGeom prst="rect">
                <a:avLst/>
              </a:prstGeom>
            </p:spPr>
            <p:txBody>
              <a:bodyPr wrap="square" lIns="0" tIns="0" rIns="0" bIns="0" rtlCol="0" anchor="t">
                <a:spAutoFit/>
              </a:bodyPr>
              <a:lstStyle/>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A stochastic process is characterized by the </a:t>
                </a:r>
                <a:r>
                  <a:rPr lang="en-US" sz="3600" spc="-25" dirty="0">
                    <a:solidFill>
                      <a:srgbClr val="0070C0"/>
                    </a:solidFill>
                    <a:latin typeface="Goudy Old Style" panose="02020502050305020303" pitchFamily="18" charset="0"/>
                  </a:rPr>
                  <a:t>joint probability distribution</a:t>
                </a:r>
                <a:r>
                  <a:rPr lang="en-US" sz="3600" spc="-25" dirty="0">
                    <a:solidFill>
                      <a:srgbClr val="000000"/>
                    </a:solidFill>
                    <a:latin typeface="Goudy Old Style" panose="02020502050305020303" pitchFamily="18" charset="0"/>
                  </a:rPr>
                  <a:t>:</a:t>
                </a:r>
              </a:p>
              <a:p>
                <a:pPr>
                  <a:lnSpc>
                    <a:spcPts val="3616"/>
                  </a:lnSpc>
                  <a:spcBef>
                    <a:spcPct val="0"/>
                  </a:spcBef>
                </a:pPr>
                <a14:m>
                  <m:oMathPara xmlns:m="http://schemas.openxmlformats.org/officeDocument/2006/math">
                    <m:oMathParaPr>
                      <m:jc m:val="centerGroup"/>
                    </m:oMathParaPr>
                    <m:oMath xmlns:m="http://schemas.openxmlformats.org/officeDocument/2006/math">
                      <m:r>
                        <a:rPr lang="en-US" sz="3600" b="0" i="1" spc="-25" smtClean="0">
                          <a:solidFill>
                            <a:schemeClr val="tx1"/>
                          </a:solidFill>
                          <a:latin typeface="Cambria Math" panose="02040503050406030204" pitchFamily="18" charset="0"/>
                        </a:rPr>
                        <m:t>𝑝</m:t>
                      </m:r>
                      <m:d>
                        <m:dPr>
                          <m:ctrlPr>
                            <a:rPr lang="en-US" sz="3600" i="1" spc="-25" smtClean="0">
                              <a:solidFill>
                                <a:schemeClr val="tx1"/>
                              </a:solidFill>
                              <a:latin typeface="Cambria Math" panose="02040503050406030204" pitchFamily="18" charset="0"/>
                            </a:rPr>
                          </m:ctrlPr>
                        </m:dPr>
                        <m:e>
                          <m:sSub>
                            <m:sSubPr>
                              <m:ctrlPr>
                                <a:rPr lang="en-US" sz="3600" i="1" spc="-25">
                                  <a:solidFill>
                                    <a:schemeClr val="tx1"/>
                                  </a:solidFill>
                                  <a:latin typeface="Cambria Math" panose="02040503050406030204" pitchFamily="18" charset="0"/>
                                </a:rPr>
                              </m:ctrlPr>
                            </m:sSubPr>
                            <m:e>
                              <m:r>
                                <a:rPr lang="en-US" sz="3600" b="0" i="1" spc="-25">
                                  <a:solidFill>
                                    <a:schemeClr val="tx1"/>
                                  </a:solidFill>
                                  <a:latin typeface="Cambria Math" panose="02040503050406030204" pitchFamily="18" charset="0"/>
                                </a:rPr>
                                <m:t>𝑥</m:t>
                              </m:r>
                            </m:e>
                            <m:sub>
                              <m:r>
                                <a:rPr lang="en-US" sz="3600" b="0" i="1" spc="-25">
                                  <a:solidFill>
                                    <a:schemeClr val="tx1"/>
                                  </a:solidFill>
                                  <a:latin typeface="Cambria Math" panose="02040503050406030204" pitchFamily="18" charset="0"/>
                                </a:rPr>
                                <m:t>1</m:t>
                              </m:r>
                            </m:sub>
                          </m:sSub>
                          <m:r>
                            <m:rPr>
                              <m:nor/>
                            </m:rPr>
                            <a:rPr lang="en-US" sz="3600" spc="-25" dirty="0">
                              <a:solidFill>
                                <a:schemeClr val="tx1"/>
                              </a:solidFill>
                              <a:latin typeface="Goudy Old Style" panose="02020502050305020303" pitchFamily="18" charset="0"/>
                            </a:rPr>
                            <m:t>,</m:t>
                          </m:r>
                          <m:sSub>
                            <m:sSubPr>
                              <m:ctrlPr>
                                <a:rPr lang="en-US" sz="3600" i="1" spc="-25">
                                  <a:solidFill>
                                    <a:schemeClr val="tx1"/>
                                  </a:solidFill>
                                  <a:latin typeface="Cambria Math" panose="02040503050406030204" pitchFamily="18" charset="0"/>
                                </a:rPr>
                              </m:ctrlPr>
                            </m:sSubPr>
                            <m:e>
                              <m:r>
                                <a:rPr lang="en-US" sz="3600" b="0" i="1" spc="-25">
                                  <a:solidFill>
                                    <a:schemeClr val="tx1"/>
                                  </a:solidFill>
                                  <a:latin typeface="Cambria Math" panose="02040503050406030204" pitchFamily="18" charset="0"/>
                                </a:rPr>
                                <m:t>𝑥</m:t>
                              </m:r>
                            </m:e>
                            <m:sub>
                              <m:r>
                                <a:rPr lang="en-US" sz="3600" b="0" i="1" spc="-25">
                                  <a:solidFill>
                                    <a:schemeClr val="tx1"/>
                                  </a:solidFill>
                                  <a:latin typeface="Cambria Math" panose="02040503050406030204" pitchFamily="18" charset="0"/>
                                </a:rPr>
                                <m:t>2</m:t>
                              </m:r>
                            </m:sub>
                          </m:sSub>
                          <m:r>
                            <m:rPr>
                              <m:nor/>
                            </m:rPr>
                            <a:rPr lang="en-US" sz="3600" spc="-25" dirty="0">
                              <a:solidFill>
                                <a:schemeClr val="tx1"/>
                              </a:solidFill>
                              <a:latin typeface="Goudy Old Style" panose="02020502050305020303" pitchFamily="18" charset="0"/>
                            </a:rPr>
                            <m:t>,</m:t>
                          </m:r>
                          <m:r>
                            <a:rPr lang="en-US" sz="3600" b="0" i="1" spc="-25" dirty="0">
                              <a:solidFill>
                                <a:schemeClr val="tx1"/>
                              </a:solidFill>
                              <a:latin typeface="Cambria Math" panose="02040503050406030204" pitchFamily="18" charset="0"/>
                              <a:ea typeface="Cambria Math" panose="02040503050406030204" pitchFamily="18" charset="0"/>
                            </a:rPr>
                            <m:t>⋯,</m:t>
                          </m:r>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b="0" i="1" spc="-25" dirty="0">
                                  <a:solidFill>
                                    <a:schemeClr val="tx1"/>
                                  </a:solidFill>
                                  <a:latin typeface="Cambria Math" panose="02040503050406030204" pitchFamily="18" charset="0"/>
                                  <a:ea typeface="Cambria Math" panose="02040503050406030204" pitchFamily="18" charset="0"/>
                                </a:rPr>
                                <m:t>𝑥</m:t>
                              </m:r>
                            </m:e>
                            <m:sub>
                              <m:r>
                                <a:rPr lang="en-US" sz="3600" b="0" i="1" spc="-25" dirty="0">
                                  <a:solidFill>
                                    <a:schemeClr val="tx1"/>
                                  </a:solidFill>
                                  <a:latin typeface="Cambria Math" panose="02040503050406030204" pitchFamily="18" charset="0"/>
                                  <a:ea typeface="Cambria Math" panose="02040503050406030204" pitchFamily="18" charset="0"/>
                                </a:rPr>
                                <m:t>𝑇</m:t>
                              </m:r>
                            </m:sub>
                          </m:sSub>
                        </m:e>
                      </m:d>
                    </m:oMath>
                  </m:oMathPara>
                </a14:m>
                <a:endParaRPr lang="en-US" sz="3600" spc="-25" dirty="0">
                  <a:solidFill>
                    <a:srgbClr val="000000"/>
                  </a:solidFill>
                  <a:latin typeface="Goudy Old Style" panose="02020502050305020303" pitchFamily="18" charset="0"/>
                </a:endParaRPr>
              </a:p>
              <a:p>
                <a:pPr>
                  <a:lnSpc>
                    <a:spcPts val="3616"/>
                  </a:lnSpc>
                  <a:spcBef>
                    <a:spcPct val="0"/>
                  </a:spcBef>
                </a:pPr>
                <a:endParaRPr lang="en-US" sz="44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Now we can write:</a:t>
                </a:r>
              </a:p>
              <a:p>
                <a:pPr marL="1028700" lvl="1" indent="-571500">
                  <a:lnSpc>
                    <a:spcPts val="3616"/>
                  </a:lnSpc>
                  <a:spcBef>
                    <a:spcPct val="0"/>
                  </a:spcBef>
                  <a:buFont typeface="Arial" panose="020B0604020202020204" pitchFamily="34" charset="0"/>
                  <a:buChar char="•"/>
                </a:pPr>
                <a14:m>
                  <m:oMath xmlns:m="http://schemas.openxmlformats.org/officeDocument/2006/math">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r>
                          <m:rPr>
                            <m:nor/>
                          </m:rPr>
                          <a:rPr lang="en-US" sz="3600" spc="-25" dirty="0">
                            <a:solidFill>
                              <a:schemeClr val="tx1"/>
                            </a:solidFill>
                            <a:latin typeface="Goudy Old Style" panose="02020502050305020303"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2</m:t>
                            </m:r>
                          </m:sub>
                        </m:sSub>
                        <m:r>
                          <m:rPr>
                            <m:nor/>
                          </m:rPr>
                          <a:rPr lang="en-US" sz="3600" spc="-25" dirty="0">
                            <a:solidFill>
                              <a:schemeClr val="tx1"/>
                            </a:solidFill>
                            <a:latin typeface="Goudy Old Style" panose="02020502050305020303" pitchFamily="18" charset="0"/>
                          </a:rPr>
                          <m:t>,</m:t>
                        </m:r>
                        <m:r>
                          <a:rPr lang="en-US" sz="3600" i="1" spc="-25" dirty="0">
                            <a:solidFill>
                              <a:schemeClr val="tx1"/>
                            </a:solidFill>
                            <a:latin typeface="Cambria Math" panose="02040503050406030204" pitchFamily="18" charset="0"/>
                            <a:ea typeface="Cambria Math" panose="02040503050406030204" pitchFamily="18" charset="0"/>
                          </a:rPr>
                          <m:t>⋯,</m:t>
                        </m:r>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i="1" spc="-25" dirty="0">
                                <a:solidFill>
                                  <a:schemeClr val="tx1"/>
                                </a:solidFill>
                                <a:latin typeface="Cambria Math" panose="02040503050406030204" pitchFamily="18" charset="0"/>
                                <a:ea typeface="Cambria Math" panose="02040503050406030204" pitchFamily="18" charset="0"/>
                              </a:rPr>
                              <m:t>𝑇</m:t>
                            </m:r>
                          </m:sub>
                        </m:sSub>
                      </m:e>
                    </m:d>
                  </m:oMath>
                </a14:m>
                <a:endParaRPr lang="en-US" sz="3600" spc="-25" dirty="0">
                  <a:solidFill>
                    <a:schemeClr val="tx1"/>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endParaRPr lang="en-US" sz="3600" spc="-25" dirty="0">
                  <a:solidFill>
                    <a:schemeClr val="tx1"/>
                  </a:solidFill>
                  <a:latin typeface="Goudy Old Style" panose="02020502050305020303" pitchFamily="18" charset="0"/>
                </a:endParaRPr>
              </a:p>
              <a:p>
                <a:pPr lvl="1">
                  <a:lnSpc>
                    <a:spcPts val="3616"/>
                  </a:lnSpc>
                  <a:spcBef>
                    <a:spcPct val="0"/>
                  </a:spcBef>
                </a:pPr>
                <a:r>
                  <a:rPr lang="en-US" sz="3600" spc="-25" dirty="0">
                    <a:solidFill>
                      <a:schemeClr val="tx1"/>
                    </a:solidFill>
                    <a:latin typeface="Goudy Old Style" panose="02020502050305020303" pitchFamily="18" charset="0"/>
                  </a:rPr>
                  <a:t>     </a:t>
                </a:r>
                <a14:m>
                  <m:oMath xmlns:m="http://schemas.openxmlformats.org/officeDocument/2006/math">
                    <m:r>
                      <a:rPr lang="en-US" sz="3600" b="0" i="1" spc="-25" smtClean="0">
                        <a:solidFill>
                          <a:schemeClr val="tx1"/>
                        </a:solidFill>
                        <a:latin typeface="Cambria Math" panose="02040503050406030204" pitchFamily="18" charset="0"/>
                      </a:rPr>
                      <m:t>=</m:t>
                    </m:r>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i="1" spc="-25" dirty="0">
                                <a:solidFill>
                                  <a:schemeClr val="tx1"/>
                                </a:solidFill>
                                <a:latin typeface="Cambria Math" panose="02040503050406030204" pitchFamily="18" charset="0"/>
                                <a:ea typeface="Cambria Math" panose="02040503050406030204" pitchFamily="18" charset="0"/>
                              </a:rPr>
                              <m:t>𝑇</m:t>
                            </m:r>
                          </m:sub>
                        </m:sSub>
                        <m:r>
                          <a:rPr lang="en-US" sz="3600" b="0" i="1" spc="-25" dirty="0" smtClean="0">
                            <a:solidFill>
                              <a:schemeClr val="tx1"/>
                            </a:solidFill>
                            <a:latin typeface="Cambria Math" panose="02040503050406030204" pitchFamily="18" charset="0"/>
                            <a:ea typeface="Cambria Math" panose="02040503050406030204"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r>
                          <m:rPr>
                            <m:nor/>
                          </m:rPr>
                          <a:rPr lang="en-US" sz="3600" spc="-25" dirty="0">
                            <a:solidFill>
                              <a:schemeClr val="tx1"/>
                            </a:solidFill>
                            <a:latin typeface="Goudy Old Style" panose="02020502050305020303"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2</m:t>
                            </m:r>
                          </m:sub>
                        </m:sSub>
                        <m:r>
                          <m:rPr>
                            <m:nor/>
                          </m:rPr>
                          <a:rPr lang="en-US" sz="3600" spc="-25" dirty="0">
                            <a:solidFill>
                              <a:schemeClr val="tx1"/>
                            </a:solidFill>
                            <a:latin typeface="Goudy Old Style" panose="02020502050305020303" pitchFamily="18" charset="0"/>
                          </a:rPr>
                          <m:t>,</m:t>
                        </m:r>
                        <m:r>
                          <a:rPr lang="en-US" sz="3600" i="1" spc="-25" dirty="0">
                            <a:solidFill>
                              <a:schemeClr val="tx1"/>
                            </a:solidFill>
                            <a:latin typeface="Cambria Math" panose="02040503050406030204" pitchFamily="18" charset="0"/>
                            <a:ea typeface="Cambria Math" panose="02040503050406030204" pitchFamily="18" charset="0"/>
                          </a:rPr>
                          <m:t>⋯</m:t>
                        </m:r>
                        <m:r>
                          <a:rPr lang="en-US" sz="3600" b="0" i="1" spc="-25" dirty="0" smtClean="0">
                            <a:solidFill>
                              <a:schemeClr val="tx1"/>
                            </a:solidFill>
                            <a:latin typeface="Cambria Math" panose="02040503050406030204" pitchFamily="18" charset="0"/>
                            <a:ea typeface="Cambria Math" panose="02040503050406030204" pitchFamily="18" charset="0"/>
                          </a:rPr>
                          <m:t>,</m:t>
                        </m:r>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i="1" spc="-25" dirty="0">
                                <a:solidFill>
                                  <a:schemeClr val="tx1"/>
                                </a:solidFill>
                                <a:latin typeface="Cambria Math" panose="02040503050406030204" pitchFamily="18" charset="0"/>
                                <a:ea typeface="Cambria Math" panose="02040503050406030204" pitchFamily="18" charset="0"/>
                              </a:rPr>
                              <m:t>𝑇</m:t>
                            </m:r>
                            <m:r>
                              <a:rPr lang="en-US" sz="3600" b="0" i="1" spc="-25" dirty="0" smtClean="0">
                                <a:solidFill>
                                  <a:schemeClr val="tx1"/>
                                </a:solidFill>
                                <a:latin typeface="Cambria Math" panose="02040503050406030204" pitchFamily="18" charset="0"/>
                                <a:ea typeface="Cambria Math" panose="02040503050406030204" pitchFamily="18" charset="0"/>
                              </a:rPr>
                              <m:t>−1</m:t>
                            </m:r>
                          </m:sub>
                        </m:sSub>
                      </m:e>
                    </m:d>
                  </m:oMath>
                </a14:m>
                <a:r>
                  <a:rPr lang="en-US" sz="3600" spc="-25" dirty="0">
                    <a:solidFill>
                      <a:schemeClr val="tx1"/>
                    </a:solidFill>
                  </a:rPr>
                  <a:t> </a:t>
                </a:r>
                <a14:m>
                  <m:oMath xmlns:m="http://schemas.openxmlformats.org/officeDocument/2006/math">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r>
                          <m:rPr>
                            <m:nor/>
                          </m:rPr>
                          <a:rPr lang="en-US" sz="3600" spc="-25" dirty="0">
                            <a:solidFill>
                              <a:schemeClr val="tx1"/>
                            </a:solidFill>
                            <a:latin typeface="Goudy Old Style" panose="02020502050305020303"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2</m:t>
                            </m:r>
                          </m:sub>
                        </m:sSub>
                        <m:r>
                          <m:rPr>
                            <m:nor/>
                          </m:rPr>
                          <a:rPr lang="en-US" sz="3600" spc="-25" dirty="0">
                            <a:solidFill>
                              <a:schemeClr val="tx1"/>
                            </a:solidFill>
                            <a:latin typeface="Goudy Old Style" panose="02020502050305020303" pitchFamily="18" charset="0"/>
                          </a:rPr>
                          <m:t>,</m:t>
                        </m:r>
                        <m:r>
                          <a:rPr lang="en-US" sz="3600" i="1" spc="-25" dirty="0">
                            <a:solidFill>
                              <a:schemeClr val="tx1"/>
                            </a:solidFill>
                            <a:latin typeface="Cambria Math" panose="02040503050406030204" pitchFamily="18" charset="0"/>
                            <a:ea typeface="Cambria Math" panose="02040503050406030204" pitchFamily="18" charset="0"/>
                          </a:rPr>
                          <m:t>⋯,</m:t>
                        </m:r>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i="1" spc="-25" dirty="0">
                                <a:solidFill>
                                  <a:schemeClr val="tx1"/>
                                </a:solidFill>
                                <a:latin typeface="Cambria Math" panose="02040503050406030204" pitchFamily="18" charset="0"/>
                                <a:ea typeface="Cambria Math" panose="02040503050406030204" pitchFamily="18" charset="0"/>
                              </a:rPr>
                              <m:t>𝑇</m:t>
                            </m:r>
                            <m:r>
                              <a:rPr lang="en-US" sz="3600" b="0" i="1" spc="-25" dirty="0" smtClean="0">
                                <a:solidFill>
                                  <a:schemeClr val="tx1"/>
                                </a:solidFill>
                                <a:latin typeface="Cambria Math" panose="02040503050406030204" pitchFamily="18" charset="0"/>
                                <a:ea typeface="Cambria Math" panose="02040503050406030204" pitchFamily="18" charset="0"/>
                              </a:rPr>
                              <m:t>−1</m:t>
                            </m:r>
                          </m:sub>
                        </m:sSub>
                      </m:e>
                    </m:d>
                  </m:oMath>
                </a14:m>
                <a:endParaRPr lang="en-US" sz="3600" spc="-25" dirty="0">
                  <a:solidFill>
                    <a:schemeClr val="tx1"/>
                  </a:solidFill>
                  <a:ea typeface="Cambria Math" panose="02040503050406030204" pitchFamily="18" charset="0"/>
                </a:endParaRPr>
              </a:p>
              <a:p>
                <a:pPr lvl="1">
                  <a:lnSpc>
                    <a:spcPts val="3616"/>
                  </a:lnSpc>
                  <a:spcBef>
                    <a:spcPct val="0"/>
                  </a:spcBef>
                </a:pPr>
                <a:endParaRPr lang="en-US" sz="3600" spc="-25" dirty="0">
                  <a:solidFill>
                    <a:schemeClr val="tx1"/>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14:m>
                  <m:oMath xmlns:m="http://schemas.openxmlformats.org/officeDocument/2006/math">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r>
                          <m:rPr>
                            <m:nor/>
                          </m:rPr>
                          <a:rPr lang="en-US" sz="3600" spc="-25" dirty="0">
                            <a:solidFill>
                              <a:schemeClr val="tx1"/>
                            </a:solidFill>
                            <a:latin typeface="Goudy Old Style" panose="02020502050305020303"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2</m:t>
                            </m:r>
                          </m:sub>
                        </m:sSub>
                        <m:r>
                          <m:rPr>
                            <m:nor/>
                          </m:rPr>
                          <a:rPr lang="en-US" sz="3600" spc="-25" dirty="0">
                            <a:solidFill>
                              <a:schemeClr val="tx1"/>
                            </a:solidFill>
                            <a:latin typeface="Goudy Old Style" panose="02020502050305020303" pitchFamily="18" charset="0"/>
                          </a:rPr>
                          <m:t>,</m:t>
                        </m:r>
                        <m:r>
                          <a:rPr lang="en-US" sz="3600" i="1" spc="-25" dirty="0">
                            <a:solidFill>
                              <a:schemeClr val="tx1"/>
                            </a:solidFill>
                            <a:latin typeface="Cambria Math" panose="02040503050406030204" pitchFamily="18" charset="0"/>
                            <a:ea typeface="Cambria Math" panose="02040503050406030204" pitchFamily="18" charset="0"/>
                          </a:rPr>
                          <m:t>⋯,</m:t>
                        </m:r>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i="1" spc="-25" dirty="0">
                                <a:solidFill>
                                  <a:schemeClr val="tx1"/>
                                </a:solidFill>
                                <a:latin typeface="Cambria Math" panose="02040503050406030204" pitchFamily="18" charset="0"/>
                                <a:ea typeface="Cambria Math" panose="02040503050406030204" pitchFamily="18" charset="0"/>
                              </a:rPr>
                              <m:t>𝑇</m:t>
                            </m:r>
                            <m:r>
                              <a:rPr lang="en-US" sz="3600" b="0" i="1" spc="-25" dirty="0" smtClean="0">
                                <a:solidFill>
                                  <a:schemeClr val="tx1"/>
                                </a:solidFill>
                                <a:latin typeface="Cambria Math" panose="02040503050406030204" pitchFamily="18" charset="0"/>
                                <a:ea typeface="Cambria Math" panose="02040503050406030204" pitchFamily="18" charset="0"/>
                              </a:rPr>
                              <m:t>−1</m:t>
                            </m:r>
                          </m:sub>
                        </m:sSub>
                      </m:e>
                    </m:d>
                  </m:oMath>
                </a14:m>
                <a:endParaRPr lang="en-US" sz="3600" spc="-25" dirty="0">
                  <a:solidFill>
                    <a:schemeClr val="tx1"/>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endParaRPr lang="en-US" sz="3600" spc="-25" dirty="0">
                  <a:solidFill>
                    <a:schemeClr val="tx1"/>
                  </a:solidFill>
                  <a:latin typeface="Goudy Old Style" panose="02020502050305020303" pitchFamily="18" charset="0"/>
                </a:endParaRPr>
              </a:p>
              <a:p>
                <a:pPr lvl="1">
                  <a:lnSpc>
                    <a:spcPts val="3616"/>
                  </a:lnSpc>
                  <a:spcBef>
                    <a:spcPct val="0"/>
                  </a:spcBef>
                </a:pPr>
                <a:r>
                  <a:rPr lang="en-US" sz="3600" spc="-25" dirty="0">
                    <a:solidFill>
                      <a:schemeClr val="tx1"/>
                    </a:solidFill>
                    <a:latin typeface="Goudy Old Style" panose="02020502050305020303" pitchFamily="18" charset="0"/>
                  </a:rPr>
                  <a:t>     </a:t>
                </a:r>
                <a14:m>
                  <m:oMath xmlns:m="http://schemas.openxmlformats.org/officeDocument/2006/math">
                    <m:r>
                      <a:rPr lang="en-US" sz="3600" i="1" spc="-25">
                        <a:solidFill>
                          <a:schemeClr val="tx1"/>
                        </a:solidFill>
                        <a:latin typeface="Cambria Math" panose="02040503050406030204" pitchFamily="18" charset="0"/>
                      </a:rPr>
                      <m:t>=</m:t>
                    </m:r>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i="1" spc="-25" dirty="0">
                                <a:solidFill>
                                  <a:schemeClr val="tx1"/>
                                </a:solidFill>
                                <a:latin typeface="Cambria Math" panose="02040503050406030204" pitchFamily="18" charset="0"/>
                                <a:ea typeface="Cambria Math" panose="02040503050406030204" pitchFamily="18" charset="0"/>
                              </a:rPr>
                              <m:t>𝑇</m:t>
                            </m:r>
                            <m:r>
                              <a:rPr lang="en-US" sz="3600" b="0" i="1" spc="-25" dirty="0" smtClean="0">
                                <a:solidFill>
                                  <a:schemeClr val="tx1"/>
                                </a:solidFill>
                                <a:latin typeface="Cambria Math" panose="02040503050406030204" pitchFamily="18" charset="0"/>
                                <a:ea typeface="Cambria Math" panose="02040503050406030204" pitchFamily="18" charset="0"/>
                              </a:rPr>
                              <m:t>−1</m:t>
                            </m:r>
                          </m:sub>
                        </m:sSub>
                        <m:r>
                          <a:rPr lang="en-US" sz="3600" i="1" spc="-25" dirty="0">
                            <a:solidFill>
                              <a:schemeClr val="tx1"/>
                            </a:solidFill>
                            <a:latin typeface="Cambria Math" panose="02040503050406030204" pitchFamily="18" charset="0"/>
                            <a:ea typeface="Cambria Math" panose="02040503050406030204"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r>
                          <m:rPr>
                            <m:nor/>
                          </m:rPr>
                          <a:rPr lang="en-US" sz="3600" spc="-25" dirty="0">
                            <a:solidFill>
                              <a:schemeClr val="tx1"/>
                            </a:solidFill>
                            <a:latin typeface="Goudy Old Style" panose="02020502050305020303"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2</m:t>
                            </m:r>
                          </m:sub>
                        </m:sSub>
                        <m:r>
                          <m:rPr>
                            <m:nor/>
                          </m:rPr>
                          <a:rPr lang="en-US" sz="3600" spc="-25" dirty="0">
                            <a:solidFill>
                              <a:schemeClr val="tx1"/>
                            </a:solidFill>
                            <a:latin typeface="Goudy Old Style" panose="02020502050305020303" pitchFamily="18" charset="0"/>
                          </a:rPr>
                          <m:t>,</m:t>
                        </m:r>
                        <m:r>
                          <a:rPr lang="en-US" sz="3600" i="1" spc="-25" dirty="0">
                            <a:solidFill>
                              <a:schemeClr val="tx1"/>
                            </a:solidFill>
                            <a:latin typeface="Cambria Math" panose="02040503050406030204" pitchFamily="18" charset="0"/>
                            <a:ea typeface="Cambria Math" panose="02040503050406030204" pitchFamily="18" charset="0"/>
                          </a:rPr>
                          <m:t>⋯,</m:t>
                        </m:r>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i="1" spc="-25" dirty="0">
                                <a:solidFill>
                                  <a:schemeClr val="tx1"/>
                                </a:solidFill>
                                <a:latin typeface="Cambria Math" panose="02040503050406030204" pitchFamily="18" charset="0"/>
                                <a:ea typeface="Cambria Math" panose="02040503050406030204" pitchFamily="18" charset="0"/>
                              </a:rPr>
                              <m:t>𝑇</m:t>
                            </m:r>
                            <m:r>
                              <a:rPr lang="en-US" sz="3600" i="1" spc="-25" dirty="0">
                                <a:solidFill>
                                  <a:schemeClr val="tx1"/>
                                </a:solidFill>
                                <a:latin typeface="Cambria Math" panose="02040503050406030204" pitchFamily="18" charset="0"/>
                                <a:ea typeface="Cambria Math" panose="02040503050406030204" pitchFamily="18" charset="0"/>
                              </a:rPr>
                              <m:t>−2</m:t>
                            </m:r>
                          </m:sub>
                        </m:sSub>
                      </m:e>
                    </m:d>
                  </m:oMath>
                </a14:m>
                <a:r>
                  <a:rPr lang="en-US" sz="3600" spc="-25" dirty="0">
                    <a:solidFill>
                      <a:schemeClr val="tx1"/>
                    </a:solidFill>
                  </a:rPr>
                  <a:t> </a:t>
                </a:r>
                <a14:m>
                  <m:oMath xmlns:m="http://schemas.openxmlformats.org/officeDocument/2006/math">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r>
                          <m:rPr>
                            <m:nor/>
                          </m:rPr>
                          <a:rPr lang="en-US" sz="3600" spc="-25" dirty="0">
                            <a:solidFill>
                              <a:schemeClr val="tx1"/>
                            </a:solidFill>
                            <a:latin typeface="Goudy Old Style" panose="02020502050305020303"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2</m:t>
                            </m:r>
                          </m:sub>
                        </m:sSub>
                        <m:r>
                          <m:rPr>
                            <m:nor/>
                          </m:rPr>
                          <a:rPr lang="en-US" sz="3600" spc="-25" dirty="0">
                            <a:solidFill>
                              <a:schemeClr val="tx1"/>
                            </a:solidFill>
                            <a:latin typeface="Goudy Old Style" panose="02020502050305020303" pitchFamily="18" charset="0"/>
                          </a:rPr>
                          <m:t>,</m:t>
                        </m:r>
                        <m:r>
                          <a:rPr lang="en-US" sz="3600" i="1" spc="-25" dirty="0">
                            <a:solidFill>
                              <a:schemeClr val="tx1"/>
                            </a:solidFill>
                            <a:latin typeface="Cambria Math" panose="02040503050406030204" pitchFamily="18" charset="0"/>
                            <a:ea typeface="Cambria Math" panose="02040503050406030204" pitchFamily="18" charset="0"/>
                          </a:rPr>
                          <m:t>⋯,</m:t>
                        </m:r>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i="1" spc="-25" dirty="0">
                                <a:solidFill>
                                  <a:schemeClr val="tx1"/>
                                </a:solidFill>
                                <a:latin typeface="Cambria Math" panose="02040503050406030204" pitchFamily="18" charset="0"/>
                                <a:ea typeface="Cambria Math" panose="02040503050406030204" pitchFamily="18" charset="0"/>
                              </a:rPr>
                              <m:t>𝑇</m:t>
                            </m:r>
                            <m:r>
                              <a:rPr lang="en-US" sz="3600" i="1" spc="-25" dirty="0">
                                <a:solidFill>
                                  <a:schemeClr val="tx1"/>
                                </a:solidFill>
                                <a:latin typeface="Cambria Math" panose="02040503050406030204" pitchFamily="18" charset="0"/>
                                <a:ea typeface="Cambria Math" panose="02040503050406030204" pitchFamily="18" charset="0"/>
                              </a:rPr>
                              <m:t>−2</m:t>
                            </m:r>
                          </m:sub>
                        </m:sSub>
                      </m:e>
                    </m:d>
                  </m:oMath>
                </a14:m>
                <a:endParaRPr lang="en-US" sz="3600" spc="-25" dirty="0">
                  <a:solidFill>
                    <a:schemeClr val="tx1"/>
                  </a:solidFill>
                  <a:latin typeface="Goudy Old Style" panose="02020502050305020303" pitchFamily="18" charset="0"/>
                </a:endParaRPr>
              </a:p>
              <a:p>
                <a:pPr lvl="1">
                  <a:lnSpc>
                    <a:spcPts val="3616"/>
                  </a:lnSpc>
                  <a:spcBef>
                    <a:spcPct val="0"/>
                  </a:spcBef>
                </a:pPr>
                <a:endParaRPr lang="en-US" sz="3600" spc="-25" dirty="0">
                  <a:solidFill>
                    <a:schemeClr val="tx1"/>
                  </a:solidFill>
                  <a:latin typeface="Goudy Old Style" panose="02020502050305020303" pitchFamily="18" charset="0"/>
                </a:endParaRPr>
              </a:p>
              <a:p>
                <a:pPr lvl="1">
                  <a:lnSpc>
                    <a:spcPts val="3616"/>
                  </a:lnSpc>
                  <a:spcBef>
                    <a:spcPct val="0"/>
                  </a:spcBef>
                </a:pPr>
                <a:endParaRPr lang="en-US" sz="3600" spc="-25" dirty="0">
                  <a:solidFill>
                    <a:schemeClr val="tx1"/>
                  </a:solidFill>
                  <a:latin typeface="Goudy Old Style" panose="02020502050305020303" pitchFamily="18" charset="0"/>
                </a:endParaRPr>
              </a:p>
              <a:p>
                <a:pPr lvl="1">
                  <a:lnSpc>
                    <a:spcPts val="3616"/>
                  </a:lnSpc>
                  <a:spcBef>
                    <a:spcPct val="0"/>
                  </a:spcBef>
                </a:pPr>
                <a:endParaRPr lang="en-US" sz="3600" spc="-25" dirty="0">
                  <a:solidFill>
                    <a:schemeClr val="tx1"/>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14:m>
                  <m:oMath xmlns:m="http://schemas.openxmlformats.org/officeDocument/2006/math">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r>
                          <m:rPr>
                            <m:nor/>
                          </m:rPr>
                          <a:rPr lang="en-US" sz="3600" spc="-25" dirty="0">
                            <a:solidFill>
                              <a:schemeClr val="tx1"/>
                            </a:solidFill>
                            <a:latin typeface="Goudy Old Style" panose="02020502050305020303"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2</m:t>
                            </m:r>
                          </m:sub>
                        </m:sSub>
                        <m:r>
                          <a:rPr lang="en-US" sz="3600" i="1" spc="-25" dirty="0" smtClean="0">
                            <a:solidFill>
                              <a:schemeClr val="tx1"/>
                            </a:solidFill>
                            <a:latin typeface="Cambria Math" panose="02040503050406030204" pitchFamily="18" charset="0"/>
                            <a:ea typeface="Cambria Math" panose="02040503050406030204" pitchFamily="18" charset="0"/>
                          </a:rPr>
                          <m:t> </m:t>
                        </m:r>
                      </m:e>
                    </m:d>
                  </m:oMath>
                </a14:m>
                <a:endParaRPr lang="en-US" sz="3600" spc="-25" dirty="0">
                  <a:solidFill>
                    <a:schemeClr val="tx1"/>
                  </a:solidFill>
                  <a:latin typeface="Goudy Old Style" panose="02020502050305020303" pitchFamily="18" charset="0"/>
                  <a:ea typeface="Cambria Math" panose="02040503050406030204" pitchFamily="18" charset="0"/>
                </a:endParaRPr>
              </a:p>
              <a:p>
                <a:pPr marL="1028700" lvl="1" indent="-571500">
                  <a:lnSpc>
                    <a:spcPts val="3616"/>
                  </a:lnSpc>
                  <a:spcBef>
                    <a:spcPct val="0"/>
                  </a:spcBef>
                  <a:buFont typeface="Arial" panose="020B0604020202020204" pitchFamily="34" charset="0"/>
                  <a:buChar char="•"/>
                </a:pPr>
                <a:endParaRPr lang="en-US" sz="3600" spc="-25" dirty="0">
                  <a:solidFill>
                    <a:schemeClr val="tx1"/>
                  </a:solidFill>
                  <a:latin typeface="Goudy Old Style" panose="02020502050305020303" pitchFamily="18" charset="0"/>
                </a:endParaRPr>
              </a:p>
              <a:p>
                <a:pPr lvl="1">
                  <a:lnSpc>
                    <a:spcPts val="3616"/>
                  </a:lnSpc>
                  <a:spcBef>
                    <a:spcPct val="0"/>
                  </a:spcBef>
                </a:pPr>
                <a:r>
                  <a:rPr lang="en-US" sz="3600" spc="-25" dirty="0">
                    <a:solidFill>
                      <a:schemeClr val="tx1"/>
                    </a:solidFill>
                    <a:latin typeface="Goudy Old Style" panose="02020502050305020303" pitchFamily="18" charset="0"/>
                  </a:rPr>
                  <a:t>     </a:t>
                </a:r>
                <a14:m>
                  <m:oMath xmlns:m="http://schemas.openxmlformats.org/officeDocument/2006/math">
                    <m:r>
                      <a:rPr lang="en-US" sz="3600" b="0" i="1" spc="-25" smtClean="0">
                        <a:solidFill>
                          <a:schemeClr val="tx1"/>
                        </a:solidFill>
                        <a:latin typeface="Cambria Math" panose="02040503050406030204" pitchFamily="18" charset="0"/>
                      </a:rPr>
                      <m:t>=</m:t>
                    </m:r>
                    <m:r>
                      <a:rPr lang="en-US" sz="3600" b="0" i="1" spc="-25" smtClean="0">
                        <a:solidFill>
                          <a:schemeClr val="tx1"/>
                        </a:solidFill>
                        <a:latin typeface="Cambria Math" panose="02040503050406030204" pitchFamily="18" charset="0"/>
                      </a:rPr>
                      <m:t>𝑝</m:t>
                    </m:r>
                    <m:d>
                      <m:dPr>
                        <m:ctrlPr>
                          <a:rPr lang="en-US" sz="3600" b="0" i="1" spc="-25" smtClean="0">
                            <a:solidFill>
                              <a:schemeClr val="tx1"/>
                            </a:solidFill>
                            <a:latin typeface="Cambria Math" panose="02040503050406030204" pitchFamily="18" charset="0"/>
                          </a:rPr>
                        </m:ctrlPr>
                      </m:dPr>
                      <m:e>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b="0" i="1" spc="-25" dirty="0" smtClean="0">
                                <a:solidFill>
                                  <a:schemeClr val="tx1"/>
                                </a:solidFill>
                                <a:latin typeface="Cambria Math" panose="02040503050406030204" pitchFamily="18" charset="0"/>
                                <a:ea typeface="Cambria Math" panose="02040503050406030204" pitchFamily="18" charset="0"/>
                              </a:rPr>
                              <m:t>2</m:t>
                            </m:r>
                          </m:sub>
                        </m:sSub>
                        <m:r>
                          <a:rPr lang="en-US" sz="3600" i="1" spc="-25" dirty="0">
                            <a:solidFill>
                              <a:schemeClr val="tx1"/>
                            </a:solidFill>
                            <a:latin typeface="Cambria Math" panose="02040503050406030204" pitchFamily="18" charset="0"/>
                            <a:ea typeface="Cambria Math" panose="02040503050406030204"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e>
                    </m:d>
                    <m:r>
                      <a:rPr lang="en-US" sz="3600" b="0" i="1" spc="-25" smtClean="0">
                        <a:solidFill>
                          <a:schemeClr val="tx1"/>
                        </a:solidFill>
                        <a:latin typeface="Cambria Math" panose="02040503050406030204" pitchFamily="18" charset="0"/>
                      </a:rPr>
                      <m:t>𝑝</m:t>
                    </m:r>
                    <m:d>
                      <m:dPr>
                        <m:ctrlPr>
                          <a:rPr lang="en-US" sz="3600" b="0" i="1" spc="-25" smtClean="0">
                            <a:solidFill>
                              <a:schemeClr val="tx1"/>
                            </a:solidFill>
                            <a:latin typeface="Cambria Math" panose="02040503050406030204" pitchFamily="18" charset="0"/>
                          </a:rPr>
                        </m:ctrlPr>
                      </m:dPr>
                      <m:e>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e>
                    </m:d>
                  </m:oMath>
                </a14:m>
                <a:endParaRPr lang="en-US" sz="3600" spc="-25" dirty="0">
                  <a:solidFill>
                    <a:srgbClr val="000000"/>
                  </a:solidFill>
                  <a:latin typeface="Goudy Old Style" panose="02020502050305020303" pitchFamily="18" charset="0"/>
                </a:endParaRPr>
              </a:p>
              <a:p>
                <a:pPr lvl="1">
                  <a:lnSpc>
                    <a:spcPts val="3616"/>
                  </a:lnSpc>
                  <a:spcBef>
                    <a:spcPct val="0"/>
                  </a:spcBef>
                </a:pPr>
                <a:endParaRPr lang="en-US" sz="3600" spc="-25" dirty="0">
                  <a:solidFill>
                    <a:srgbClr val="000000"/>
                  </a:solidFill>
                  <a:latin typeface="Goudy Old Style" panose="02020502050305020303" pitchFamily="18" charset="0"/>
                </a:endParaRPr>
              </a:p>
            </p:txBody>
          </p:sp>
        </mc:Choice>
        <mc:Fallback xmlns="">
          <p:sp>
            <p:nvSpPr>
              <p:cNvPr id="8" name="TextBox 8">
                <a:extLst>
                  <a:ext uri="{FF2B5EF4-FFF2-40B4-BE49-F238E27FC236}">
                    <a16:creationId xmlns:a16="http://schemas.microsoft.com/office/drawing/2014/main" id="{CFF0E615-452A-4B09-8C7C-61297FFE9074}"/>
                  </a:ext>
                </a:extLst>
              </p:cNvPr>
              <p:cNvSpPr txBox="1">
                <a:spLocks noRot="1" noChangeAspect="1" noMove="1" noResize="1" noEditPoints="1" noAdjustHandles="1" noChangeArrowheads="1" noChangeShapeType="1" noTextEdit="1"/>
              </p:cNvSpPr>
              <p:nvPr/>
            </p:nvSpPr>
            <p:spPr>
              <a:xfrm>
                <a:off x="8610600" y="1559576"/>
                <a:ext cx="9390186" cy="8774453"/>
              </a:xfrm>
              <a:prstGeom prst="rect">
                <a:avLst/>
              </a:prstGeom>
              <a:blipFill>
                <a:blip r:embed="rId3"/>
                <a:stretch>
                  <a:fillRect l="-2727" t="-2641"/>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CA7E9167-8B24-4C06-ACB5-33594F4FB722}"/>
              </a:ext>
            </a:extLst>
          </p:cNvPr>
          <p:cNvSpPr/>
          <p:nvPr/>
        </p:nvSpPr>
        <p:spPr>
          <a:xfrm>
            <a:off x="13106400" y="7355824"/>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9627E03-8B1D-4B36-B7AF-D85446B2A342}"/>
              </a:ext>
            </a:extLst>
          </p:cNvPr>
          <p:cNvSpPr/>
          <p:nvPr/>
        </p:nvSpPr>
        <p:spPr>
          <a:xfrm>
            <a:off x="13106400" y="7736824"/>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55B700F-A041-49F0-B9C8-C9FBC1FB925A}"/>
              </a:ext>
            </a:extLst>
          </p:cNvPr>
          <p:cNvSpPr/>
          <p:nvPr/>
        </p:nvSpPr>
        <p:spPr>
          <a:xfrm>
            <a:off x="13106400" y="8155924"/>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3754CA5-A377-4250-AE0C-902ED156F3DF}"/>
              </a:ext>
            </a:extLst>
          </p:cNvPr>
          <p:cNvSpPr txBox="1"/>
          <p:nvPr/>
        </p:nvSpPr>
        <p:spPr>
          <a:xfrm>
            <a:off x="327850" y="1964747"/>
            <a:ext cx="7825550" cy="2923877"/>
          </a:xfrm>
          <a:prstGeom prst="rect">
            <a:avLst/>
          </a:prstGeom>
          <a:noFill/>
        </p:spPr>
        <p:txBody>
          <a:bodyPr wrap="square" rtlCol="0">
            <a:spAutoFit/>
          </a:bodyPr>
          <a:lstStyle/>
          <a:p>
            <a:r>
              <a:rPr lang="en-US" sz="4000" dirty="0">
                <a:latin typeface="Goudy Old Style" panose="02020502050305020303" pitchFamily="18" charset="0"/>
              </a:rPr>
              <a:t>Probabilistic Graphical Model (PGM)</a:t>
            </a:r>
          </a:p>
          <a:p>
            <a:pPr marL="571500" indent="-571500">
              <a:buFont typeface="Wingdings" panose="05000000000000000000" pitchFamily="2" charset="2"/>
              <a:buChar char="Ø"/>
            </a:pPr>
            <a:r>
              <a:rPr lang="en-US" sz="3600" dirty="0">
                <a:latin typeface="Goudy Old Style" panose="02020502050305020303" pitchFamily="18" charset="0"/>
              </a:rPr>
              <a:t>PGMs are </a:t>
            </a:r>
            <a:r>
              <a:rPr lang="en-US" sz="3600" dirty="0">
                <a:solidFill>
                  <a:srgbClr val="0070C0"/>
                </a:solidFill>
                <a:latin typeface="Goudy Old Style" panose="02020502050305020303" pitchFamily="18" charset="0"/>
              </a:rPr>
              <a:t>graphical representation </a:t>
            </a:r>
            <a:r>
              <a:rPr lang="en-US" sz="3600" dirty="0">
                <a:latin typeface="Goudy Old Style" panose="02020502050305020303" pitchFamily="18" charset="0"/>
              </a:rPr>
              <a:t>of the </a:t>
            </a:r>
            <a:r>
              <a:rPr lang="en-US" sz="3600" dirty="0">
                <a:solidFill>
                  <a:srgbClr val="0070C0"/>
                </a:solidFill>
                <a:latin typeface="Goudy Old Style" panose="02020502050305020303" pitchFamily="18" charset="0"/>
              </a:rPr>
              <a:t>conditional distribution</a:t>
            </a:r>
            <a:r>
              <a:rPr lang="en-US" sz="3600" dirty="0">
                <a:latin typeface="Goudy Old Style" panose="02020502050305020303" pitchFamily="18" charset="0"/>
              </a:rPr>
              <a:t> function.</a:t>
            </a:r>
          </a:p>
          <a:p>
            <a:pPr marL="571500" indent="-571500">
              <a:buFont typeface="Wingdings" panose="05000000000000000000" pitchFamily="2" charset="2"/>
              <a:buChar char="Ø"/>
            </a:pPr>
            <a:r>
              <a:rPr lang="en-US" sz="3600" dirty="0">
                <a:latin typeface="Goudy Old Style" panose="02020502050305020303" pitchFamily="18" charset="0"/>
              </a:rPr>
              <a:t>The </a:t>
            </a:r>
            <a:r>
              <a:rPr lang="en-US" sz="3600" dirty="0">
                <a:solidFill>
                  <a:srgbClr val="0070C0"/>
                </a:solidFill>
                <a:latin typeface="Goudy Old Style" panose="02020502050305020303" pitchFamily="18" charset="0"/>
              </a:rPr>
              <a:t>arrows</a:t>
            </a:r>
            <a:r>
              <a:rPr lang="en-US" sz="3600" dirty="0">
                <a:latin typeface="Goudy Old Style" panose="02020502050305020303" pitchFamily="18" charset="0"/>
              </a:rPr>
              <a:t> in the PGM represents the conditional distribution.</a:t>
            </a:r>
          </a:p>
        </p:txBody>
      </p:sp>
      <p:sp>
        <p:nvSpPr>
          <p:cNvPr id="17" name="Rectangle: Rounded Corners 16">
            <a:extLst>
              <a:ext uri="{FF2B5EF4-FFF2-40B4-BE49-F238E27FC236}">
                <a16:creationId xmlns:a16="http://schemas.microsoft.com/office/drawing/2014/main" id="{86F16483-35E8-4F08-8735-446FA7F0A32B}"/>
              </a:ext>
            </a:extLst>
          </p:cNvPr>
          <p:cNvSpPr/>
          <p:nvPr/>
        </p:nvSpPr>
        <p:spPr>
          <a:xfrm>
            <a:off x="10053041" y="6411134"/>
            <a:ext cx="4424959" cy="789766"/>
          </a:xfrm>
          <a:prstGeom prst="roundRect">
            <a:avLst/>
          </a:prstGeom>
          <a:solidFill>
            <a:schemeClr val="accent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1C04E88D-128C-459E-B4E6-59E91F446258}"/>
              </a:ext>
            </a:extLst>
          </p:cNvPr>
          <p:cNvSpPr/>
          <p:nvPr/>
        </p:nvSpPr>
        <p:spPr>
          <a:xfrm>
            <a:off x="9997440" y="9168708"/>
            <a:ext cx="1757961" cy="789766"/>
          </a:xfrm>
          <a:prstGeom prst="roundRect">
            <a:avLst/>
          </a:prstGeom>
          <a:solidFill>
            <a:schemeClr val="accent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3962625E-6C19-47BE-B55F-DA2D41F7C69D}"/>
              </a:ext>
            </a:extLst>
          </p:cNvPr>
          <p:cNvSpPr/>
          <p:nvPr/>
        </p:nvSpPr>
        <p:spPr>
          <a:xfrm>
            <a:off x="9982200" y="4568774"/>
            <a:ext cx="4114800" cy="789766"/>
          </a:xfrm>
          <a:prstGeom prst="roundRect">
            <a:avLst/>
          </a:prstGeom>
          <a:solidFill>
            <a:schemeClr val="accent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4684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u="none" strike="noStrike" dirty="0">
                <a:solidFill>
                  <a:srgbClr val="000000"/>
                </a:solidFill>
                <a:latin typeface="Repo Bold Bold"/>
              </a:rPr>
              <a:t>Stochastic Process</a:t>
            </a:r>
          </a:p>
        </p:txBody>
      </p:sp>
      <p:pic>
        <p:nvPicPr>
          <p:cNvPr id="23" name="Picture 22">
            <a:extLst>
              <a:ext uri="{FF2B5EF4-FFF2-40B4-BE49-F238E27FC236}">
                <a16:creationId xmlns:a16="http://schemas.microsoft.com/office/drawing/2014/main" id="{E28ECB0A-CEEA-42B7-ADF8-995EB2863967}"/>
              </a:ext>
            </a:extLst>
          </p:cNvPr>
          <p:cNvPicPr>
            <a:picLocks noChangeAspect="1"/>
          </p:cNvPicPr>
          <p:nvPr/>
        </p:nvPicPr>
        <p:blipFill>
          <a:blip r:embed="rId2"/>
          <a:stretch>
            <a:fillRect/>
          </a:stretch>
        </p:blipFill>
        <p:spPr>
          <a:xfrm>
            <a:off x="8458200" y="1344846"/>
            <a:ext cx="9677400" cy="8942154"/>
          </a:xfrm>
          <a:prstGeom prst="rect">
            <a:avLst/>
          </a:prstGeom>
        </p:spPr>
      </p:pic>
      <mc:AlternateContent xmlns:mc="http://schemas.openxmlformats.org/markup-compatibility/2006" xmlns:a14="http://schemas.microsoft.com/office/drawing/2010/main">
        <mc:Choice Requires="a14">
          <p:sp>
            <p:nvSpPr>
              <p:cNvPr id="8" name="TextBox 8">
                <a:extLst>
                  <a:ext uri="{FF2B5EF4-FFF2-40B4-BE49-F238E27FC236}">
                    <a16:creationId xmlns:a16="http://schemas.microsoft.com/office/drawing/2014/main" id="{CFF0E615-452A-4B09-8C7C-61297FFE9074}"/>
                  </a:ext>
                </a:extLst>
              </p:cNvPr>
              <p:cNvSpPr txBox="1"/>
              <p:nvPr/>
            </p:nvSpPr>
            <p:spPr>
              <a:xfrm>
                <a:off x="8610600" y="1559576"/>
                <a:ext cx="9390186" cy="8312788"/>
              </a:xfrm>
              <a:prstGeom prst="rect">
                <a:avLst/>
              </a:prstGeom>
            </p:spPr>
            <p:txBody>
              <a:bodyPr wrap="square" lIns="0" tIns="0" rIns="0" bIns="0" rtlCol="0" anchor="t">
                <a:spAutoFit/>
              </a:bodyPr>
              <a:lstStyle/>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A stochastic process is characterized by the </a:t>
                </a:r>
                <a:r>
                  <a:rPr lang="en-US" sz="3600" spc="-25" dirty="0">
                    <a:solidFill>
                      <a:srgbClr val="0070C0"/>
                    </a:solidFill>
                    <a:latin typeface="Goudy Old Style" panose="02020502050305020303" pitchFamily="18" charset="0"/>
                  </a:rPr>
                  <a:t>joint probability distribution</a:t>
                </a:r>
                <a:r>
                  <a:rPr lang="en-US" sz="3600" spc="-25" dirty="0">
                    <a:solidFill>
                      <a:srgbClr val="000000"/>
                    </a:solidFill>
                    <a:latin typeface="Goudy Old Style" panose="02020502050305020303" pitchFamily="18" charset="0"/>
                  </a:rPr>
                  <a:t>:</a:t>
                </a:r>
              </a:p>
              <a:p>
                <a:pPr>
                  <a:lnSpc>
                    <a:spcPts val="3616"/>
                  </a:lnSpc>
                  <a:spcBef>
                    <a:spcPct val="0"/>
                  </a:spcBef>
                </a:pPr>
                <a14:m>
                  <m:oMathPara xmlns:m="http://schemas.openxmlformats.org/officeDocument/2006/math">
                    <m:oMathParaPr>
                      <m:jc m:val="centerGroup"/>
                    </m:oMathParaPr>
                    <m:oMath xmlns:m="http://schemas.openxmlformats.org/officeDocument/2006/math">
                      <m:r>
                        <a:rPr lang="en-US" sz="3600" i="1" spc="-25">
                          <a:latin typeface="Cambria Math" panose="02040503050406030204" pitchFamily="18" charset="0"/>
                        </a:rPr>
                        <m:t>𝑝</m:t>
                      </m:r>
                      <m:d>
                        <m:dPr>
                          <m:ctrlPr>
                            <a:rPr lang="en-US" sz="3600" i="1" spc="-25">
                              <a:latin typeface="Cambria Math" panose="02040503050406030204" pitchFamily="18" charset="0"/>
                            </a:rPr>
                          </m:ctrlPr>
                        </m:dPr>
                        <m:e>
                          <m:sSub>
                            <m:sSubPr>
                              <m:ctrlPr>
                                <a:rPr lang="en-US" sz="3600" i="1" spc="-25">
                                  <a:latin typeface="Cambria Math" panose="02040503050406030204" pitchFamily="18" charset="0"/>
                                </a:rPr>
                              </m:ctrlPr>
                            </m:sSubPr>
                            <m:e>
                              <m:r>
                                <a:rPr lang="en-US" sz="3600" i="1" spc="-25">
                                  <a:latin typeface="Cambria Math" panose="02040503050406030204" pitchFamily="18" charset="0"/>
                                </a:rPr>
                                <m:t>𝑥</m:t>
                              </m:r>
                            </m:e>
                            <m:sub>
                              <m:r>
                                <a:rPr lang="en-US" sz="3600" i="1" spc="-25">
                                  <a:latin typeface="Cambria Math" panose="02040503050406030204" pitchFamily="18" charset="0"/>
                                </a:rPr>
                                <m:t>1</m:t>
                              </m:r>
                            </m:sub>
                          </m:sSub>
                          <m:r>
                            <m:rPr>
                              <m:nor/>
                            </m:rPr>
                            <a:rPr lang="en-US" sz="3600" spc="-25" dirty="0">
                              <a:latin typeface="Goudy Old Style" panose="02020502050305020303" pitchFamily="18" charset="0"/>
                            </a:rPr>
                            <m:t>,</m:t>
                          </m:r>
                          <m:sSub>
                            <m:sSubPr>
                              <m:ctrlPr>
                                <a:rPr lang="en-US" sz="3600" i="1" spc="-25">
                                  <a:latin typeface="Cambria Math" panose="02040503050406030204" pitchFamily="18" charset="0"/>
                                </a:rPr>
                              </m:ctrlPr>
                            </m:sSubPr>
                            <m:e>
                              <m:r>
                                <a:rPr lang="en-US" sz="3600" i="1" spc="-25">
                                  <a:latin typeface="Cambria Math" panose="02040503050406030204" pitchFamily="18" charset="0"/>
                                </a:rPr>
                                <m:t>𝑥</m:t>
                              </m:r>
                            </m:e>
                            <m:sub>
                              <m:r>
                                <a:rPr lang="en-US" sz="3600" i="1" spc="-25">
                                  <a:latin typeface="Cambria Math" panose="02040503050406030204" pitchFamily="18" charset="0"/>
                                </a:rPr>
                                <m:t>2</m:t>
                              </m:r>
                            </m:sub>
                          </m:sSub>
                          <m:r>
                            <m:rPr>
                              <m:nor/>
                            </m:rPr>
                            <a:rPr lang="en-US" sz="3600" spc="-25" dirty="0">
                              <a:latin typeface="Goudy Old Style" panose="02020502050305020303" pitchFamily="18" charset="0"/>
                            </a:rPr>
                            <m:t>,</m:t>
                          </m:r>
                          <m:r>
                            <a:rPr lang="en-US" sz="3600" i="1" spc="-25" dirty="0">
                              <a:latin typeface="Cambria Math" panose="02040503050406030204" pitchFamily="18" charset="0"/>
                              <a:ea typeface="Cambria Math" panose="02040503050406030204" pitchFamily="18" charset="0"/>
                            </a:rPr>
                            <m:t>⋯,</m:t>
                          </m:r>
                          <m:sSub>
                            <m:sSubPr>
                              <m:ctrlPr>
                                <a:rPr lang="en-US" sz="3600" i="1" spc="-25" dirty="0">
                                  <a:latin typeface="Cambria Math" panose="02040503050406030204" pitchFamily="18" charset="0"/>
                                  <a:ea typeface="Cambria Math" panose="02040503050406030204" pitchFamily="18" charset="0"/>
                                </a:rPr>
                              </m:ctrlPr>
                            </m:sSubPr>
                            <m:e>
                              <m:r>
                                <a:rPr lang="en-US" sz="3600" i="1" spc="-25" dirty="0">
                                  <a:latin typeface="Cambria Math" panose="02040503050406030204" pitchFamily="18" charset="0"/>
                                  <a:ea typeface="Cambria Math" panose="02040503050406030204" pitchFamily="18" charset="0"/>
                                </a:rPr>
                                <m:t>𝑥</m:t>
                              </m:r>
                            </m:e>
                            <m:sub>
                              <m:r>
                                <a:rPr lang="en-US" sz="3600" i="1" spc="-25" dirty="0">
                                  <a:latin typeface="Cambria Math" panose="02040503050406030204" pitchFamily="18" charset="0"/>
                                  <a:ea typeface="Cambria Math" panose="02040503050406030204" pitchFamily="18" charset="0"/>
                                </a:rPr>
                                <m:t>𝑇</m:t>
                              </m:r>
                            </m:sub>
                          </m:sSub>
                        </m:e>
                      </m:d>
                    </m:oMath>
                  </m:oMathPara>
                </a14:m>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Let </a:t>
                </a:r>
                <a14:m>
                  <m:oMath xmlns:m="http://schemas.openxmlformats.org/officeDocument/2006/math">
                    <m:r>
                      <a:rPr lang="en-US" sz="3600" b="0" i="1" spc="-25" smtClean="0">
                        <a:solidFill>
                          <a:srgbClr val="000000"/>
                        </a:solidFill>
                        <a:latin typeface="Cambria Math" panose="02040503050406030204" pitchFamily="18" charset="0"/>
                      </a:rPr>
                      <m:t>𝑇</m:t>
                    </m:r>
                    <m:r>
                      <a:rPr lang="en-US" sz="3600" b="0" i="1" spc="-25" smtClean="0">
                        <a:solidFill>
                          <a:srgbClr val="000000"/>
                        </a:solidFill>
                        <a:latin typeface="Cambria Math" panose="02040503050406030204" pitchFamily="18" charset="0"/>
                      </a:rPr>
                      <m:t>=4</m:t>
                    </m:r>
                  </m:oMath>
                </a14:m>
                <a:r>
                  <a:rPr lang="en-US" sz="3600" spc="-25" dirty="0">
                    <a:solidFill>
                      <a:srgbClr val="000000"/>
                    </a:solidFill>
                    <a:latin typeface="Goudy Old Style" panose="02020502050305020303" pitchFamily="18" charset="0"/>
                  </a:rPr>
                  <a:t>. We have,</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14:m>
                  <m:oMath xmlns:m="http://schemas.openxmlformats.org/officeDocument/2006/math">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r>
                          <m:rPr>
                            <m:nor/>
                          </m:rPr>
                          <a:rPr lang="en-US" sz="3600" spc="-25" dirty="0">
                            <a:solidFill>
                              <a:schemeClr val="tx1"/>
                            </a:solidFill>
                            <a:latin typeface="Goudy Old Style" panose="02020502050305020303" pitchFamily="18" charset="0"/>
                          </a:rPr>
                          <m:t>,</m:t>
                        </m:r>
                        <m:r>
                          <m:rPr>
                            <m:nor/>
                          </m:rPr>
                          <a:rPr lang="en-US" sz="3600" b="0" i="0" spc="-25" dirty="0" smtClean="0">
                            <a:solidFill>
                              <a:schemeClr val="tx1"/>
                            </a:solidFill>
                            <a:latin typeface="Goudy Old Style" panose="02020502050305020303" pitchFamily="18" charset="0"/>
                          </a:rPr>
                          <m:t> </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2</m:t>
                            </m:r>
                          </m:sub>
                        </m:sSub>
                        <m:r>
                          <m:rPr>
                            <m:nor/>
                          </m:rPr>
                          <a:rPr lang="en-US" sz="3600" spc="-25" dirty="0">
                            <a:solidFill>
                              <a:schemeClr val="tx1"/>
                            </a:solidFill>
                            <a:latin typeface="Goudy Old Style" panose="02020502050305020303" pitchFamily="18" charset="0"/>
                          </a:rPr>
                          <m:t>,</m:t>
                        </m:r>
                        <m:r>
                          <m:rPr>
                            <m:nor/>
                          </m:rPr>
                          <a:rPr lang="en-US" sz="3600" b="0" i="0" spc="-25" dirty="0" smtClean="0">
                            <a:solidFill>
                              <a:schemeClr val="tx1"/>
                            </a:solidFill>
                            <a:latin typeface="Goudy Old Style" panose="02020502050305020303" pitchFamily="18" charset="0"/>
                          </a:rPr>
                          <m:t> </m:t>
                        </m:r>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b="0" i="1" spc="-25" dirty="0" smtClean="0">
                                <a:solidFill>
                                  <a:schemeClr val="tx1"/>
                                </a:solidFill>
                                <a:latin typeface="Cambria Math" panose="02040503050406030204" pitchFamily="18" charset="0"/>
                                <a:ea typeface="Cambria Math" panose="02040503050406030204" pitchFamily="18" charset="0"/>
                              </a:rPr>
                              <m:t>3</m:t>
                            </m:r>
                          </m:sub>
                        </m:sSub>
                        <m:r>
                          <a:rPr lang="en-US" sz="3600" b="0" i="1" spc="-25" dirty="0" smtClean="0">
                            <a:solidFill>
                              <a:schemeClr val="tx1"/>
                            </a:solidFill>
                            <a:latin typeface="Cambria Math" panose="02040503050406030204" pitchFamily="18" charset="0"/>
                            <a:ea typeface="Cambria Math" panose="02040503050406030204" pitchFamily="18" charset="0"/>
                          </a:rPr>
                          <m:t>, </m:t>
                        </m:r>
                        <m:sSub>
                          <m:sSubPr>
                            <m:ctrlPr>
                              <a:rPr lang="en-US" sz="3600" i="1" spc="-25" dirty="0">
                                <a:latin typeface="Cambria Math" panose="02040503050406030204" pitchFamily="18" charset="0"/>
                                <a:ea typeface="Cambria Math" panose="02040503050406030204" pitchFamily="18" charset="0"/>
                              </a:rPr>
                            </m:ctrlPr>
                          </m:sSubPr>
                          <m:e>
                            <m:r>
                              <a:rPr lang="en-US" sz="3600" i="1" spc="-25" dirty="0">
                                <a:latin typeface="Cambria Math" panose="02040503050406030204" pitchFamily="18" charset="0"/>
                                <a:ea typeface="Cambria Math" panose="02040503050406030204" pitchFamily="18" charset="0"/>
                              </a:rPr>
                              <m:t>𝑥</m:t>
                            </m:r>
                          </m:e>
                          <m:sub>
                            <m:r>
                              <a:rPr lang="en-US" sz="3600" b="0" i="1" spc="-25" dirty="0" smtClean="0">
                                <a:latin typeface="Cambria Math" panose="02040503050406030204" pitchFamily="18" charset="0"/>
                                <a:ea typeface="Cambria Math" panose="02040503050406030204" pitchFamily="18" charset="0"/>
                              </a:rPr>
                              <m:t>4</m:t>
                            </m:r>
                          </m:sub>
                        </m:sSub>
                      </m:e>
                    </m:d>
                  </m:oMath>
                </a14:m>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endParaRPr lang="en-US" sz="3600" spc="-25" dirty="0">
                  <a:solidFill>
                    <a:srgbClr val="000000"/>
                  </a:solidFill>
                  <a:latin typeface="Goudy Old Style" panose="02020502050305020303" pitchFamily="18" charset="0"/>
                </a:endParaRPr>
              </a:p>
              <a:p>
                <a:pPr lvl="1">
                  <a:lnSpc>
                    <a:spcPts val="3616"/>
                  </a:lnSpc>
                  <a:spcBef>
                    <a:spcPct val="0"/>
                  </a:spcBef>
                </a:pPr>
                <a:r>
                  <a:rPr lang="en-US" sz="3600" spc="-25" dirty="0">
                    <a:solidFill>
                      <a:srgbClr val="000000"/>
                    </a:solidFill>
                    <a:latin typeface="Goudy Old Style" panose="02020502050305020303" pitchFamily="18" charset="0"/>
                  </a:rPr>
                  <a:t>     </a:t>
                </a:r>
                <a14:m>
                  <m:oMath xmlns:m="http://schemas.openxmlformats.org/officeDocument/2006/math">
                    <m:r>
                      <a:rPr lang="en-US" sz="3600" b="0" i="1" spc="-25" smtClean="0">
                        <a:solidFill>
                          <a:srgbClr val="000000"/>
                        </a:solidFill>
                        <a:latin typeface="Cambria Math" panose="02040503050406030204" pitchFamily="18" charset="0"/>
                      </a:rPr>
                      <m:t>=</m:t>
                    </m:r>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b="0" i="1" spc="-25" dirty="0" smtClean="0">
                                <a:solidFill>
                                  <a:schemeClr val="tx1"/>
                                </a:solidFill>
                                <a:latin typeface="Cambria Math" panose="02040503050406030204" pitchFamily="18" charset="0"/>
                                <a:ea typeface="Cambria Math" panose="02040503050406030204" pitchFamily="18" charset="0"/>
                              </a:rPr>
                              <m:t>4</m:t>
                            </m:r>
                          </m:sub>
                        </m:sSub>
                        <m:r>
                          <a:rPr lang="en-US" sz="3600" b="0" i="1" spc="-25" dirty="0" smtClean="0">
                            <a:solidFill>
                              <a:schemeClr val="tx1"/>
                            </a:solidFill>
                            <a:latin typeface="Cambria Math" panose="02040503050406030204" pitchFamily="18" charset="0"/>
                            <a:ea typeface="Cambria Math" panose="02040503050406030204"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r>
                          <m:rPr>
                            <m:nor/>
                          </m:rPr>
                          <a:rPr lang="en-US" sz="3600" spc="-25" dirty="0">
                            <a:solidFill>
                              <a:schemeClr val="tx1"/>
                            </a:solidFill>
                            <a:latin typeface="Goudy Old Style" panose="02020502050305020303" pitchFamily="18" charset="0"/>
                          </a:rPr>
                          <m:t>, </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2</m:t>
                            </m:r>
                          </m:sub>
                        </m:sSub>
                        <m:r>
                          <m:rPr>
                            <m:nor/>
                          </m:rPr>
                          <a:rPr lang="en-US" sz="3600" spc="-25" dirty="0">
                            <a:solidFill>
                              <a:schemeClr val="tx1"/>
                            </a:solidFill>
                            <a:latin typeface="Goudy Old Style" panose="02020502050305020303" pitchFamily="18" charset="0"/>
                          </a:rPr>
                          <m:t>, </m:t>
                        </m:r>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i="1" spc="-25" dirty="0">
                                <a:solidFill>
                                  <a:schemeClr val="tx1"/>
                                </a:solidFill>
                                <a:latin typeface="Cambria Math" panose="02040503050406030204" pitchFamily="18" charset="0"/>
                                <a:ea typeface="Cambria Math" panose="02040503050406030204" pitchFamily="18" charset="0"/>
                              </a:rPr>
                              <m:t>3</m:t>
                            </m:r>
                          </m:sub>
                        </m:sSub>
                      </m:e>
                    </m:d>
                  </m:oMath>
                </a14:m>
                <a:r>
                  <a:rPr lang="en-US" sz="3600" spc="-25" dirty="0"/>
                  <a:t> </a:t>
                </a:r>
                <a14:m>
                  <m:oMath xmlns:m="http://schemas.openxmlformats.org/officeDocument/2006/math">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a:latin typeface="Cambria Math" panose="02040503050406030204" pitchFamily="18" charset="0"/>
                              </a:rPr>
                            </m:ctrlPr>
                          </m:sSubPr>
                          <m:e>
                            <m:r>
                              <a:rPr lang="en-US" sz="3600" i="1" spc="-25">
                                <a:latin typeface="Cambria Math" panose="02040503050406030204" pitchFamily="18" charset="0"/>
                              </a:rPr>
                              <m:t>𝑥</m:t>
                            </m:r>
                          </m:e>
                          <m:sub>
                            <m:r>
                              <a:rPr lang="en-US" sz="3600" i="1" spc="-25">
                                <a:latin typeface="Cambria Math" panose="02040503050406030204" pitchFamily="18" charset="0"/>
                              </a:rPr>
                              <m:t>1</m:t>
                            </m:r>
                          </m:sub>
                        </m:sSub>
                        <m:r>
                          <m:rPr>
                            <m:nor/>
                          </m:rPr>
                          <a:rPr lang="en-US" sz="3600" spc="-25" dirty="0">
                            <a:latin typeface="Goudy Old Style" panose="02020502050305020303" pitchFamily="18" charset="0"/>
                          </a:rPr>
                          <m:t>, </m:t>
                        </m:r>
                        <m:sSub>
                          <m:sSubPr>
                            <m:ctrlPr>
                              <a:rPr lang="en-US" sz="3600" i="1" spc="-25">
                                <a:latin typeface="Cambria Math" panose="02040503050406030204" pitchFamily="18" charset="0"/>
                              </a:rPr>
                            </m:ctrlPr>
                          </m:sSubPr>
                          <m:e>
                            <m:r>
                              <a:rPr lang="en-US" sz="3600" i="1" spc="-25">
                                <a:latin typeface="Cambria Math" panose="02040503050406030204" pitchFamily="18" charset="0"/>
                              </a:rPr>
                              <m:t>𝑥</m:t>
                            </m:r>
                          </m:e>
                          <m:sub>
                            <m:r>
                              <a:rPr lang="en-US" sz="3600" i="1" spc="-25">
                                <a:latin typeface="Cambria Math" panose="02040503050406030204" pitchFamily="18" charset="0"/>
                              </a:rPr>
                              <m:t>2</m:t>
                            </m:r>
                          </m:sub>
                        </m:sSub>
                        <m:r>
                          <m:rPr>
                            <m:nor/>
                          </m:rPr>
                          <a:rPr lang="en-US" sz="3600" spc="-25" dirty="0">
                            <a:latin typeface="Goudy Old Style" panose="02020502050305020303" pitchFamily="18" charset="0"/>
                          </a:rPr>
                          <m:t>, </m:t>
                        </m:r>
                        <m:sSub>
                          <m:sSubPr>
                            <m:ctrlPr>
                              <a:rPr lang="en-US" sz="3600" i="1" spc="-25" dirty="0">
                                <a:latin typeface="Cambria Math" panose="02040503050406030204" pitchFamily="18" charset="0"/>
                                <a:ea typeface="Cambria Math" panose="02040503050406030204" pitchFamily="18" charset="0"/>
                              </a:rPr>
                            </m:ctrlPr>
                          </m:sSubPr>
                          <m:e>
                            <m:r>
                              <a:rPr lang="en-US" sz="3600" i="1" spc="-25" dirty="0">
                                <a:latin typeface="Cambria Math" panose="02040503050406030204" pitchFamily="18" charset="0"/>
                                <a:ea typeface="Cambria Math" panose="02040503050406030204" pitchFamily="18" charset="0"/>
                              </a:rPr>
                              <m:t>𝑥</m:t>
                            </m:r>
                          </m:e>
                          <m:sub>
                            <m:r>
                              <a:rPr lang="en-US" sz="3600" i="1" spc="-25" dirty="0">
                                <a:latin typeface="Cambria Math" panose="02040503050406030204" pitchFamily="18" charset="0"/>
                                <a:ea typeface="Cambria Math" panose="02040503050406030204" pitchFamily="18" charset="0"/>
                              </a:rPr>
                              <m:t>3</m:t>
                            </m:r>
                          </m:sub>
                        </m:sSub>
                      </m:e>
                    </m:d>
                  </m:oMath>
                </a14:m>
                <a:endParaRPr lang="en-US" sz="3600" spc="-25" dirty="0">
                  <a:ea typeface="Cambria Math" panose="02040503050406030204" pitchFamily="18" charset="0"/>
                </a:endParaRPr>
              </a:p>
              <a:p>
                <a:pPr lvl="1">
                  <a:lnSpc>
                    <a:spcPts val="3616"/>
                  </a:lnSpc>
                  <a:spcBef>
                    <a:spcPct val="0"/>
                  </a:spcBef>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14:m>
                  <m:oMath xmlns:m="http://schemas.openxmlformats.org/officeDocument/2006/math">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a:latin typeface="Cambria Math" panose="02040503050406030204" pitchFamily="18" charset="0"/>
                              </a:rPr>
                            </m:ctrlPr>
                          </m:sSubPr>
                          <m:e>
                            <m:r>
                              <a:rPr lang="en-US" sz="3600" i="1" spc="-25">
                                <a:latin typeface="Cambria Math" panose="02040503050406030204" pitchFamily="18" charset="0"/>
                              </a:rPr>
                              <m:t>𝑥</m:t>
                            </m:r>
                          </m:e>
                          <m:sub>
                            <m:r>
                              <a:rPr lang="en-US" sz="3600" i="1" spc="-25">
                                <a:latin typeface="Cambria Math" panose="02040503050406030204" pitchFamily="18" charset="0"/>
                              </a:rPr>
                              <m:t>1</m:t>
                            </m:r>
                          </m:sub>
                        </m:sSub>
                        <m:r>
                          <m:rPr>
                            <m:nor/>
                          </m:rPr>
                          <a:rPr lang="en-US" sz="3600" spc="-25" dirty="0">
                            <a:latin typeface="Goudy Old Style" panose="02020502050305020303" pitchFamily="18" charset="0"/>
                          </a:rPr>
                          <m:t>, </m:t>
                        </m:r>
                        <m:sSub>
                          <m:sSubPr>
                            <m:ctrlPr>
                              <a:rPr lang="en-US" sz="3600" i="1" spc="-25">
                                <a:latin typeface="Cambria Math" panose="02040503050406030204" pitchFamily="18" charset="0"/>
                              </a:rPr>
                            </m:ctrlPr>
                          </m:sSubPr>
                          <m:e>
                            <m:r>
                              <a:rPr lang="en-US" sz="3600" i="1" spc="-25">
                                <a:latin typeface="Cambria Math" panose="02040503050406030204" pitchFamily="18" charset="0"/>
                              </a:rPr>
                              <m:t>𝑥</m:t>
                            </m:r>
                          </m:e>
                          <m:sub>
                            <m:r>
                              <a:rPr lang="en-US" sz="3600" i="1" spc="-25">
                                <a:latin typeface="Cambria Math" panose="02040503050406030204" pitchFamily="18" charset="0"/>
                              </a:rPr>
                              <m:t>2</m:t>
                            </m:r>
                          </m:sub>
                        </m:sSub>
                        <m:r>
                          <m:rPr>
                            <m:nor/>
                          </m:rPr>
                          <a:rPr lang="en-US" sz="3600" spc="-25" dirty="0">
                            <a:latin typeface="Goudy Old Style" panose="02020502050305020303" pitchFamily="18" charset="0"/>
                          </a:rPr>
                          <m:t>, </m:t>
                        </m:r>
                        <m:sSub>
                          <m:sSubPr>
                            <m:ctrlPr>
                              <a:rPr lang="en-US" sz="3600" i="1" spc="-25" dirty="0">
                                <a:latin typeface="Cambria Math" panose="02040503050406030204" pitchFamily="18" charset="0"/>
                                <a:ea typeface="Cambria Math" panose="02040503050406030204" pitchFamily="18" charset="0"/>
                              </a:rPr>
                            </m:ctrlPr>
                          </m:sSubPr>
                          <m:e>
                            <m:r>
                              <a:rPr lang="en-US" sz="3600" i="1" spc="-25" dirty="0">
                                <a:latin typeface="Cambria Math" panose="02040503050406030204" pitchFamily="18" charset="0"/>
                                <a:ea typeface="Cambria Math" panose="02040503050406030204" pitchFamily="18" charset="0"/>
                              </a:rPr>
                              <m:t>𝑥</m:t>
                            </m:r>
                          </m:e>
                          <m:sub>
                            <m:r>
                              <a:rPr lang="en-US" sz="3600" i="1" spc="-25" dirty="0">
                                <a:latin typeface="Cambria Math" panose="02040503050406030204" pitchFamily="18" charset="0"/>
                                <a:ea typeface="Cambria Math" panose="02040503050406030204" pitchFamily="18" charset="0"/>
                              </a:rPr>
                              <m:t>3</m:t>
                            </m:r>
                          </m:sub>
                        </m:sSub>
                      </m:e>
                    </m:d>
                  </m:oMath>
                </a14:m>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endParaRPr lang="en-US" sz="3600" spc="-25" dirty="0">
                  <a:solidFill>
                    <a:srgbClr val="000000"/>
                  </a:solidFill>
                  <a:latin typeface="Goudy Old Style" panose="02020502050305020303" pitchFamily="18" charset="0"/>
                </a:endParaRPr>
              </a:p>
              <a:p>
                <a:pPr lvl="1">
                  <a:lnSpc>
                    <a:spcPts val="3616"/>
                  </a:lnSpc>
                  <a:spcBef>
                    <a:spcPct val="0"/>
                  </a:spcBef>
                </a:pPr>
                <a:r>
                  <a:rPr lang="en-US" sz="3600" spc="-25" dirty="0">
                    <a:solidFill>
                      <a:srgbClr val="000000"/>
                    </a:solidFill>
                    <a:latin typeface="Goudy Old Style" panose="02020502050305020303" pitchFamily="18" charset="0"/>
                  </a:rPr>
                  <a:t>     </a:t>
                </a:r>
                <a14:m>
                  <m:oMath xmlns:m="http://schemas.openxmlformats.org/officeDocument/2006/math">
                    <m:r>
                      <a:rPr lang="en-US" sz="3600" i="1" spc="-25">
                        <a:solidFill>
                          <a:srgbClr val="000000"/>
                        </a:solidFill>
                        <a:latin typeface="Cambria Math" panose="02040503050406030204" pitchFamily="18" charset="0"/>
                      </a:rPr>
                      <m:t>=</m:t>
                    </m:r>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b="0" i="1" spc="-25" dirty="0" smtClean="0">
                                <a:solidFill>
                                  <a:schemeClr val="tx1"/>
                                </a:solidFill>
                                <a:latin typeface="Cambria Math" panose="02040503050406030204" pitchFamily="18" charset="0"/>
                                <a:ea typeface="Cambria Math" panose="02040503050406030204" pitchFamily="18" charset="0"/>
                              </a:rPr>
                              <m:t>3</m:t>
                            </m:r>
                          </m:sub>
                        </m:sSub>
                        <m:r>
                          <a:rPr lang="en-US" sz="3600" i="1" spc="-25" dirty="0">
                            <a:solidFill>
                              <a:schemeClr val="tx1"/>
                            </a:solidFill>
                            <a:latin typeface="Cambria Math" panose="02040503050406030204" pitchFamily="18" charset="0"/>
                            <a:ea typeface="Cambria Math" panose="02040503050406030204"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r>
                          <m:rPr>
                            <m:nor/>
                          </m:rPr>
                          <a:rPr lang="en-US" sz="3600" spc="-25" dirty="0">
                            <a:solidFill>
                              <a:schemeClr val="tx1"/>
                            </a:solidFill>
                            <a:latin typeface="Goudy Old Style" panose="02020502050305020303"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2</m:t>
                            </m:r>
                          </m:sub>
                        </m:sSub>
                      </m:e>
                    </m:d>
                  </m:oMath>
                </a14:m>
                <a:r>
                  <a:rPr lang="en-US" sz="3600" spc="-25" dirty="0"/>
                  <a:t> </a:t>
                </a:r>
                <a14:m>
                  <m:oMath xmlns:m="http://schemas.openxmlformats.org/officeDocument/2006/math">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r>
                          <m:rPr>
                            <m:nor/>
                          </m:rPr>
                          <a:rPr lang="en-US" sz="3600" spc="-25" dirty="0">
                            <a:solidFill>
                              <a:schemeClr val="tx1"/>
                            </a:solidFill>
                            <a:latin typeface="Goudy Old Style" panose="02020502050305020303"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2</m:t>
                            </m:r>
                          </m:sub>
                        </m:sSub>
                        <m:r>
                          <a:rPr lang="en-US" sz="3600" i="1" spc="-25" dirty="0" smtClean="0">
                            <a:solidFill>
                              <a:schemeClr val="tx1"/>
                            </a:solidFill>
                            <a:latin typeface="Cambria Math" panose="02040503050406030204" pitchFamily="18" charset="0"/>
                            <a:ea typeface="Cambria Math" panose="02040503050406030204" pitchFamily="18" charset="0"/>
                          </a:rPr>
                          <m:t> </m:t>
                        </m:r>
                      </m:e>
                    </m:d>
                  </m:oMath>
                </a14:m>
                <a:endParaRPr lang="en-US" sz="3600" spc="-25" dirty="0">
                  <a:solidFill>
                    <a:srgbClr val="000000"/>
                  </a:solidFill>
                  <a:latin typeface="Goudy Old Style" panose="02020502050305020303" pitchFamily="18" charset="0"/>
                </a:endParaRPr>
              </a:p>
              <a:p>
                <a:pPr lvl="1">
                  <a:lnSpc>
                    <a:spcPts val="3616"/>
                  </a:lnSpc>
                  <a:spcBef>
                    <a:spcPct val="0"/>
                  </a:spcBef>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14:m>
                  <m:oMath xmlns:m="http://schemas.openxmlformats.org/officeDocument/2006/math">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r>
                          <m:rPr>
                            <m:nor/>
                          </m:rPr>
                          <a:rPr lang="en-US" sz="3600" spc="-25" dirty="0">
                            <a:solidFill>
                              <a:schemeClr val="tx1"/>
                            </a:solidFill>
                            <a:latin typeface="Goudy Old Style" panose="02020502050305020303"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2</m:t>
                            </m:r>
                          </m:sub>
                        </m:sSub>
                        <m:r>
                          <a:rPr lang="en-US" sz="3600" i="1" spc="-25" dirty="0" smtClean="0">
                            <a:solidFill>
                              <a:schemeClr val="tx1"/>
                            </a:solidFill>
                            <a:latin typeface="Cambria Math" panose="02040503050406030204" pitchFamily="18" charset="0"/>
                            <a:ea typeface="Cambria Math" panose="02040503050406030204" pitchFamily="18" charset="0"/>
                          </a:rPr>
                          <m:t> </m:t>
                        </m:r>
                      </m:e>
                    </m:d>
                  </m:oMath>
                </a14:m>
                <a:endParaRPr lang="en-US" sz="3600" spc="-25" dirty="0">
                  <a:solidFill>
                    <a:schemeClr val="tx1"/>
                  </a:solidFill>
                  <a:latin typeface="Goudy Old Style" panose="02020502050305020303" pitchFamily="18" charset="0"/>
                  <a:ea typeface="Cambria Math" panose="02040503050406030204" pitchFamily="18" charset="0"/>
                </a:endParaRPr>
              </a:p>
              <a:p>
                <a:pPr marL="1028700" lvl="1" indent="-571500">
                  <a:lnSpc>
                    <a:spcPts val="3616"/>
                  </a:lnSpc>
                  <a:spcBef>
                    <a:spcPct val="0"/>
                  </a:spcBef>
                  <a:buFont typeface="Arial" panose="020B0604020202020204" pitchFamily="34" charset="0"/>
                  <a:buChar char="•"/>
                </a:pPr>
                <a:endParaRPr lang="en-US" sz="3600" spc="-25" dirty="0">
                  <a:solidFill>
                    <a:srgbClr val="000000"/>
                  </a:solidFill>
                  <a:latin typeface="Goudy Old Style" panose="02020502050305020303" pitchFamily="18" charset="0"/>
                </a:endParaRPr>
              </a:p>
              <a:p>
                <a:pPr lvl="1">
                  <a:lnSpc>
                    <a:spcPts val="3616"/>
                  </a:lnSpc>
                  <a:spcBef>
                    <a:spcPct val="0"/>
                  </a:spcBef>
                </a:pPr>
                <a:r>
                  <a:rPr lang="en-US" sz="3600" spc="-25" dirty="0">
                    <a:solidFill>
                      <a:srgbClr val="000000"/>
                    </a:solidFill>
                    <a:latin typeface="Goudy Old Style" panose="02020502050305020303" pitchFamily="18" charset="0"/>
                  </a:rPr>
                  <a:t>     </a:t>
                </a:r>
                <a14:m>
                  <m:oMath xmlns:m="http://schemas.openxmlformats.org/officeDocument/2006/math">
                    <m:r>
                      <a:rPr lang="en-US" sz="3600" b="0" i="1" spc="-25" smtClean="0">
                        <a:solidFill>
                          <a:srgbClr val="000000"/>
                        </a:solidFill>
                        <a:latin typeface="Cambria Math" panose="02040503050406030204" pitchFamily="18" charset="0"/>
                      </a:rPr>
                      <m:t>=</m:t>
                    </m:r>
                    <m:r>
                      <a:rPr lang="en-US" sz="3600" b="0" i="1" spc="-25" smtClean="0">
                        <a:solidFill>
                          <a:schemeClr val="tx1"/>
                        </a:solidFill>
                        <a:latin typeface="Cambria Math" panose="02040503050406030204" pitchFamily="18" charset="0"/>
                      </a:rPr>
                      <m:t>𝑝</m:t>
                    </m:r>
                    <m:d>
                      <m:dPr>
                        <m:ctrlPr>
                          <a:rPr lang="en-US" sz="3600" b="0" i="1" spc="-25" smtClean="0">
                            <a:solidFill>
                              <a:schemeClr val="tx1"/>
                            </a:solidFill>
                            <a:latin typeface="Cambria Math" panose="02040503050406030204" pitchFamily="18" charset="0"/>
                          </a:rPr>
                        </m:ctrlPr>
                      </m:dPr>
                      <m:e>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b="0" i="1" spc="-25" dirty="0" smtClean="0">
                                <a:solidFill>
                                  <a:schemeClr val="tx1"/>
                                </a:solidFill>
                                <a:latin typeface="Cambria Math" panose="02040503050406030204" pitchFamily="18" charset="0"/>
                                <a:ea typeface="Cambria Math" panose="02040503050406030204" pitchFamily="18" charset="0"/>
                              </a:rPr>
                              <m:t>2</m:t>
                            </m:r>
                          </m:sub>
                        </m:sSub>
                        <m:r>
                          <a:rPr lang="en-US" sz="3600" i="1" spc="-25" dirty="0">
                            <a:solidFill>
                              <a:schemeClr val="tx1"/>
                            </a:solidFill>
                            <a:latin typeface="Cambria Math" panose="02040503050406030204" pitchFamily="18" charset="0"/>
                            <a:ea typeface="Cambria Math" panose="02040503050406030204"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e>
                    </m:d>
                    <m:r>
                      <a:rPr lang="en-US" sz="3600" b="0" i="1" spc="-25" smtClean="0">
                        <a:solidFill>
                          <a:srgbClr val="000000"/>
                        </a:solidFill>
                        <a:latin typeface="Cambria Math" panose="02040503050406030204" pitchFamily="18" charset="0"/>
                      </a:rPr>
                      <m:t>𝑝</m:t>
                    </m:r>
                    <m:d>
                      <m:dPr>
                        <m:ctrlPr>
                          <a:rPr lang="en-US" sz="3600" b="0" i="1" spc="-25" smtClean="0">
                            <a:solidFill>
                              <a:srgbClr val="000000"/>
                            </a:solidFill>
                            <a:latin typeface="Cambria Math" panose="02040503050406030204" pitchFamily="18" charset="0"/>
                          </a:rPr>
                        </m:ctrlPr>
                      </m:dPr>
                      <m:e>
                        <m:sSub>
                          <m:sSubPr>
                            <m:ctrlPr>
                              <a:rPr lang="en-US" sz="3600" i="1" spc="-25">
                                <a:latin typeface="Cambria Math" panose="02040503050406030204" pitchFamily="18" charset="0"/>
                              </a:rPr>
                            </m:ctrlPr>
                          </m:sSubPr>
                          <m:e>
                            <m:r>
                              <a:rPr lang="en-US" sz="3600" i="1" spc="-25">
                                <a:latin typeface="Cambria Math" panose="02040503050406030204" pitchFamily="18" charset="0"/>
                              </a:rPr>
                              <m:t>𝑥</m:t>
                            </m:r>
                          </m:e>
                          <m:sub>
                            <m:r>
                              <a:rPr lang="en-US" sz="3600" i="1" spc="-25">
                                <a:latin typeface="Cambria Math" panose="02040503050406030204" pitchFamily="18" charset="0"/>
                              </a:rPr>
                              <m:t>1</m:t>
                            </m:r>
                          </m:sub>
                        </m:sSub>
                      </m:e>
                    </m:d>
                  </m:oMath>
                </a14:m>
                <a:endParaRPr lang="en-US" sz="3600" spc="-25" dirty="0">
                  <a:solidFill>
                    <a:srgbClr val="000000"/>
                  </a:solidFill>
                  <a:latin typeface="Goudy Old Style" panose="02020502050305020303" pitchFamily="18" charset="0"/>
                </a:endParaRPr>
              </a:p>
              <a:p>
                <a:pPr lvl="1">
                  <a:lnSpc>
                    <a:spcPts val="3616"/>
                  </a:lnSpc>
                  <a:spcBef>
                    <a:spcPct val="0"/>
                  </a:spcBef>
                </a:pPr>
                <a:endParaRPr lang="en-US" sz="3600" spc="-25" dirty="0">
                  <a:solidFill>
                    <a:srgbClr val="000000"/>
                  </a:solidFill>
                  <a:latin typeface="Goudy Old Style" panose="02020502050305020303" pitchFamily="18" charset="0"/>
                </a:endParaRPr>
              </a:p>
            </p:txBody>
          </p:sp>
        </mc:Choice>
        <mc:Fallback xmlns="">
          <p:sp>
            <p:nvSpPr>
              <p:cNvPr id="8" name="TextBox 8">
                <a:extLst>
                  <a:ext uri="{FF2B5EF4-FFF2-40B4-BE49-F238E27FC236}">
                    <a16:creationId xmlns:a16="http://schemas.microsoft.com/office/drawing/2014/main" id="{CFF0E615-452A-4B09-8C7C-61297FFE9074}"/>
                  </a:ext>
                </a:extLst>
              </p:cNvPr>
              <p:cNvSpPr txBox="1">
                <a:spLocks noRot="1" noChangeAspect="1" noMove="1" noResize="1" noEditPoints="1" noAdjustHandles="1" noChangeArrowheads="1" noChangeShapeType="1" noTextEdit="1"/>
              </p:cNvSpPr>
              <p:nvPr/>
            </p:nvSpPr>
            <p:spPr>
              <a:xfrm>
                <a:off x="8610600" y="1559576"/>
                <a:ext cx="9390186" cy="8312788"/>
              </a:xfrm>
              <a:prstGeom prst="rect">
                <a:avLst/>
              </a:prstGeom>
              <a:blipFill>
                <a:blip r:embed="rId3"/>
                <a:stretch>
                  <a:fillRect l="-2727" t="-2788"/>
                </a:stretch>
              </a:blipFill>
            </p:spPr>
            <p:txBody>
              <a:bodyPr/>
              <a:lstStyle/>
              <a:p>
                <a:r>
                  <a:rPr lang="en-US">
                    <a:noFill/>
                  </a:rPr>
                  <a:t> </a:t>
                </a:r>
              </a:p>
            </p:txBody>
          </p:sp>
        </mc:Fallback>
      </mc:AlternateContent>
      <p:sp>
        <p:nvSpPr>
          <p:cNvPr id="20" name="Oval 19">
            <a:extLst>
              <a:ext uri="{FF2B5EF4-FFF2-40B4-BE49-F238E27FC236}">
                <a16:creationId xmlns:a16="http://schemas.microsoft.com/office/drawing/2014/main" id="{E447C7CC-8CEA-46AA-B653-9F2CB2F06E61}"/>
              </a:ext>
            </a:extLst>
          </p:cNvPr>
          <p:cNvSpPr/>
          <p:nvPr/>
        </p:nvSpPr>
        <p:spPr>
          <a:xfrm>
            <a:off x="529134" y="616186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4DA116F-6DC1-4BFF-B428-4BD5FE5ECC81}"/>
                  </a:ext>
                </a:extLst>
              </p:cNvPr>
              <p:cNvSpPr txBox="1"/>
              <p:nvPr/>
            </p:nvSpPr>
            <p:spPr>
              <a:xfrm>
                <a:off x="627026" y="6285063"/>
                <a:ext cx="73366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21" name="TextBox 20">
                <a:extLst>
                  <a:ext uri="{FF2B5EF4-FFF2-40B4-BE49-F238E27FC236}">
                    <a16:creationId xmlns:a16="http://schemas.microsoft.com/office/drawing/2014/main" id="{24DA116F-6DC1-4BFF-B428-4BD5FE5ECC81}"/>
                  </a:ext>
                </a:extLst>
              </p:cNvPr>
              <p:cNvSpPr txBox="1">
                <a:spLocks noRot="1" noChangeAspect="1" noMove="1" noResize="1" noEditPoints="1" noAdjustHandles="1" noChangeArrowheads="1" noChangeShapeType="1" noTextEdit="1"/>
              </p:cNvSpPr>
              <p:nvPr/>
            </p:nvSpPr>
            <p:spPr>
              <a:xfrm>
                <a:off x="627026" y="6285063"/>
                <a:ext cx="733662" cy="646331"/>
              </a:xfrm>
              <a:prstGeom prst="rect">
                <a:avLst/>
              </a:prstGeom>
              <a:blipFill>
                <a:blip r:embed="rId4"/>
                <a:stretch>
                  <a:fillRect/>
                </a:stretch>
              </a:blipFill>
              <a:ln>
                <a:noFill/>
              </a:ln>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A54BEE41-38FB-4384-BF81-4B453819D5FE}"/>
              </a:ext>
            </a:extLst>
          </p:cNvPr>
          <p:cNvCxnSpPr>
            <a:cxnSpLocks/>
          </p:cNvCxnSpPr>
          <p:nvPr/>
        </p:nvCxnSpPr>
        <p:spPr>
          <a:xfrm>
            <a:off x="1443534" y="6589863"/>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1271306-E4D4-405B-8977-7A22539E9F77}"/>
              </a:ext>
            </a:extLst>
          </p:cNvPr>
          <p:cNvSpPr/>
          <p:nvPr/>
        </p:nvSpPr>
        <p:spPr>
          <a:xfrm>
            <a:off x="2586534" y="61435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D16E4AB-A47D-4215-8838-89DFC5C74ED6}"/>
                  </a:ext>
                </a:extLst>
              </p:cNvPr>
              <p:cNvSpPr txBox="1"/>
              <p:nvPr/>
            </p:nvSpPr>
            <p:spPr>
              <a:xfrm>
                <a:off x="2684426" y="6266697"/>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29" name="TextBox 28">
                <a:extLst>
                  <a:ext uri="{FF2B5EF4-FFF2-40B4-BE49-F238E27FC236}">
                    <a16:creationId xmlns:a16="http://schemas.microsoft.com/office/drawing/2014/main" id="{4D16E4AB-A47D-4215-8838-89DFC5C74ED6}"/>
                  </a:ext>
                </a:extLst>
              </p:cNvPr>
              <p:cNvSpPr txBox="1">
                <a:spLocks noRot="1" noChangeAspect="1" noMove="1" noResize="1" noEditPoints="1" noAdjustHandles="1" noChangeArrowheads="1" noChangeShapeType="1" noTextEdit="1"/>
              </p:cNvSpPr>
              <p:nvPr/>
            </p:nvSpPr>
            <p:spPr>
              <a:xfrm>
                <a:off x="2684426" y="6266697"/>
                <a:ext cx="744371" cy="646331"/>
              </a:xfrm>
              <a:prstGeom prst="rect">
                <a:avLst/>
              </a:prstGeom>
              <a:blipFill>
                <a:blip r:embed="rId5"/>
                <a:stretch>
                  <a:fillRect/>
                </a:stretch>
              </a:blipFill>
              <a:ln>
                <a:noFill/>
              </a:ln>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D3D2773F-F4E2-4B09-94E5-BB1042C1C1EC}"/>
              </a:ext>
            </a:extLst>
          </p:cNvPr>
          <p:cNvCxnSpPr>
            <a:cxnSpLocks/>
          </p:cNvCxnSpPr>
          <p:nvPr/>
        </p:nvCxnSpPr>
        <p:spPr>
          <a:xfrm>
            <a:off x="3500934" y="6571497"/>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0153721C-50F6-4ED9-8C60-77BB86215045}"/>
              </a:ext>
            </a:extLst>
          </p:cNvPr>
          <p:cNvSpPr/>
          <p:nvPr/>
        </p:nvSpPr>
        <p:spPr>
          <a:xfrm>
            <a:off x="4639540" y="61435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170FF81-094F-4F8B-A2A9-CFD63D84BC77}"/>
                  </a:ext>
                </a:extLst>
              </p:cNvPr>
              <p:cNvSpPr txBox="1"/>
              <p:nvPr/>
            </p:nvSpPr>
            <p:spPr>
              <a:xfrm>
                <a:off x="4737432" y="6266697"/>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32" name="TextBox 31">
                <a:extLst>
                  <a:ext uri="{FF2B5EF4-FFF2-40B4-BE49-F238E27FC236}">
                    <a16:creationId xmlns:a16="http://schemas.microsoft.com/office/drawing/2014/main" id="{3170FF81-094F-4F8B-A2A9-CFD63D84BC77}"/>
                  </a:ext>
                </a:extLst>
              </p:cNvPr>
              <p:cNvSpPr txBox="1">
                <a:spLocks noRot="1" noChangeAspect="1" noMove="1" noResize="1" noEditPoints="1" noAdjustHandles="1" noChangeArrowheads="1" noChangeShapeType="1" noTextEdit="1"/>
              </p:cNvSpPr>
              <p:nvPr/>
            </p:nvSpPr>
            <p:spPr>
              <a:xfrm>
                <a:off x="4737432" y="6266697"/>
                <a:ext cx="744371" cy="646331"/>
              </a:xfrm>
              <a:prstGeom prst="rect">
                <a:avLst/>
              </a:prstGeom>
              <a:blipFill>
                <a:blip r:embed="rId6"/>
                <a:stretch>
                  <a:fillRect/>
                </a:stretch>
              </a:blipFill>
              <a:ln>
                <a:noFill/>
              </a:ln>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F4FC0A95-C10B-4232-9DBC-A14560DFACC3}"/>
              </a:ext>
            </a:extLst>
          </p:cNvPr>
          <p:cNvCxnSpPr>
            <a:cxnSpLocks/>
          </p:cNvCxnSpPr>
          <p:nvPr/>
        </p:nvCxnSpPr>
        <p:spPr>
          <a:xfrm>
            <a:off x="5553940" y="6571497"/>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469C199A-BF52-4EB1-88DA-F2F459845B43}"/>
              </a:ext>
            </a:extLst>
          </p:cNvPr>
          <p:cNvSpPr/>
          <p:nvPr/>
        </p:nvSpPr>
        <p:spPr>
          <a:xfrm>
            <a:off x="6696940" y="61251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826303F-80EA-4A55-9704-A7C739F122F2}"/>
                  </a:ext>
                </a:extLst>
              </p:cNvPr>
              <p:cNvSpPr txBox="1"/>
              <p:nvPr/>
            </p:nvSpPr>
            <p:spPr>
              <a:xfrm>
                <a:off x="6794832" y="62483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35" name="TextBox 34">
                <a:extLst>
                  <a:ext uri="{FF2B5EF4-FFF2-40B4-BE49-F238E27FC236}">
                    <a16:creationId xmlns:a16="http://schemas.microsoft.com/office/drawing/2014/main" id="{E826303F-80EA-4A55-9704-A7C739F122F2}"/>
                  </a:ext>
                </a:extLst>
              </p:cNvPr>
              <p:cNvSpPr txBox="1">
                <a:spLocks noRot="1" noChangeAspect="1" noMove="1" noResize="1" noEditPoints="1" noAdjustHandles="1" noChangeArrowheads="1" noChangeShapeType="1" noTextEdit="1"/>
              </p:cNvSpPr>
              <p:nvPr/>
            </p:nvSpPr>
            <p:spPr>
              <a:xfrm>
                <a:off x="6794832" y="6248331"/>
                <a:ext cx="744371" cy="646331"/>
              </a:xfrm>
              <a:prstGeom prst="rect">
                <a:avLst/>
              </a:prstGeom>
              <a:blipFill>
                <a:blip r:embed="rId7"/>
                <a:stretch>
                  <a:fillRect/>
                </a:stretch>
              </a:blipFill>
              <a:ln>
                <a:noFill/>
              </a:ln>
            </p:spPr>
            <p:txBody>
              <a:bodyPr/>
              <a:lstStyle/>
              <a:p>
                <a:r>
                  <a:rPr lang="en-US">
                    <a:noFill/>
                  </a:rPr>
                  <a:t> </a:t>
                </a:r>
              </a:p>
            </p:txBody>
          </p:sp>
        </mc:Fallback>
      </mc:AlternateContent>
      <p:sp>
        <p:nvSpPr>
          <p:cNvPr id="36" name="Freeform: Shape 35">
            <a:extLst>
              <a:ext uri="{FF2B5EF4-FFF2-40B4-BE49-F238E27FC236}">
                <a16:creationId xmlns:a16="http://schemas.microsoft.com/office/drawing/2014/main" id="{B07740FB-F43A-416C-9B47-4A3CED8B944B}"/>
              </a:ext>
            </a:extLst>
          </p:cNvPr>
          <p:cNvSpPr/>
          <p:nvPr/>
        </p:nvSpPr>
        <p:spPr>
          <a:xfrm>
            <a:off x="929640" y="7063671"/>
            <a:ext cx="4069080" cy="518336"/>
          </a:xfrm>
          <a:custGeom>
            <a:avLst/>
            <a:gdLst>
              <a:gd name="connsiteX0" fmla="*/ 0 w 4069080"/>
              <a:gd name="connsiteY0" fmla="*/ 45720 h 518336"/>
              <a:gd name="connsiteX1" fmla="*/ 1965960 w 4069080"/>
              <a:gd name="connsiteY1" fmla="*/ 518160 h 518336"/>
              <a:gd name="connsiteX2" fmla="*/ 4069080 w 4069080"/>
              <a:gd name="connsiteY2" fmla="*/ 0 h 518336"/>
            </a:gdLst>
            <a:ahLst/>
            <a:cxnLst>
              <a:cxn ang="0">
                <a:pos x="connsiteX0" y="connsiteY0"/>
              </a:cxn>
              <a:cxn ang="0">
                <a:pos x="connsiteX1" y="connsiteY1"/>
              </a:cxn>
              <a:cxn ang="0">
                <a:pos x="connsiteX2" y="connsiteY2"/>
              </a:cxn>
            </a:cxnLst>
            <a:rect l="l" t="t" r="r" b="b"/>
            <a:pathLst>
              <a:path w="4069080" h="518336">
                <a:moveTo>
                  <a:pt x="0" y="45720"/>
                </a:moveTo>
                <a:cubicBezTo>
                  <a:pt x="643890" y="285750"/>
                  <a:pt x="1287780" y="525780"/>
                  <a:pt x="1965960" y="518160"/>
                </a:cubicBezTo>
                <a:cubicBezTo>
                  <a:pt x="2644140" y="510540"/>
                  <a:pt x="3356610" y="255270"/>
                  <a:pt x="4069080"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D917DB50-036D-45E3-A5F5-0142910705FE}"/>
              </a:ext>
            </a:extLst>
          </p:cNvPr>
          <p:cNvSpPr/>
          <p:nvPr/>
        </p:nvSpPr>
        <p:spPr>
          <a:xfrm>
            <a:off x="3079701" y="7055397"/>
            <a:ext cx="4069080" cy="518336"/>
          </a:xfrm>
          <a:custGeom>
            <a:avLst/>
            <a:gdLst>
              <a:gd name="connsiteX0" fmla="*/ 0 w 4069080"/>
              <a:gd name="connsiteY0" fmla="*/ 45720 h 518336"/>
              <a:gd name="connsiteX1" fmla="*/ 1965960 w 4069080"/>
              <a:gd name="connsiteY1" fmla="*/ 518160 h 518336"/>
              <a:gd name="connsiteX2" fmla="*/ 4069080 w 4069080"/>
              <a:gd name="connsiteY2" fmla="*/ 0 h 518336"/>
            </a:gdLst>
            <a:ahLst/>
            <a:cxnLst>
              <a:cxn ang="0">
                <a:pos x="connsiteX0" y="connsiteY0"/>
              </a:cxn>
              <a:cxn ang="0">
                <a:pos x="connsiteX1" y="connsiteY1"/>
              </a:cxn>
              <a:cxn ang="0">
                <a:pos x="connsiteX2" y="connsiteY2"/>
              </a:cxn>
            </a:cxnLst>
            <a:rect l="l" t="t" r="r" b="b"/>
            <a:pathLst>
              <a:path w="4069080" h="518336">
                <a:moveTo>
                  <a:pt x="0" y="45720"/>
                </a:moveTo>
                <a:cubicBezTo>
                  <a:pt x="643890" y="285750"/>
                  <a:pt x="1287780" y="525780"/>
                  <a:pt x="1965960" y="518160"/>
                </a:cubicBezTo>
                <a:cubicBezTo>
                  <a:pt x="2644140" y="510540"/>
                  <a:pt x="3356610" y="255270"/>
                  <a:pt x="4069080"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CE94336B-DDD4-4A87-BE96-EBD9BDB99767}"/>
              </a:ext>
            </a:extLst>
          </p:cNvPr>
          <p:cNvSpPr/>
          <p:nvPr/>
        </p:nvSpPr>
        <p:spPr>
          <a:xfrm>
            <a:off x="883920" y="7063671"/>
            <a:ext cx="6370320" cy="1280229"/>
          </a:xfrm>
          <a:custGeom>
            <a:avLst/>
            <a:gdLst>
              <a:gd name="connsiteX0" fmla="*/ 0 w 6370320"/>
              <a:gd name="connsiteY0" fmla="*/ 45720 h 1280229"/>
              <a:gd name="connsiteX1" fmla="*/ 2484120 w 6370320"/>
              <a:gd name="connsiteY1" fmla="*/ 1280160 h 1280229"/>
              <a:gd name="connsiteX2" fmla="*/ 6370320 w 6370320"/>
              <a:gd name="connsiteY2" fmla="*/ 0 h 1280229"/>
            </a:gdLst>
            <a:ahLst/>
            <a:cxnLst>
              <a:cxn ang="0">
                <a:pos x="connsiteX0" y="connsiteY0"/>
              </a:cxn>
              <a:cxn ang="0">
                <a:pos x="connsiteX1" y="connsiteY1"/>
              </a:cxn>
              <a:cxn ang="0">
                <a:pos x="connsiteX2" y="connsiteY2"/>
              </a:cxn>
            </a:cxnLst>
            <a:rect l="l" t="t" r="r" b="b"/>
            <a:pathLst>
              <a:path w="6370320" h="1280229">
                <a:moveTo>
                  <a:pt x="0" y="45720"/>
                </a:moveTo>
                <a:cubicBezTo>
                  <a:pt x="711200" y="666750"/>
                  <a:pt x="1422400" y="1287780"/>
                  <a:pt x="2484120" y="1280160"/>
                </a:cubicBezTo>
                <a:cubicBezTo>
                  <a:pt x="3545840" y="1272540"/>
                  <a:pt x="4958080" y="636270"/>
                  <a:pt x="6370320"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C15D9C28-8F2B-4A91-A164-1F766BB45107}"/>
              </a:ext>
            </a:extLst>
          </p:cNvPr>
          <p:cNvSpPr/>
          <p:nvPr/>
        </p:nvSpPr>
        <p:spPr>
          <a:xfrm>
            <a:off x="9982201" y="6894662"/>
            <a:ext cx="2362200" cy="789766"/>
          </a:xfrm>
          <a:prstGeom prst="roundRect">
            <a:avLst/>
          </a:prstGeom>
          <a:solidFill>
            <a:schemeClr val="accent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2B11EE09-61C9-4775-8A07-A087F9C087E6}"/>
              </a:ext>
            </a:extLst>
          </p:cNvPr>
          <p:cNvSpPr/>
          <p:nvPr/>
        </p:nvSpPr>
        <p:spPr>
          <a:xfrm>
            <a:off x="10053041" y="8727424"/>
            <a:ext cx="1681759" cy="789766"/>
          </a:xfrm>
          <a:prstGeom prst="roundRect">
            <a:avLst/>
          </a:prstGeom>
          <a:solidFill>
            <a:schemeClr val="accent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5422AAA7-F46A-4CDF-9B3C-967943783289}"/>
              </a:ext>
            </a:extLst>
          </p:cNvPr>
          <p:cNvSpPr/>
          <p:nvPr/>
        </p:nvSpPr>
        <p:spPr>
          <a:xfrm>
            <a:off x="9982201" y="5061900"/>
            <a:ext cx="3124199" cy="789766"/>
          </a:xfrm>
          <a:prstGeom prst="roundRect">
            <a:avLst/>
          </a:prstGeom>
          <a:solidFill>
            <a:schemeClr val="accent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F062D03-4528-4DC9-A428-FBFAC404F3C0}"/>
              </a:ext>
            </a:extLst>
          </p:cNvPr>
          <p:cNvSpPr txBox="1"/>
          <p:nvPr/>
        </p:nvSpPr>
        <p:spPr>
          <a:xfrm>
            <a:off x="327850" y="1964747"/>
            <a:ext cx="7825550" cy="2923877"/>
          </a:xfrm>
          <a:prstGeom prst="rect">
            <a:avLst/>
          </a:prstGeom>
          <a:noFill/>
        </p:spPr>
        <p:txBody>
          <a:bodyPr wrap="square" rtlCol="0">
            <a:spAutoFit/>
          </a:bodyPr>
          <a:lstStyle/>
          <a:p>
            <a:r>
              <a:rPr lang="en-US" sz="4000" dirty="0">
                <a:latin typeface="Goudy Old Style" panose="02020502050305020303" pitchFamily="18" charset="0"/>
              </a:rPr>
              <a:t>Probabilistic Graphical Model (PGM)</a:t>
            </a:r>
          </a:p>
          <a:p>
            <a:pPr marL="571500" indent="-571500">
              <a:buFont typeface="Wingdings" panose="05000000000000000000" pitchFamily="2" charset="2"/>
              <a:buChar char="Ø"/>
            </a:pPr>
            <a:r>
              <a:rPr lang="en-US" sz="3600" dirty="0">
                <a:latin typeface="Goudy Old Style" panose="02020502050305020303" pitchFamily="18" charset="0"/>
              </a:rPr>
              <a:t>PGMs are </a:t>
            </a:r>
            <a:r>
              <a:rPr lang="en-US" sz="3600" dirty="0">
                <a:solidFill>
                  <a:srgbClr val="0070C0"/>
                </a:solidFill>
                <a:latin typeface="Goudy Old Style" panose="02020502050305020303" pitchFamily="18" charset="0"/>
              </a:rPr>
              <a:t>graphical representation </a:t>
            </a:r>
            <a:r>
              <a:rPr lang="en-US" sz="3600" dirty="0">
                <a:latin typeface="Goudy Old Style" panose="02020502050305020303" pitchFamily="18" charset="0"/>
              </a:rPr>
              <a:t>of the </a:t>
            </a:r>
            <a:r>
              <a:rPr lang="en-US" sz="3600" dirty="0">
                <a:solidFill>
                  <a:srgbClr val="0070C0"/>
                </a:solidFill>
                <a:latin typeface="Goudy Old Style" panose="02020502050305020303" pitchFamily="18" charset="0"/>
              </a:rPr>
              <a:t>conditional distribution</a:t>
            </a:r>
            <a:r>
              <a:rPr lang="en-US" sz="3600" dirty="0">
                <a:latin typeface="Goudy Old Style" panose="02020502050305020303" pitchFamily="18" charset="0"/>
              </a:rPr>
              <a:t> function.</a:t>
            </a:r>
          </a:p>
          <a:p>
            <a:pPr marL="571500" indent="-571500">
              <a:buFont typeface="Wingdings" panose="05000000000000000000" pitchFamily="2" charset="2"/>
              <a:buChar char="Ø"/>
            </a:pPr>
            <a:r>
              <a:rPr lang="en-US" sz="3600" dirty="0">
                <a:latin typeface="Goudy Old Style" panose="02020502050305020303" pitchFamily="18" charset="0"/>
              </a:rPr>
              <a:t>The </a:t>
            </a:r>
            <a:r>
              <a:rPr lang="en-US" sz="3600" dirty="0">
                <a:solidFill>
                  <a:srgbClr val="0070C0"/>
                </a:solidFill>
                <a:latin typeface="Goudy Old Style" panose="02020502050305020303" pitchFamily="18" charset="0"/>
              </a:rPr>
              <a:t>arrows</a:t>
            </a:r>
            <a:r>
              <a:rPr lang="en-US" sz="3600" dirty="0">
                <a:latin typeface="Goudy Old Style" panose="02020502050305020303" pitchFamily="18" charset="0"/>
              </a:rPr>
              <a:t> in the PGM represents the conditional distribution.</a:t>
            </a:r>
          </a:p>
        </p:txBody>
      </p:sp>
    </p:spTree>
    <p:extLst>
      <p:ext uri="{BB962C8B-B14F-4D97-AF65-F5344CB8AC3E}">
        <p14:creationId xmlns:p14="http://schemas.microsoft.com/office/powerpoint/2010/main" val="2904280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u="none" strike="noStrike" dirty="0">
                <a:solidFill>
                  <a:srgbClr val="000000"/>
                </a:solidFill>
                <a:latin typeface="Repo Bold Bold"/>
              </a:rPr>
              <a:t>Stochastic Process</a:t>
            </a:r>
          </a:p>
        </p:txBody>
      </p:sp>
      <p:pic>
        <p:nvPicPr>
          <p:cNvPr id="23" name="Picture 22">
            <a:extLst>
              <a:ext uri="{FF2B5EF4-FFF2-40B4-BE49-F238E27FC236}">
                <a16:creationId xmlns:a16="http://schemas.microsoft.com/office/drawing/2014/main" id="{E28ECB0A-CEEA-42B7-ADF8-995EB2863967}"/>
              </a:ext>
            </a:extLst>
          </p:cNvPr>
          <p:cNvPicPr>
            <a:picLocks noChangeAspect="1"/>
          </p:cNvPicPr>
          <p:nvPr/>
        </p:nvPicPr>
        <p:blipFill>
          <a:blip r:embed="rId2"/>
          <a:stretch>
            <a:fillRect/>
          </a:stretch>
        </p:blipFill>
        <p:spPr>
          <a:xfrm>
            <a:off x="8458200" y="1344846"/>
            <a:ext cx="9677400" cy="8942154"/>
          </a:xfrm>
          <a:prstGeom prst="rect">
            <a:avLst/>
          </a:prstGeom>
        </p:spPr>
      </p:pic>
      <mc:AlternateContent xmlns:mc="http://schemas.openxmlformats.org/markup-compatibility/2006" xmlns:a14="http://schemas.microsoft.com/office/drawing/2010/main">
        <mc:Choice Requires="a14">
          <p:sp>
            <p:nvSpPr>
              <p:cNvPr id="8" name="TextBox 8">
                <a:extLst>
                  <a:ext uri="{FF2B5EF4-FFF2-40B4-BE49-F238E27FC236}">
                    <a16:creationId xmlns:a16="http://schemas.microsoft.com/office/drawing/2014/main" id="{CFF0E615-452A-4B09-8C7C-61297FFE9074}"/>
                  </a:ext>
                </a:extLst>
              </p:cNvPr>
              <p:cNvSpPr txBox="1"/>
              <p:nvPr/>
            </p:nvSpPr>
            <p:spPr>
              <a:xfrm>
                <a:off x="8610600" y="1559576"/>
                <a:ext cx="9390186" cy="8312788"/>
              </a:xfrm>
              <a:prstGeom prst="rect">
                <a:avLst/>
              </a:prstGeom>
            </p:spPr>
            <p:txBody>
              <a:bodyPr wrap="square" lIns="0" tIns="0" rIns="0" bIns="0" rtlCol="0" anchor="t">
                <a:spAutoFit/>
              </a:bodyPr>
              <a:lstStyle/>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A stochastic process is characterized by the </a:t>
                </a:r>
                <a:r>
                  <a:rPr lang="en-US" sz="3600" spc="-25" dirty="0">
                    <a:solidFill>
                      <a:srgbClr val="0070C0"/>
                    </a:solidFill>
                    <a:latin typeface="Goudy Old Style" panose="02020502050305020303" pitchFamily="18" charset="0"/>
                  </a:rPr>
                  <a:t>joint probability distribution</a:t>
                </a:r>
                <a:r>
                  <a:rPr lang="en-US" sz="3600" spc="-25" dirty="0">
                    <a:solidFill>
                      <a:srgbClr val="000000"/>
                    </a:solidFill>
                    <a:latin typeface="Goudy Old Style" panose="02020502050305020303" pitchFamily="18" charset="0"/>
                  </a:rPr>
                  <a:t>:</a:t>
                </a:r>
              </a:p>
              <a:p>
                <a:pPr>
                  <a:lnSpc>
                    <a:spcPts val="3616"/>
                  </a:lnSpc>
                  <a:spcBef>
                    <a:spcPct val="0"/>
                  </a:spcBef>
                </a:pPr>
                <a14:m>
                  <m:oMathPara xmlns:m="http://schemas.openxmlformats.org/officeDocument/2006/math">
                    <m:oMathParaPr>
                      <m:jc m:val="centerGroup"/>
                    </m:oMathParaPr>
                    <m:oMath xmlns:m="http://schemas.openxmlformats.org/officeDocument/2006/math">
                      <m:r>
                        <a:rPr lang="en-US" sz="3600" i="1" spc="-25">
                          <a:latin typeface="Cambria Math" panose="02040503050406030204" pitchFamily="18" charset="0"/>
                        </a:rPr>
                        <m:t>𝑝</m:t>
                      </m:r>
                      <m:d>
                        <m:dPr>
                          <m:ctrlPr>
                            <a:rPr lang="en-US" sz="3600" i="1" spc="-25">
                              <a:latin typeface="Cambria Math" panose="02040503050406030204" pitchFamily="18" charset="0"/>
                            </a:rPr>
                          </m:ctrlPr>
                        </m:dPr>
                        <m:e>
                          <m:sSub>
                            <m:sSubPr>
                              <m:ctrlPr>
                                <a:rPr lang="en-US" sz="3600" i="1" spc="-25">
                                  <a:latin typeface="Cambria Math" panose="02040503050406030204" pitchFamily="18" charset="0"/>
                                </a:rPr>
                              </m:ctrlPr>
                            </m:sSubPr>
                            <m:e>
                              <m:r>
                                <a:rPr lang="en-US" sz="3600" i="1" spc="-25">
                                  <a:latin typeface="Cambria Math" panose="02040503050406030204" pitchFamily="18" charset="0"/>
                                </a:rPr>
                                <m:t>𝑥</m:t>
                              </m:r>
                            </m:e>
                            <m:sub>
                              <m:r>
                                <a:rPr lang="en-US" sz="3600" i="1" spc="-25">
                                  <a:latin typeface="Cambria Math" panose="02040503050406030204" pitchFamily="18" charset="0"/>
                                </a:rPr>
                                <m:t>1</m:t>
                              </m:r>
                            </m:sub>
                          </m:sSub>
                          <m:r>
                            <m:rPr>
                              <m:nor/>
                            </m:rPr>
                            <a:rPr lang="en-US" sz="3600" spc="-25" dirty="0">
                              <a:latin typeface="Goudy Old Style" panose="02020502050305020303" pitchFamily="18" charset="0"/>
                            </a:rPr>
                            <m:t>,</m:t>
                          </m:r>
                          <m:sSub>
                            <m:sSubPr>
                              <m:ctrlPr>
                                <a:rPr lang="en-US" sz="3600" i="1" spc="-25">
                                  <a:latin typeface="Cambria Math" panose="02040503050406030204" pitchFamily="18" charset="0"/>
                                </a:rPr>
                              </m:ctrlPr>
                            </m:sSubPr>
                            <m:e>
                              <m:r>
                                <a:rPr lang="en-US" sz="3600" i="1" spc="-25">
                                  <a:latin typeface="Cambria Math" panose="02040503050406030204" pitchFamily="18" charset="0"/>
                                </a:rPr>
                                <m:t>𝑥</m:t>
                              </m:r>
                            </m:e>
                            <m:sub>
                              <m:r>
                                <a:rPr lang="en-US" sz="3600" i="1" spc="-25">
                                  <a:latin typeface="Cambria Math" panose="02040503050406030204" pitchFamily="18" charset="0"/>
                                </a:rPr>
                                <m:t>2</m:t>
                              </m:r>
                            </m:sub>
                          </m:sSub>
                          <m:r>
                            <m:rPr>
                              <m:nor/>
                            </m:rPr>
                            <a:rPr lang="en-US" sz="3600" spc="-25" dirty="0">
                              <a:latin typeface="Goudy Old Style" panose="02020502050305020303" pitchFamily="18" charset="0"/>
                            </a:rPr>
                            <m:t>,</m:t>
                          </m:r>
                          <m:r>
                            <a:rPr lang="en-US" sz="3600" i="1" spc="-25" dirty="0">
                              <a:latin typeface="Cambria Math" panose="02040503050406030204" pitchFamily="18" charset="0"/>
                              <a:ea typeface="Cambria Math" panose="02040503050406030204" pitchFamily="18" charset="0"/>
                            </a:rPr>
                            <m:t>⋯,</m:t>
                          </m:r>
                          <m:sSub>
                            <m:sSubPr>
                              <m:ctrlPr>
                                <a:rPr lang="en-US" sz="3600" i="1" spc="-25" dirty="0">
                                  <a:latin typeface="Cambria Math" panose="02040503050406030204" pitchFamily="18" charset="0"/>
                                  <a:ea typeface="Cambria Math" panose="02040503050406030204" pitchFamily="18" charset="0"/>
                                </a:rPr>
                              </m:ctrlPr>
                            </m:sSubPr>
                            <m:e>
                              <m:r>
                                <a:rPr lang="en-US" sz="3600" i="1" spc="-25" dirty="0">
                                  <a:latin typeface="Cambria Math" panose="02040503050406030204" pitchFamily="18" charset="0"/>
                                  <a:ea typeface="Cambria Math" panose="02040503050406030204" pitchFamily="18" charset="0"/>
                                </a:rPr>
                                <m:t>𝑥</m:t>
                              </m:r>
                            </m:e>
                            <m:sub>
                              <m:r>
                                <a:rPr lang="en-US" sz="3600" i="1" spc="-25" dirty="0">
                                  <a:latin typeface="Cambria Math" panose="02040503050406030204" pitchFamily="18" charset="0"/>
                                  <a:ea typeface="Cambria Math" panose="02040503050406030204" pitchFamily="18" charset="0"/>
                                </a:rPr>
                                <m:t>𝑇</m:t>
                              </m:r>
                            </m:sub>
                          </m:sSub>
                        </m:e>
                      </m:d>
                    </m:oMath>
                  </m:oMathPara>
                </a14:m>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Let </a:t>
                </a:r>
                <a14:m>
                  <m:oMath xmlns:m="http://schemas.openxmlformats.org/officeDocument/2006/math">
                    <m:r>
                      <a:rPr lang="en-US" sz="3600" b="0" i="1" spc="-25" smtClean="0">
                        <a:solidFill>
                          <a:srgbClr val="000000"/>
                        </a:solidFill>
                        <a:latin typeface="Cambria Math" panose="02040503050406030204" pitchFamily="18" charset="0"/>
                      </a:rPr>
                      <m:t>𝑇</m:t>
                    </m:r>
                    <m:r>
                      <a:rPr lang="en-US" sz="3600" b="0" i="1" spc="-25" smtClean="0">
                        <a:solidFill>
                          <a:srgbClr val="000000"/>
                        </a:solidFill>
                        <a:latin typeface="Cambria Math" panose="02040503050406030204" pitchFamily="18" charset="0"/>
                      </a:rPr>
                      <m:t>=4</m:t>
                    </m:r>
                  </m:oMath>
                </a14:m>
                <a:r>
                  <a:rPr lang="en-US" sz="3600" spc="-25" dirty="0">
                    <a:solidFill>
                      <a:srgbClr val="000000"/>
                    </a:solidFill>
                    <a:latin typeface="Goudy Old Style" panose="02020502050305020303" pitchFamily="18" charset="0"/>
                  </a:rPr>
                  <a:t>. We have,</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14:m>
                  <m:oMath xmlns:m="http://schemas.openxmlformats.org/officeDocument/2006/math">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r>
                          <m:rPr>
                            <m:nor/>
                          </m:rPr>
                          <a:rPr lang="en-US" sz="3600" spc="-25" dirty="0">
                            <a:solidFill>
                              <a:schemeClr val="tx1"/>
                            </a:solidFill>
                            <a:latin typeface="Goudy Old Style" panose="02020502050305020303" pitchFamily="18" charset="0"/>
                          </a:rPr>
                          <m:t>,</m:t>
                        </m:r>
                        <m:r>
                          <m:rPr>
                            <m:nor/>
                          </m:rPr>
                          <a:rPr lang="en-US" sz="3600" b="0" i="0" spc="-25" dirty="0" smtClean="0">
                            <a:solidFill>
                              <a:schemeClr val="tx1"/>
                            </a:solidFill>
                            <a:latin typeface="Goudy Old Style" panose="02020502050305020303" pitchFamily="18" charset="0"/>
                          </a:rPr>
                          <m:t> </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2</m:t>
                            </m:r>
                          </m:sub>
                        </m:sSub>
                        <m:r>
                          <m:rPr>
                            <m:nor/>
                          </m:rPr>
                          <a:rPr lang="en-US" sz="3600" spc="-25" dirty="0">
                            <a:solidFill>
                              <a:schemeClr val="tx1"/>
                            </a:solidFill>
                            <a:latin typeface="Goudy Old Style" panose="02020502050305020303" pitchFamily="18" charset="0"/>
                          </a:rPr>
                          <m:t>,</m:t>
                        </m:r>
                        <m:r>
                          <m:rPr>
                            <m:nor/>
                          </m:rPr>
                          <a:rPr lang="en-US" sz="3600" b="0" i="0" spc="-25" dirty="0" smtClean="0">
                            <a:solidFill>
                              <a:schemeClr val="tx1"/>
                            </a:solidFill>
                            <a:latin typeface="Goudy Old Style" panose="02020502050305020303" pitchFamily="18" charset="0"/>
                          </a:rPr>
                          <m:t> </m:t>
                        </m:r>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b="0" i="1" spc="-25" dirty="0" smtClean="0">
                                <a:solidFill>
                                  <a:schemeClr val="tx1"/>
                                </a:solidFill>
                                <a:latin typeface="Cambria Math" panose="02040503050406030204" pitchFamily="18" charset="0"/>
                                <a:ea typeface="Cambria Math" panose="02040503050406030204" pitchFamily="18" charset="0"/>
                              </a:rPr>
                              <m:t>3</m:t>
                            </m:r>
                          </m:sub>
                        </m:sSub>
                        <m:r>
                          <a:rPr lang="en-US" sz="3600" b="0" i="1" spc="-25" dirty="0" smtClean="0">
                            <a:solidFill>
                              <a:schemeClr val="tx1"/>
                            </a:solidFill>
                            <a:latin typeface="Cambria Math" panose="02040503050406030204" pitchFamily="18" charset="0"/>
                            <a:ea typeface="Cambria Math" panose="02040503050406030204" pitchFamily="18" charset="0"/>
                          </a:rPr>
                          <m:t>, </m:t>
                        </m:r>
                        <m:sSub>
                          <m:sSubPr>
                            <m:ctrlPr>
                              <a:rPr lang="en-US" sz="3600" i="1" spc="-25" dirty="0">
                                <a:latin typeface="Cambria Math" panose="02040503050406030204" pitchFamily="18" charset="0"/>
                                <a:ea typeface="Cambria Math" panose="02040503050406030204" pitchFamily="18" charset="0"/>
                              </a:rPr>
                            </m:ctrlPr>
                          </m:sSubPr>
                          <m:e>
                            <m:r>
                              <a:rPr lang="en-US" sz="3600" i="1" spc="-25" dirty="0">
                                <a:latin typeface="Cambria Math" panose="02040503050406030204" pitchFamily="18" charset="0"/>
                                <a:ea typeface="Cambria Math" panose="02040503050406030204" pitchFamily="18" charset="0"/>
                              </a:rPr>
                              <m:t>𝑥</m:t>
                            </m:r>
                          </m:e>
                          <m:sub>
                            <m:r>
                              <a:rPr lang="en-US" sz="3600" b="0" i="1" spc="-25" dirty="0" smtClean="0">
                                <a:latin typeface="Cambria Math" panose="02040503050406030204" pitchFamily="18" charset="0"/>
                                <a:ea typeface="Cambria Math" panose="02040503050406030204" pitchFamily="18" charset="0"/>
                              </a:rPr>
                              <m:t>4</m:t>
                            </m:r>
                          </m:sub>
                        </m:sSub>
                      </m:e>
                    </m:d>
                  </m:oMath>
                </a14:m>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endParaRPr lang="en-US" sz="3600" spc="-25" dirty="0">
                  <a:solidFill>
                    <a:srgbClr val="000000"/>
                  </a:solidFill>
                  <a:latin typeface="Goudy Old Style" panose="02020502050305020303" pitchFamily="18" charset="0"/>
                </a:endParaRPr>
              </a:p>
              <a:p>
                <a:pPr lvl="1">
                  <a:lnSpc>
                    <a:spcPts val="3616"/>
                  </a:lnSpc>
                  <a:spcBef>
                    <a:spcPct val="0"/>
                  </a:spcBef>
                </a:pPr>
                <a:r>
                  <a:rPr lang="en-US" sz="3600" spc="-25" dirty="0">
                    <a:solidFill>
                      <a:srgbClr val="000000"/>
                    </a:solidFill>
                    <a:latin typeface="Goudy Old Style" panose="02020502050305020303" pitchFamily="18" charset="0"/>
                  </a:rPr>
                  <a:t>     </a:t>
                </a:r>
                <a14:m>
                  <m:oMath xmlns:m="http://schemas.openxmlformats.org/officeDocument/2006/math">
                    <m:r>
                      <a:rPr lang="en-US" sz="3600" b="0" i="1" spc="-25" smtClean="0">
                        <a:solidFill>
                          <a:srgbClr val="000000"/>
                        </a:solidFill>
                        <a:latin typeface="Cambria Math" panose="02040503050406030204" pitchFamily="18" charset="0"/>
                      </a:rPr>
                      <m:t>=</m:t>
                    </m:r>
                    <m:r>
                      <a:rPr lang="en-US" sz="3600" i="1" spc="-25" smtClean="0">
                        <a:solidFill>
                          <a:srgbClr val="FF0000"/>
                        </a:solidFill>
                        <a:latin typeface="Cambria Math" panose="02040503050406030204" pitchFamily="18" charset="0"/>
                      </a:rPr>
                      <m:t>𝑝</m:t>
                    </m:r>
                    <m:d>
                      <m:dPr>
                        <m:ctrlPr>
                          <a:rPr lang="en-US" sz="3600" i="1" spc="-25">
                            <a:solidFill>
                              <a:srgbClr val="FF0000"/>
                            </a:solidFill>
                            <a:latin typeface="Cambria Math" panose="02040503050406030204" pitchFamily="18" charset="0"/>
                          </a:rPr>
                        </m:ctrlPr>
                      </m:dPr>
                      <m:e>
                        <m:sSub>
                          <m:sSubPr>
                            <m:ctrlPr>
                              <a:rPr lang="en-US" sz="3600" i="1" spc="-25" dirty="0">
                                <a:solidFill>
                                  <a:srgbClr val="FF0000"/>
                                </a:solidFill>
                                <a:latin typeface="Cambria Math" panose="02040503050406030204" pitchFamily="18" charset="0"/>
                                <a:ea typeface="Cambria Math" panose="02040503050406030204" pitchFamily="18" charset="0"/>
                              </a:rPr>
                            </m:ctrlPr>
                          </m:sSubPr>
                          <m:e>
                            <m:r>
                              <a:rPr lang="en-US" sz="3600" i="1" spc="-25" dirty="0">
                                <a:solidFill>
                                  <a:srgbClr val="FF0000"/>
                                </a:solidFill>
                                <a:latin typeface="Cambria Math" panose="02040503050406030204" pitchFamily="18" charset="0"/>
                                <a:ea typeface="Cambria Math" panose="02040503050406030204" pitchFamily="18" charset="0"/>
                              </a:rPr>
                              <m:t>𝑥</m:t>
                            </m:r>
                          </m:e>
                          <m:sub>
                            <m:r>
                              <a:rPr lang="en-US" sz="3600" b="0" i="1" spc="-25" dirty="0" smtClean="0">
                                <a:solidFill>
                                  <a:srgbClr val="FF0000"/>
                                </a:solidFill>
                                <a:latin typeface="Cambria Math" panose="02040503050406030204" pitchFamily="18" charset="0"/>
                                <a:ea typeface="Cambria Math" panose="02040503050406030204" pitchFamily="18" charset="0"/>
                              </a:rPr>
                              <m:t>4</m:t>
                            </m:r>
                          </m:sub>
                        </m:sSub>
                        <m:r>
                          <a:rPr lang="en-US" sz="3600" b="0" i="1" spc="-25" dirty="0" smtClean="0">
                            <a:solidFill>
                              <a:srgbClr val="FF0000"/>
                            </a:solidFill>
                            <a:latin typeface="Cambria Math" panose="02040503050406030204" pitchFamily="18" charset="0"/>
                            <a:ea typeface="Cambria Math" panose="02040503050406030204" pitchFamily="18" charset="0"/>
                          </a:rPr>
                          <m:t>|</m:t>
                        </m:r>
                        <m:sSub>
                          <m:sSubPr>
                            <m:ctrlPr>
                              <a:rPr lang="en-US" sz="3600" i="1" spc="-25">
                                <a:solidFill>
                                  <a:srgbClr val="FF0000"/>
                                </a:solidFill>
                                <a:latin typeface="Cambria Math" panose="02040503050406030204" pitchFamily="18" charset="0"/>
                              </a:rPr>
                            </m:ctrlPr>
                          </m:sSubPr>
                          <m:e>
                            <m:r>
                              <a:rPr lang="en-US" sz="3600" i="1" spc="-25">
                                <a:solidFill>
                                  <a:srgbClr val="FF0000"/>
                                </a:solidFill>
                                <a:latin typeface="Cambria Math" panose="02040503050406030204" pitchFamily="18" charset="0"/>
                              </a:rPr>
                              <m:t>𝑥</m:t>
                            </m:r>
                          </m:e>
                          <m:sub>
                            <m:r>
                              <a:rPr lang="en-US" sz="3600" i="1" spc="-25">
                                <a:solidFill>
                                  <a:srgbClr val="FF0000"/>
                                </a:solidFill>
                                <a:latin typeface="Cambria Math" panose="02040503050406030204" pitchFamily="18" charset="0"/>
                              </a:rPr>
                              <m:t>1</m:t>
                            </m:r>
                          </m:sub>
                        </m:sSub>
                        <m:r>
                          <m:rPr>
                            <m:nor/>
                          </m:rPr>
                          <a:rPr lang="en-US" sz="3600" spc="-25" dirty="0">
                            <a:solidFill>
                              <a:srgbClr val="FF0000"/>
                            </a:solidFill>
                            <a:latin typeface="Goudy Old Style" panose="02020502050305020303" pitchFamily="18" charset="0"/>
                          </a:rPr>
                          <m:t>, </m:t>
                        </m:r>
                        <m:sSub>
                          <m:sSubPr>
                            <m:ctrlPr>
                              <a:rPr lang="en-US" sz="3600" i="1" spc="-25">
                                <a:solidFill>
                                  <a:srgbClr val="FF0000"/>
                                </a:solidFill>
                                <a:latin typeface="Cambria Math" panose="02040503050406030204" pitchFamily="18" charset="0"/>
                              </a:rPr>
                            </m:ctrlPr>
                          </m:sSubPr>
                          <m:e>
                            <m:r>
                              <a:rPr lang="en-US" sz="3600" i="1" spc="-25">
                                <a:solidFill>
                                  <a:srgbClr val="FF0000"/>
                                </a:solidFill>
                                <a:latin typeface="Cambria Math" panose="02040503050406030204" pitchFamily="18" charset="0"/>
                              </a:rPr>
                              <m:t>𝑥</m:t>
                            </m:r>
                          </m:e>
                          <m:sub>
                            <m:r>
                              <a:rPr lang="en-US" sz="3600" i="1" spc="-25">
                                <a:solidFill>
                                  <a:srgbClr val="FF0000"/>
                                </a:solidFill>
                                <a:latin typeface="Cambria Math" panose="02040503050406030204" pitchFamily="18" charset="0"/>
                              </a:rPr>
                              <m:t>2</m:t>
                            </m:r>
                          </m:sub>
                        </m:sSub>
                        <m:r>
                          <m:rPr>
                            <m:nor/>
                          </m:rPr>
                          <a:rPr lang="en-US" sz="3600" spc="-25" dirty="0">
                            <a:solidFill>
                              <a:srgbClr val="FF0000"/>
                            </a:solidFill>
                            <a:latin typeface="Goudy Old Style" panose="02020502050305020303" pitchFamily="18" charset="0"/>
                          </a:rPr>
                          <m:t>, </m:t>
                        </m:r>
                        <m:sSub>
                          <m:sSubPr>
                            <m:ctrlPr>
                              <a:rPr lang="en-US" sz="3600" i="1" spc="-25" dirty="0">
                                <a:solidFill>
                                  <a:srgbClr val="FF0000"/>
                                </a:solidFill>
                                <a:latin typeface="Cambria Math" panose="02040503050406030204" pitchFamily="18" charset="0"/>
                                <a:ea typeface="Cambria Math" panose="02040503050406030204" pitchFamily="18" charset="0"/>
                              </a:rPr>
                            </m:ctrlPr>
                          </m:sSubPr>
                          <m:e>
                            <m:r>
                              <a:rPr lang="en-US" sz="3600" i="1" spc="-25" dirty="0">
                                <a:solidFill>
                                  <a:srgbClr val="FF0000"/>
                                </a:solidFill>
                                <a:latin typeface="Cambria Math" panose="02040503050406030204" pitchFamily="18" charset="0"/>
                                <a:ea typeface="Cambria Math" panose="02040503050406030204" pitchFamily="18" charset="0"/>
                              </a:rPr>
                              <m:t>𝑥</m:t>
                            </m:r>
                          </m:e>
                          <m:sub>
                            <m:r>
                              <a:rPr lang="en-US" sz="3600" i="1" spc="-25" dirty="0">
                                <a:solidFill>
                                  <a:srgbClr val="FF0000"/>
                                </a:solidFill>
                                <a:latin typeface="Cambria Math" panose="02040503050406030204" pitchFamily="18" charset="0"/>
                                <a:ea typeface="Cambria Math" panose="02040503050406030204" pitchFamily="18" charset="0"/>
                              </a:rPr>
                              <m:t>3</m:t>
                            </m:r>
                          </m:sub>
                        </m:sSub>
                      </m:e>
                    </m:d>
                  </m:oMath>
                </a14:m>
                <a:r>
                  <a:rPr lang="en-US" sz="3600" spc="-25" dirty="0"/>
                  <a:t> </a:t>
                </a:r>
                <a14:m>
                  <m:oMath xmlns:m="http://schemas.openxmlformats.org/officeDocument/2006/math">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a:latin typeface="Cambria Math" panose="02040503050406030204" pitchFamily="18" charset="0"/>
                              </a:rPr>
                            </m:ctrlPr>
                          </m:sSubPr>
                          <m:e>
                            <m:r>
                              <a:rPr lang="en-US" sz="3600" i="1" spc="-25">
                                <a:latin typeface="Cambria Math" panose="02040503050406030204" pitchFamily="18" charset="0"/>
                              </a:rPr>
                              <m:t>𝑥</m:t>
                            </m:r>
                          </m:e>
                          <m:sub>
                            <m:r>
                              <a:rPr lang="en-US" sz="3600" i="1" spc="-25">
                                <a:latin typeface="Cambria Math" panose="02040503050406030204" pitchFamily="18" charset="0"/>
                              </a:rPr>
                              <m:t>1</m:t>
                            </m:r>
                          </m:sub>
                        </m:sSub>
                        <m:r>
                          <m:rPr>
                            <m:nor/>
                          </m:rPr>
                          <a:rPr lang="en-US" sz="3600" spc="-25" dirty="0">
                            <a:latin typeface="Goudy Old Style" panose="02020502050305020303" pitchFamily="18" charset="0"/>
                          </a:rPr>
                          <m:t>, </m:t>
                        </m:r>
                        <m:sSub>
                          <m:sSubPr>
                            <m:ctrlPr>
                              <a:rPr lang="en-US" sz="3600" i="1" spc="-25">
                                <a:latin typeface="Cambria Math" panose="02040503050406030204" pitchFamily="18" charset="0"/>
                              </a:rPr>
                            </m:ctrlPr>
                          </m:sSubPr>
                          <m:e>
                            <m:r>
                              <a:rPr lang="en-US" sz="3600" i="1" spc="-25">
                                <a:latin typeface="Cambria Math" panose="02040503050406030204" pitchFamily="18" charset="0"/>
                              </a:rPr>
                              <m:t>𝑥</m:t>
                            </m:r>
                          </m:e>
                          <m:sub>
                            <m:r>
                              <a:rPr lang="en-US" sz="3600" i="1" spc="-25">
                                <a:latin typeface="Cambria Math" panose="02040503050406030204" pitchFamily="18" charset="0"/>
                              </a:rPr>
                              <m:t>2</m:t>
                            </m:r>
                          </m:sub>
                        </m:sSub>
                        <m:r>
                          <m:rPr>
                            <m:nor/>
                          </m:rPr>
                          <a:rPr lang="en-US" sz="3600" spc="-25" dirty="0">
                            <a:latin typeface="Goudy Old Style" panose="02020502050305020303" pitchFamily="18" charset="0"/>
                          </a:rPr>
                          <m:t>, </m:t>
                        </m:r>
                        <m:sSub>
                          <m:sSubPr>
                            <m:ctrlPr>
                              <a:rPr lang="en-US" sz="3600" i="1" spc="-25" dirty="0">
                                <a:latin typeface="Cambria Math" panose="02040503050406030204" pitchFamily="18" charset="0"/>
                                <a:ea typeface="Cambria Math" panose="02040503050406030204" pitchFamily="18" charset="0"/>
                              </a:rPr>
                            </m:ctrlPr>
                          </m:sSubPr>
                          <m:e>
                            <m:r>
                              <a:rPr lang="en-US" sz="3600" i="1" spc="-25" dirty="0">
                                <a:latin typeface="Cambria Math" panose="02040503050406030204" pitchFamily="18" charset="0"/>
                                <a:ea typeface="Cambria Math" panose="02040503050406030204" pitchFamily="18" charset="0"/>
                              </a:rPr>
                              <m:t>𝑥</m:t>
                            </m:r>
                          </m:e>
                          <m:sub>
                            <m:r>
                              <a:rPr lang="en-US" sz="3600" i="1" spc="-25" dirty="0">
                                <a:latin typeface="Cambria Math" panose="02040503050406030204" pitchFamily="18" charset="0"/>
                                <a:ea typeface="Cambria Math" panose="02040503050406030204" pitchFamily="18" charset="0"/>
                              </a:rPr>
                              <m:t>3</m:t>
                            </m:r>
                          </m:sub>
                        </m:sSub>
                      </m:e>
                    </m:d>
                  </m:oMath>
                </a14:m>
                <a:endParaRPr lang="en-US" sz="3600" spc="-25" dirty="0">
                  <a:ea typeface="Cambria Math" panose="02040503050406030204" pitchFamily="18" charset="0"/>
                </a:endParaRPr>
              </a:p>
              <a:p>
                <a:pPr lvl="1">
                  <a:lnSpc>
                    <a:spcPts val="3616"/>
                  </a:lnSpc>
                  <a:spcBef>
                    <a:spcPct val="0"/>
                  </a:spcBef>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14:m>
                  <m:oMath xmlns:m="http://schemas.openxmlformats.org/officeDocument/2006/math">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a:latin typeface="Cambria Math" panose="02040503050406030204" pitchFamily="18" charset="0"/>
                              </a:rPr>
                            </m:ctrlPr>
                          </m:sSubPr>
                          <m:e>
                            <m:r>
                              <a:rPr lang="en-US" sz="3600" i="1" spc="-25">
                                <a:latin typeface="Cambria Math" panose="02040503050406030204" pitchFamily="18" charset="0"/>
                              </a:rPr>
                              <m:t>𝑥</m:t>
                            </m:r>
                          </m:e>
                          <m:sub>
                            <m:r>
                              <a:rPr lang="en-US" sz="3600" i="1" spc="-25">
                                <a:latin typeface="Cambria Math" panose="02040503050406030204" pitchFamily="18" charset="0"/>
                              </a:rPr>
                              <m:t>1</m:t>
                            </m:r>
                          </m:sub>
                        </m:sSub>
                        <m:r>
                          <m:rPr>
                            <m:nor/>
                          </m:rPr>
                          <a:rPr lang="en-US" sz="3600" spc="-25" dirty="0">
                            <a:latin typeface="Goudy Old Style" panose="02020502050305020303" pitchFamily="18" charset="0"/>
                          </a:rPr>
                          <m:t>, </m:t>
                        </m:r>
                        <m:sSub>
                          <m:sSubPr>
                            <m:ctrlPr>
                              <a:rPr lang="en-US" sz="3600" i="1" spc="-25">
                                <a:latin typeface="Cambria Math" panose="02040503050406030204" pitchFamily="18" charset="0"/>
                              </a:rPr>
                            </m:ctrlPr>
                          </m:sSubPr>
                          <m:e>
                            <m:r>
                              <a:rPr lang="en-US" sz="3600" i="1" spc="-25">
                                <a:latin typeface="Cambria Math" panose="02040503050406030204" pitchFamily="18" charset="0"/>
                              </a:rPr>
                              <m:t>𝑥</m:t>
                            </m:r>
                          </m:e>
                          <m:sub>
                            <m:r>
                              <a:rPr lang="en-US" sz="3600" i="1" spc="-25">
                                <a:latin typeface="Cambria Math" panose="02040503050406030204" pitchFamily="18" charset="0"/>
                              </a:rPr>
                              <m:t>2</m:t>
                            </m:r>
                          </m:sub>
                        </m:sSub>
                        <m:r>
                          <m:rPr>
                            <m:nor/>
                          </m:rPr>
                          <a:rPr lang="en-US" sz="3600" spc="-25" dirty="0">
                            <a:latin typeface="Goudy Old Style" panose="02020502050305020303" pitchFamily="18" charset="0"/>
                          </a:rPr>
                          <m:t>, </m:t>
                        </m:r>
                        <m:sSub>
                          <m:sSubPr>
                            <m:ctrlPr>
                              <a:rPr lang="en-US" sz="3600" i="1" spc="-25" dirty="0">
                                <a:latin typeface="Cambria Math" panose="02040503050406030204" pitchFamily="18" charset="0"/>
                                <a:ea typeface="Cambria Math" panose="02040503050406030204" pitchFamily="18" charset="0"/>
                              </a:rPr>
                            </m:ctrlPr>
                          </m:sSubPr>
                          <m:e>
                            <m:r>
                              <a:rPr lang="en-US" sz="3600" i="1" spc="-25" dirty="0">
                                <a:latin typeface="Cambria Math" panose="02040503050406030204" pitchFamily="18" charset="0"/>
                                <a:ea typeface="Cambria Math" panose="02040503050406030204" pitchFamily="18" charset="0"/>
                              </a:rPr>
                              <m:t>𝑥</m:t>
                            </m:r>
                          </m:e>
                          <m:sub>
                            <m:r>
                              <a:rPr lang="en-US" sz="3600" i="1" spc="-25" dirty="0">
                                <a:latin typeface="Cambria Math" panose="02040503050406030204" pitchFamily="18" charset="0"/>
                                <a:ea typeface="Cambria Math" panose="02040503050406030204" pitchFamily="18" charset="0"/>
                              </a:rPr>
                              <m:t>3</m:t>
                            </m:r>
                          </m:sub>
                        </m:sSub>
                      </m:e>
                    </m:d>
                  </m:oMath>
                </a14:m>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endParaRPr lang="en-US" sz="3600" spc="-25" dirty="0">
                  <a:solidFill>
                    <a:srgbClr val="000000"/>
                  </a:solidFill>
                  <a:latin typeface="Goudy Old Style" panose="02020502050305020303" pitchFamily="18" charset="0"/>
                </a:endParaRPr>
              </a:p>
              <a:p>
                <a:pPr lvl="1">
                  <a:lnSpc>
                    <a:spcPts val="3616"/>
                  </a:lnSpc>
                  <a:spcBef>
                    <a:spcPct val="0"/>
                  </a:spcBef>
                </a:pPr>
                <a:r>
                  <a:rPr lang="en-US" sz="3600" spc="-25" dirty="0">
                    <a:solidFill>
                      <a:srgbClr val="000000"/>
                    </a:solidFill>
                    <a:latin typeface="Goudy Old Style" panose="02020502050305020303" pitchFamily="18" charset="0"/>
                  </a:rPr>
                  <a:t>     </a:t>
                </a:r>
                <a14:m>
                  <m:oMath xmlns:m="http://schemas.openxmlformats.org/officeDocument/2006/math">
                    <m:r>
                      <a:rPr lang="en-US" sz="3600" i="1" spc="-25">
                        <a:solidFill>
                          <a:srgbClr val="000000"/>
                        </a:solidFill>
                        <a:latin typeface="Cambria Math" panose="02040503050406030204" pitchFamily="18" charset="0"/>
                      </a:rPr>
                      <m:t>=</m:t>
                    </m:r>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b="0" i="1" spc="-25" dirty="0" smtClean="0">
                                <a:solidFill>
                                  <a:schemeClr val="tx1"/>
                                </a:solidFill>
                                <a:latin typeface="Cambria Math" panose="02040503050406030204" pitchFamily="18" charset="0"/>
                                <a:ea typeface="Cambria Math" panose="02040503050406030204" pitchFamily="18" charset="0"/>
                              </a:rPr>
                              <m:t>3</m:t>
                            </m:r>
                          </m:sub>
                        </m:sSub>
                        <m:r>
                          <a:rPr lang="en-US" sz="3600" i="1" spc="-25" dirty="0">
                            <a:solidFill>
                              <a:schemeClr val="tx1"/>
                            </a:solidFill>
                            <a:latin typeface="Cambria Math" panose="02040503050406030204" pitchFamily="18" charset="0"/>
                            <a:ea typeface="Cambria Math" panose="02040503050406030204"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r>
                          <m:rPr>
                            <m:nor/>
                          </m:rPr>
                          <a:rPr lang="en-US" sz="3600" spc="-25" dirty="0">
                            <a:solidFill>
                              <a:schemeClr val="tx1"/>
                            </a:solidFill>
                            <a:latin typeface="Goudy Old Style" panose="02020502050305020303"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2</m:t>
                            </m:r>
                          </m:sub>
                        </m:sSub>
                      </m:e>
                    </m:d>
                  </m:oMath>
                </a14:m>
                <a:r>
                  <a:rPr lang="en-US" sz="3600" spc="-25" dirty="0"/>
                  <a:t> </a:t>
                </a:r>
                <a14:m>
                  <m:oMath xmlns:m="http://schemas.openxmlformats.org/officeDocument/2006/math">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r>
                          <m:rPr>
                            <m:nor/>
                          </m:rPr>
                          <a:rPr lang="en-US" sz="3600" spc="-25" dirty="0">
                            <a:solidFill>
                              <a:schemeClr val="tx1"/>
                            </a:solidFill>
                            <a:latin typeface="Goudy Old Style" panose="02020502050305020303"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2</m:t>
                            </m:r>
                          </m:sub>
                        </m:sSub>
                        <m:r>
                          <a:rPr lang="en-US" sz="3600" i="1" spc="-25" dirty="0" smtClean="0">
                            <a:solidFill>
                              <a:schemeClr val="tx1"/>
                            </a:solidFill>
                            <a:latin typeface="Cambria Math" panose="02040503050406030204" pitchFamily="18" charset="0"/>
                            <a:ea typeface="Cambria Math" panose="02040503050406030204" pitchFamily="18" charset="0"/>
                          </a:rPr>
                          <m:t> </m:t>
                        </m:r>
                      </m:e>
                    </m:d>
                  </m:oMath>
                </a14:m>
                <a:endParaRPr lang="en-US" sz="3600" spc="-25" dirty="0">
                  <a:solidFill>
                    <a:srgbClr val="000000"/>
                  </a:solidFill>
                  <a:latin typeface="Goudy Old Style" panose="02020502050305020303" pitchFamily="18" charset="0"/>
                </a:endParaRPr>
              </a:p>
              <a:p>
                <a:pPr lvl="1">
                  <a:lnSpc>
                    <a:spcPts val="3616"/>
                  </a:lnSpc>
                  <a:spcBef>
                    <a:spcPct val="0"/>
                  </a:spcBef>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14:m>
                  <m:oMath xmlns:m="http://schemas.openxmlformats.org/officeDocument/2006/math">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r>
                          <m:rPr>
                            <m:nor/>
                          </m:rPr>
                          <a:rPr lang="en-US" sz="3600" spc="-25" dirty="0">
                            <a:solidFill>
                              <a:schemeClr val="tx1"/>
                            </a:solidFill>
                            <a:latin typeface="Goudy Old Style" panose="02020502050305020303"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2</m:t>
                            </m:r>
                          </m:sub>
                        </m:sSub>
                        <m:r>
                          <a:rPr lang="en-US" sz="3600" i="1" spc="-25" dirty="0" smtClean="0">
                            <a:solidFill>
                              <a:schemeClr val="tx1"/>
                            </a:solidFill>
                            <a:latin typeface="Cambria Math" panose="02040503050406030204" pitchFamily="18" charset="0"/>
                            <a:ea typeface="Cambria Math" panose="02040503050406030204" pitchFamily="18" charset="0"/>
                          </a:rPr>
                          <m:t> </m:t>
                        </m:r>
                      </m:e>
                    </m:d>
                  </m:oMath>
                </a14:m>
                <a:endParaRPr lang="en-US" sz="3600" spc="-25" dirty="0">
                  <a:solidFill>
                    <a:schemeClr val="tx1"/>
                  </a:solidFill>
                  <a:latin typeface="Goudy Old Style" panose="02020502050305020303" pitchFamily="18" charset="0"/>
                  <a:ea typeface="Cambria Math" panose="02040503050406030204" pitchFamily="18" charset="0"/>
                </a:endParaRPr>
              </a:p>
              <a:p>
                <a:pPr marL="1028700" lvl="1" indent="-571500">
                  <a:lnSpc>
                    <a:spcPts val="3616"/>
                  </a:lnSpc>
                  <a:spcBef>
                    <a:spcPct val="0"/>
                  </a:spcBef>
                  <a:buFont typeface="Arial" panose="020B0604020202020204" pitchFamily="34" charset="0"/>
                  <a:buChar char="•"/>
                </a:pPr>
                <a:endParaRPr lang="en-US" sz="3600" spc="-25" dirty="0">
                  <a:solidFill>
                    <a:srgbClr val="000000"/>
                  </a:solidFill>
                  <a:latin typeface="Goudy Old Style" panose="02020502050305020303" pitchFamily="18" charset="0"/>
                </a:endParaRPr>
              </a:p>
              <a:p>
                <a:pPr lvl="1">
                  <a:lnSpc>
                    <a:spcPts val="3616"/>
                  </a:lnSpc>
                  <a:spcBef>
                    <a:spcPct val="0"/>
                  </a:spcBef>
                </a:pPr>
                <a:r>
                  <a:rPr lang="en-US" sz="3600" spc="-25" dirty="0">
                    <a:solidFill>
                      <a:srgbClr val="000000"/>
                    </a:solidFill>
                    <a:latin typeface="Goudy Old Style" panose="02020502050305020303" pitchFamily="18" charset="0"/>
                  </a:rPr>
                  <a:t>     </a:t>
                </a:r>
                <a14:m>
                  <m:oMath xmlns:m="http://schemas.openxmlformats.org/officeDocument/2006/math">
                    <m:r>
                      <a:rPr lang="en-US" sz="3600" b="0" i="1" spc="-25" smtClean="0">
                        <a:solidFill>
                          <a:srgbClr val="000000"/>
                        </a:solidFill>
                        <a:latin typeface="Cambria Math" panose="02040503050406030204" pitchFamily="18" charset="0"/>
                      </a:rPr>
                      <m:t>=</m:t>
                    </m:r>
                    <m:r>
                      <a:rPr lang="en-US" sz="3600" b="0" i="1" spc="-25" smtClean="0">
                        <a:solidFill>
                          <a:schemeClr val="tx1"/>
                        </a:solidFill>
                        <a:latin typeface="Cambria Math" panose="02040503050406030204" pitchFamily="18" charset="0"/>
                      </a:rPr>
                      <m:t>𝑝</m:t>
                    </m:r>
                    <m:d>
                      <m:dPr>
                        <m:ctrlPr>
                          <a:rPr lang="en-US" sz="3600" b="0" i="1" spc="-25" smtClean="0">
                            <a:solidFill>
                              <a:schemeClr val="tx1"/>
                            </a:solidFill>
                            <a:latin typeface="Cambria Math" panose="02040503050406030204" pitchFamily="18" charset="0"/>
                          </a:rPr>
                        </m:ctrlPr>
                      </m:dPr>
                      <m:e>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b="0" i="1" spc="-25" dirty="0" smtClean="0">
                                <a:solidFill>
                                  <a:schemeClr val="tx1"/>
                                </a:solidFill>
                                <a:latin typeface="Cambria Math" panose="02040503050406030204" pitchFamily="18" charset="0"/>
                                <a:ea typeface="Cambria Math" panose="02040503050406030204" pitchFamily="18" charset="0"/>
                              </a:rPr>
                              <m:t>2</m:t>
                            </m:r>
                          </m:sub>
                        </m:sSub>
                        <m:r>
                          <a:rPr lang="en-US" sz="3600" i="1" spc="-25" dirty="0">
                            <a:solidFill>
                              <a:schemeClr val="tx1"/>
                            </a:solidFill>
                            <a:latin typeface="Cambria Math" panose="02040503050406030204" pitchFamily="18" charset="0"/>
                            <a:ea typeface="Cambria Math" panose="02040503050406030204"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e>
                    </m:d>
                    <m:r>
                      <a:rPr lang="en-US" sz="3600" b="0" i="1" spc="-25" smtClean="0">
                        <a:solidFill>
                          <a:srgbClr val="000000"/>
                        </a:solidFill>
                        <a:latin typeface="Cambria Math" panose="02040503050406030204" pitchFamily="18" charset="0"/>
                      </a:rPr>
                      <m:t>𝑝</m:t>
                    </m:r>
                    <m:d>
                      <m:dPr>
                        <m:ctrlPr>
                          <a:rPr lang="en-US" sz="3600" b="0" i="1" spc="-25" smtClean="0">
                            <a:solidFill>
                              <a:srgbClr val="000000"/>
                            </a:solidFill>
                            <a:latin typeface="Cambria Math" panose="02040503050406030204" pitchFamily="18" charset="0"/>
                          </a:rPr>
                        </m:ctrlPr>
                      </m:dPr>
                      <m:e>
                        <m:sSub>
                          <m:sSubPr>
                            <m:ctrlPr>
                              <a:rPr lang="en-US" sz="3600" i="1" spc="-25">
                                <a:latin typeface="Cambria Math" panose="02040503050406030204" pitchFamily="18" charset="0"/>
                              </a:rPr>
                            </m:ctrlPr>
                          </m:sSubPr>
                          <m:e>
                            <m:r>
                              <a:rPr lang="en-US" sz="3600" i="1" spc="-25">
                                <a:latin typeface="Cambria Math" panose="02040503050406030204" pitchFamily="18" charset="0"/>
                              </a:rPr>
                              <m:t>𝑥</m:t>
                            </m:r>
                          </m:e>
                          <m:sub>
                            <m:r>
                              <a:rPr lang="en-US" sz="3600" i="1" spc="-25">
                                <a:latin typeface="Cambria Math" panose="02040503050406030204" pitchFamily="18" charset="0"/>
                              </a:rPr>
                              <m:t>1</m:t>
                            </m:r>
                          </m:sub>
                        </m:sSub>
                      </m:e>
                    </m:d>
                  </m:oMath>
                </a14:m>
                <a:endParaRPr lang="en-US" sz="3600" spc="-25" dirty="0">
                  <a:solidFill>
                    <a:srgbClr val="000000"/>
                  </a:solidFill>
                  <a:latin typeface="Goudy Old Style" panose="02020502050305020303" pitchFamily="18" charset="0"/>
                </a:endParaRPr>
              </a:p>
              <a:p>
                <a:pPr lvl="1">
                  <a:lnSpc>
                    <a:spcPts val="3616"/>
                  </a:lnSpc>
                  <a:spcBef>
                    <a:spcPct val="0"/>
                  </a:spcBef>
                </a:pPr>
                <a:endParaRPr lang="en-US" sz="3600" spc="-25" dirty="0">
                  <a:solidFill>
                    <a:srgbClr val="000000"/>
                  </a:solidFill>
                  <a:latin typeface="Goudy Old Style" panose="02020502050305020303" pitchFamily="18" charset="0"/>
                </a:endParaRPr>
              </a:p>
            </p:txBody>
          </p:sp>
        </mc:Choice>
        <mc:Fallback xmlns="">
          <p:sp>
            <p:nvSpPr>
              <p:cNvPr id="8" name="TextBox 8">
                <a:extLst>
                  <a:ext uri="{FF2B5EF4-FFF2-40B4-BE49-F238E27FC236}">
                    <a16:creationId xmlns:a16="http://schemas.microsoft.com/office/drawing/2014/main" id="{CFF0E615-452A-4B09-8C7C-61297FFE9074}"/>
                  </a:ext>
                </a:extLst>
              </p:cNvPr>
              <p:cNvSpPr txBox="1">
                <a:spLocks noRot="1" noChangeAspect="1" noMove="1" noResize="1" noEditPoints="1" noAdjustHandles="1" noChangeArrowheads="1" noChangeShapeType="1" noTextEdit="1"/>
              </p:cNvSpPr>
              <p:nvPr/>
            </p:nvSpPr>
            <p:spPr>
              <a:xfrm>
                <a:off x="8610600" y="1559576"/>
                <a:ext cx="9390186" cy="8312788"/>
              </a:xfrm>
              <a:prstGeom prst="rect">
                <a:avLst/>
              </a:prstGeom>
              <a:blipFill>
                <a:blip r:embed="rId3"/>
                <a:stretch>
                  <a:fillRect l="-2727" t="-2788"/>
                </a:stretch>
              </a:blipFill>
            </p:spPr>
            <p:txBody>
              <a:bodyPr/>
              <a:lstStyle/>
              <a:p>
                <a:r>
                  <a:rPr lang="en-US">
                    <a:noFill/>
                  </a:rPr>
                  <a:t> </a:t>
                </a:r>
              </a:p>
            </p:txBody>
          </p:sp>
        </mc:Fallback>
      </mc:AlternateContent>
      <p:sp>
        <p:nvSpPr>
          <p:cNvPr id="20" name="Oval 19">
            <a:extLst>
              <a:ext uri="{FF2B5EF4-FFF2-40B4-BE49-F238E27FC236}">
                <a16:creationId xmlns:a16="http://schemas.microsoft.com/office/drawing/2014/main" id="{E447C7CC-8CEA-46AA-B653-9F2CB2F06E61}"/>
              </a:ext>
            </a:extLst>
          </p:cNvPr>
          <p:cNvSpPr/>
          <p:nvPr/>
        </p:nvSpPr>
        <p:spPr>
          <a:xfrm>
            <a:off x="529134" y="616186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4DA116F-6DC1-4BFF-B428-4BD5FE5ECC81}"/>
                  </a:ext>
                </a:extLst>
              </p:cNvPr>
              <p:cNvSpPr txBox="1"/>
              <p:nvPr/>
            </p:nvSpPr>
            <p:spPr>
              <a:xfrm>
                <a:off x="627026" y="6285063"/>
                <a:ext cx="73366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21" name="TextBox 20">
                <a:extLst>
                  <a:ext uri="{FF2B5EF4-FFF2-40B4-BE49-F238E27FC236}">
                    <a16:creationId xmlns:a16="http://schemas.microsoft.com/office/drawing/2014/main" id="{24DA116F-6DC1-4BFF-B428-4BD5FE5ECC81}"/>
                  </a:ext>
                </a:extLst>
              </p:cNvPr>
              <p:cNvSpPr txBox="1">
                <a:spLocks noRot="1" noChangeAspect="1" noMove="1" noResize="1" noEditPoints="1" noAdjustHandles="1" noChangeArrowheads="1" noChangeShapeType="1" noTextEdit="1"/>
              </p:cNvSpPr>
              <p:nvPr/>
            </p:nvSpPr>
            <p:spPr>
              <a:xfrm>
                <a:off x="627026" y="6285063"/>
                <a:ext cx="733662" cy="646331"/>
              </a:xfrm>
              <a:prstGeom prst="rect">
                <a:avLst/>
              </a:prstGeom>
              <a:blipFill>
                <a:blip r:embed="rId4"/>
                <a:stretch>
                  <a:fillRect/>
                </a:stretch>
              </a:blipFill>
              <a:ln>
                <a:noFill/>
              </a:ln>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A54BEE41-38FB-4384-BF81-4B453819D5FE}"/>
              </a:ext>
            </a:extLst>
          </p:cNvPr>
          <p:cNvCxnSpPr>
            <a:cxnSpLocks/>
          </p:cNvCxnSpPr>
          <p:nvPr/>
        </p:nvCxnSpPr>
        <p:spPr>
          <a:xfrm>
            <a:off x="1443534" y="6589863"/>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1271306-E4D4-405B-8977-7A22539E9F77}"/>
              </a:ext>
            </a:extLst>
          </p:cNvPr>
          <p:cNvSpPr/>
          <p:nvPr/>
        </p:nvSpPr>
        <p:spPr>
          <a:xfrm>
            <a:off x="2586534" y="61435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D16E4AB-A47D-4215-8838-89DFC5C74ED6}"/>
                  </a:ext>
                </a:extLst>
              </p:cNvPr>
              <p:cNvSpPr txBox="1"/>
              <p:nvPr/>
            </p:nvSpPr>
            <p:spPr>
              <a:xfrm>
                <a:off x="2684426" y="6266697"/>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29" name="TextBox 28">
                <a:extLst>
                  <a:ext uri="{FF2B5EF4-FFF2-40B4-BE49-F238E27FC236}">
                    <a16:creationId xmlns:a16="http://schemas.microsoft.com/office/drawing/2014/main" id="{4D16E4AB-A47D-4215-8838-89DFC5C74ED6}"/>
                  </a:ext>
                </a:extLst>
              </p:cNvPr>
              <p:cNvSpPr txBox="1">
                <a:spLocks noRot="1" noChangeAspect="1" noMove="1" noResize="1" noEditPoints="1" noAdjustHandles="1" noChangeArrowheads="1" noChangeShapeType="1" noTextEdit="1"/>
              </p:cNvSpPr>
              <p:nvPr/>
            </p:nvSpPr>
            <p:spPr>
              <a:xfrm>
                <a:off x="2684426" y="6266697"/>
                <a:ext cx="744371" cy="646331"/>
              </a:xfrm>
              <a:prstGeom prst="rect">
                <a:avLst/>
              </a:prstGeom>
              <a:blipFill>
                <a:blip r:embed="rId5"/>
                <a:stretch>
                  <a:fillRect/>
                </a:stretch>
              </a:blipFill>
              <a:ln>
                <a:noFill/>
              </a:ln>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D3D2773F-F4E2-4B09-94E5-BB1042C1C1EC}"/>
              </a:ext>
            </a:extLst>
          </p:cNvPr>
          <p:cNvCxnSpPr>
            <a:cxnSpLocks/>
          </p:cNvCxnSpPr>
          <p:nvPr/>
        </p:nvCxnSpPr>
        <p:spPr>
          <a:xfrm>
            <a:off x="3500934" y="6571497"/>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0153721C-50F6-4ED9-8C60-77BB86215045}"/>
              </a:ext>
            </a:extLst>
          </p:cNvPr>
          <p:cNvSpPr/>
          <p:nvPr/>
        </p:nvSpPr>
        <p:spPr>
          <a:xfrm>
            <a:off x="4639540" y="61435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170FF81-094F-4F8B-A2A9-CFD63D84BC77}"/>
                  </a:ext>
                </a:extLst>
              </p:cNvPr>
              <p:cNvSpPr txBox="1"/>
              <p:nvPr/>
            </p:nvSpPr>
            <p:spPr>
              <a:xfrm>
                <a:off x="4737432" y="6266697"/>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32" name="TextBox 31">
                <a:extLst>
                  <a:ext uri="{FF2B5EF4-FFF2-40B4-BE49-F238E27FC236}">
                    <a16:creationId xmlns:a16="http://schemas.microsoft.com/office/drawing/2014/main" id="{3170FF81-094F-4F8B-A2A9-CFD63D84BC77}"/>
                  </a:ext>
                </a:extLst>
              </p:cNvPr>
              <p:cNvSpPr txBox="1">
                <a:spLocks noRot="1" noChangeAspect="1" noMove="1" noResize="1" noEditPoints="1" noAdjustHandles="1" noChangeArrowheads="1" noChangeShapeType="1" noTextEdit="1"/>
              </p:cNvSpPr>
              <p:nvPr/>
            </p:nvSpPr>
            <p:spPr>
              <a:xfrm>
                <a:off x="4737432" y="6266697"/>
                <a:ext cx="744371" cy="646331"/>
              </a:xfrm>
              <a:prstGeom prst="rect">
                <a:avLst/>
              </a:prstGeom>
              <a:blipFill>
                <a:blip r:embed="rId6"/>
                <a:stretch>
                  <a:fillRect/>
                </a:stretch>
              </a:blipFill>
              <a:ln>
                <a:noFill/>
              </a:ln>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F4FC0A95-C10B-4232-9DBC-A14560DFACC3}"/>
              </a:ext>
            </a:extLst>
          </p:cNvPr>
          <p:cNvCxnSpPr>
            <a:cxnSpLocks/>
          </p:cNvCxnSpPr>
          <p:nvPr/>
        </p:nvCxnSpPr>
        <p:spPr>
          <a:xfrm>
            <a:off x="5553940" y="6571497"/>
            <a:ext cx="1143000" cy="0"/>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469C199A-BF52-4EB1-88DA-F2F459845B43}"/>
              </a:ext>
            </a:extLst>
          </p:cNvPr>
          <p:cNvSpPr/>
          <p:nvPr/>
        </p:nvSpPr>
        <p:spPr>
          <a:xfrm>
            <a:off x="6696940" y="61251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826303F-80EA-4A55-9704-A7C739F122F2}"/>
                  </a:ext>
                </a:extLst>
              </p:cNvPr>
              <p:cNvSpPr txBox="1"/>
              <p:nvPr/>
            </p:nvSpPr>
            <p:spPr>
              <a:xfrm>
                <a:off x="6794832" y="62483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35" name="TextBox 34">
                <a:extLst>
                  <a:ext uri="{FF2B5EF4-FFF2-40B4-BE49-F238E27FC236}">
                    <a16:creationId xmlns:a16="http://schemas.microsoft.com/office/drawing/2014/main" id="{E826303F-80EA-4A55-9704-A7C739F122F2}"/>
                  </a:ext>
                </a:extLst>
              </p:cNvPr>
              <p:cNvSpPr txBox="1">
                <a:spLocks noRot="1" noChangeAspect="1" noMove="1" noResize="1" noEditPoints="1" noAdjustHandles="1" noChangeArrowheads="1" noChangeShapeType="1" noTextEdit="1"/>
              </p:cNvSpPr>
              <p:nvPr/>
            </p:nvSpPr>
            <p:spPr>
              <a:xfrm>
                <a:off x="6794832" y="6248331"/>
                <a:ext cx="744371" cy="646331"/>
              </a:xfrm>
              <a:prstGeom prst="rect">
                <a:avLst/>
              </a:prstGeom>
              <a:blipFill>
                <a:blip r:embed="rId7"/>
                <a:stretch>
                  <a:fillRect/>
                </a:stretch>
              </a:blipFill>
              <a:ln>
                <a:noFill/>
              </a:ln>
            </p:spPr>
            <p:txBody>
              <a:bodyPr/>
              <a:lstStyle/>
              <a:p>
                <a:r>
                  <a:rPr lang="en-US">
                    <a:noFill/>
                  </a:rPr>
                  <a:t> </a:t>
                </a:r>
              </a:p>
            </p:txBody>
          </p:sp>
        </mc:Fallback>
      </mc:AlternateContent>
      <p:sp>
        <p:nvSpPr>
          <p:cNvPr id="36" name="Freeform: Shape 35">
            <a:extLst>
              <a:ext uri="{FF2B5EF4-FFF2-40B4-BE49-F238E27FC236}">
                <a16:creationId xmlns:a16="http://schemas.microsoft.com/office/drawing/2014/main" id="{B07740FB-F43A-416C-9B47-4A3CED8B944B}"/>
              </a:ext>
            </a:extLst>
          </p:cNvPr>
          <p:cNvSpPr/>
          <p:nvPr/>
        </p:nvSpPr>
        <p:spPr>
          <a:xfrm>
            <a:off x="929640" y="7063671"/>
            <a:ext cx="4069080" cy="518336"/>
          </a:xfrm>
          <a:custGeom>
            <a:avLst/>
            <a:gdLst>
              <a:gd name="connsiteX0" fmla="*/ 0 w 4069080"/>
              <a:gd name="connsiteY0" fmla="*/ 45720 h 518336"/>
              <a:gd name="connsiteX1" fmla="*/ 1965960 w 4069080"/>
              <a:gd name="connsiteY1" fmla="*/ 518160 h 518336"/>
              <a:gd name="connsiteX2" fmla="*/ 4069080 w 4069080"/>
              <a:gd name="connsiteY2" fmla="*/ 0 h 518336"/>
            </a:gdLst>
            <a:ahLst/>
            <a:cxnLst>
              <a:cxn ang="0">
                <a:pos x="connsiteX0" y="connsiteY0"/>
              </a:cxn>
              <a:cxn ang="0">
                <a:pos x="connsiteX1" y="connsiteY1"/>
              </a:cxn>
              <a:cxn ang="0">
                <a:pos x="connsiteX2" y="connsiteY2"/>
              </a:cxn>
            </a:cxnLst>
            <a:rect l="l" t="t" r="r" b="b"/>
            <a:pathLst>
              <a:path w="4069080" h="518336">
                <a:moveTo>
                  <a:pt x="0" y="45720"/>
                </a:moveTo>
                <a:cubicBezTo>
                  <a:pt x="643890" y="285750"/>
                  <a:pt x="1287780" y="525780"/>
                  <a:pt x="1965960" y="518160"/>
                </a:cubicBezTo>
                <a:cubicBezTo>
                  <a:pt x="2644140" y="510540"/>
                  <a:pt x="3356610" y="255270"/>
                  <a:pt x="4069080"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D917DB50-036D-45E3-A5F5-0142910705FE}"/>
              </a:ext>
            </a:extLst>
          </p:cNvPr>
          <p:cNvSpPr/>
          <p:nvPr/>
        </p:nvSpPr>
        <p:spPr>
          <a:xfrm>
            <a:off x="3079701" y="7055397"/>
            <a:ext cx="4069080" cy="518336"/>
          </a:xfrm>
          <a:custGeom>
            <a:avLst/>
            <a:gdLst>
              <a:gd name="connsiteX0" fmla="*/ 0 w 4069080"/>
              <a:gd name="connsiteY0" fmla="*/ 45720 h 518336"/>
              <a:gd name="connsiteX1" fmla="*/ 1965960 w 4069080"/>
              <a:gd name="connsiteY1" fmla="*/ 518160 h 518336"/>
              <a:gd name="connsiteX2" fmla="*/ 4069080 w 4069080"/>
              <a:gd name="connsiteY2" fmla="*/ 0 h 518336"/>
            </a:gdLst>
            <a:ahLst/>
            <a:cxnLst>
              <a:cxn ang="0">
                <a:pos x="connsiteX0" y="connsiteY0"/>
              </a:cxn>
              <a:cxn ang="0">
                <a:pos x="connsiteX1" y="connsiteY1"/>
              </a:cxn>
              <a:cxn ang="0">
                <a:pos x="connsiteX2" y="connsiteY2"/>
              </a:cxn>
            </a:cxnLst>
            <a:rect l="l" t="t" r="r" b="b"/>
            <a:pathLst>
              <a:path w="4069080" h="518336">
                <a:moveTo>
                  <a:pt x="0" y="45720"/>
                </a:moveTo>
                <a:cubicBezTo>
                  <a:pt x="643890" y="285750"/>
                  <a:pt x="1287780" y="525780"/>
                  <a:pt x="1965960" y="518160"/>
                </a:cubicBezTo>
                <a:cubicBezTo>
                  <a:pt x="2644140" y="510540"/>
                  <a:pt x="3356610" y="255270"/>
                  <a:pt x="4069080" y="0"/>
                </a:cubicBezTo>
              </a:path>
            </a:pathLst>
          </a:custGeom>
          <a:noFill/>
          <a:ln>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8" name="Freeform: Shape 37">
            <a:extLst>
              <a:ext uri="{FF2B5EF4-FFF2-40B4-BE49-F238E27FC236}">
                <a16:creationId xmlns:a16="http://schemas.microsoft.com/office/drawing/2014/main" id="{CE94336B-DDD4-4A87-BE96-EBD9BDB99767}"/>
              </a:ext>
            </a:extLst>
          </p:cNvPr>
          <p:cNvSpPr/>
          <p:nvPr/>
        </p:nvSpPr>
        <p:spPr>
          <a:xfrm>
            <a:off x="883920" y="7063671"/>
            <a:ext cx="6370320" cy="1280229"/>
          </a:xfrm>
          <a:custGeom>
            <a:avLst/>
            <a:gdLst>
              <a:gd name="connsiteX0" fmla="*/ 0 w 6370320"/>
              <a:gd name="connsiteY0" fmla="*/ 45720 h 1280229"/>
              <a:gd name="connsiteX1" fmla="*/ 2484120 w 6370320"/>
              <a:gd name="connsiteY1" fmla="*/ 1280160 h 1280229"/>
              <a:gd name="connsiteX2" fmla="*/ 6370320 w 6370320"/>
              <a:gd name="connsiteY2" fmla="*/ 0 h 1280229"/>
            </a:gdLst>
            <a:ahLst/>
            <a:cxnLst>
              <a:cxn ang="0">
                <a:pos x="connsiteX0" y="connsiteY0"/>
              </a:cxn>
              <a:cxn ang="0">
                <a:pos x="connsiteX1" y="connsiteY1"/>
              </a:cxn>
              <a:cxn ang="0">
                <a:pos x="connsiteX2" y="connsiteY2"/>
              </a:cxn>
            </a:cxnLst>
            <a:rect l="l" t="t" r="r" b="b"/>
            <a:pathLst>
              <a:path w="6370320" h="1280229">
                <a:moveTo>
                  <a:pt x="0" y="45720"/>
                </a:moveTo>
                <a:cubicBezTo>
                  <a:pt x="711200" y="666750"/>
                  <a:pt x="1422400" y="1287780"/>
                  <a:pt x="2484120" y="1280160"/>
                </a:cubicBezTo>
                <a:cubicBezTo>
                  <a:pt x="3545840" y="1272540"/>
                  <a:pt x="4958080" y="636270"/>
                  <a:pt x="6370320" y="0"/>
                </a:cubicBezTo>
              </a:path>
            </a:pathLst>
          </a:custGeom>
          <a:noFill/>
          <a:ln>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6917A7B-9B02-4C52-A2D6-B2199EC31DA2}"/>
                  </a:ext>
                </a:extLst>
              </p:cNvPr>
              <p:cNvSpPr txBox="1"/>
              <p:nvPr/>
            </p:nvSpPr>
            <p:spPr>
              <a:xfrm>
                <a:off x="80906" y="8648700"/>
                <a:ext cx="8720194" cy="1200329"/>
              </a:xfrm>
              <a:prstGeom prst="rect">
                <a:avLst/>
              </a:prstGeom>
              <a:noFill/>
            </p:spPr>
            <p:txBody>
              <a:bodyPr wrap="square" rtlCol="0">
                <a:spAutoFit/>
              </a:bodyPr>
              <a:lstStyle/>
              <a:p>
                <a:r>
                  <a:rPr lang="en-US" sz="3600" dirty="0">
                    <a:latin typeface="Goudy Old Style" panose="02020502050305020303" pitchFamily="18" charset="0"/>
                  </a:rPr>
                  <a:t>The </a:t>
                </a:r>
                <a:r>
                  <a:rPr lang="en-US" sz="3600" dirty="0">
                    <a:solidFill>
                      <a:srgbClr val="FF0000"/>
                    </a:solidFill>
                    <a:latin typeface="Goudy Old Style" panose="02020502050305020303" pitchFamily="18" charset="0"/>
                  </a:rPr>
                  <a:t>red arrows </a:t>
                </a:r>
                <a:r>
                  <a:rPr lang="en-US" sz="3600" dirty="0">
                    <a:latin typeface="Goudy Old Style" panose="02020502050305020303" pitchFamily="18" charset="0"/>
                  </a:rPr>
                  <a:t>shows that </a:t>
                </a:r>
                <a14:m>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4</m:t>
                        </m:r>
                      </m:sub>
                    </m:sSub>
                  </m:oMath>
                </a14:m>
                <a:r>
                  <a:rPr lang="en-US" sz="3600" dirty="0">
                    <a:latin typeface="Goudy Old Style" panose="02020502050305020303" pitchFamily="18" charset="0"/>
                  </a:rPr>
                  <a:t> is conditionally dependent on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1</m:t>
                        </m:r>
                      </m:sub>
                    </m:sSub>
                  </m:oMath>
                </a14:m>
                <a:r>
                  <a:rPr lang="en-US" sz="3600" dirty="0">
                    <a:latin typeface="Goudy Old Style" panose="02020502050305020303" pitchFamily="18" charset="0"/>
                  </a:rPr>
                  <a: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2</m:t>
                        </m:r>
                      </m:sub>
                    </m:sSub>
                  </m:oMath>
                </a14:m>
                <a:r>
                  <a:rPr lang="en-US" sz="3600" dirty="0">
                    <a:latin typeface="Goudy Old Style" panose="02020502050305020303" pitchFamily="18" charset="0"/>
                  </a:rPr>
                  <a:t>, and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3</m:t>
                        </m:r>
                      </m:sub>
                    </m:sSub>
                  </m:oMath>
                </a14:m>
                <a:r>
                  <a:rPr lang="en-US" sz="3600" dirty="0">
                    <a:latin typeface="Goudy Old Style" panose="02020502050305020303" pitchFamily="18" charset="0"/>
                  </a:rPr>
                  <a:t>. </a:t>
                </a:r>
              </a:p>
            </p:txBody>
          </p:sp>
        </mc:Choice>
        <mc:Fallback xmlns="">
          <p:sp>
            <p:nvSpPr>
              <p:cNvPr id="42" name="TextBox 41">
                <a:extLst>
                  <a:ext uri="{FF2B5EF4-FFF2-40B4-BE49-F238E27FC236}">
                    <a16:creationId xmlns:a16="http://schemas.microsoft.com/office/drawing/2014/main" id="{96917A7B-9B02-4C52-A2D6-B2199EC31DA2}"/>
                  </a:ext>
                </a:extLst>
              </p:cNvPr>
              <p:cNvSpPr txBox="1">
                <a:spLocks noRot="1" noChangeAspect="1" noMove="1" noResize="1" noEditPoints="1" noAdjustHandles="1" noChangeArrowheads="1" noChangeShapeType="1" noTextEdit="1"/>
              </p:cNvSpPr>
              <p:nvPr/>
            </p:nvSpPr>
            <p:spPr>
              <a:xfrm>
                <a:off x="80906" y="8648700"/>
                <a:ext cx="8720194" cy="1200329"/>
              </a:xfrm>
              <a:prstGeom prst="rect">
                <a:avLst/>
              </a:prstGeom>
              <a:blipFill>
                <a:blip r:embed="rId8"/>
                <a:stretch>
                  <a:fillRect l="-2096" t="-8122" b="-18274"/>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85CCBAD4-C0A0-4175-8DEB-7A90A3CFB4A2}"/>
              </a:ext>
            </a:extLst>
          </p:cNvPr>
          <p:cNvSpPr txBox="1"/>
          <p:nvPr/>
        </p:nvSpPr>
        <p:spPr>
          <a:xfrm>
            <a:off x="327850" y="1964747"/>
            <a:ext cx="7825550" cy="2923877"/>
          </a:xfrm>
          <a:prstGeom prst="rect">
            <a:avLst/>
          </a:prstGeom>
          <a:noFill/>
        </p:spPr>
        <p:txBody>
          <a:bodyPr wrap="square" rtlCol="0">
            <a:spAutoFit/>
          </a:bodyPr>
          <a:lstStyle/>
          <a:p>
            <a:r>
              <a:rPr lang="en-US" sz="4000" dirty="0">
                <a:latin typeface="Goudy Old Style" panose="02020502050305020303" pitchFamily="18" charset="0"/>
              </a:rPr>
              <a:t>Probabilistic Graphical Model (PGM)</a:t>
            </a:r>
          </a:p>
          <a:p>
            <a:pPr marL="571500" indent="-571500">
              <a:buFont typeface="Wingdings" panose="05000000000000000000" pitchFamily="2" charset="2"/>
              <a:buChar char="Ø"/>
            </a:pPr>
            <a:r>
              <a:rPr lang="en-US" sz="3600" dirty="0">
                <a:latin typeface="Goudy Old Style" panose="02020502050305020303" pitchFamily="18" charset="0"/>
              </a:rPr>
              <a:t>PGMs are </a:t>
            </a:r>
            <a:r>
              <a:rPr lang="en-US" sz="3600" dirty="0">
                <a:solidFill>
                  <a:srgbClr val="0070C0"/>
                </a:solidFill>
                <a:latin typeface="Goudy Old Style" panose="02020502050305020303" pitchFamily="18" charset="0"/>
              </a:rPr>
              <a:t>graphical representation </a:t>
            </a:r>
            <a:r>
              <a:rPr lang="en-US" sz="3600" dirty="0">
                <a:latin typeface="Goudy Old Style" panose="02020502050305020303" pitchFamily="18" charset="0"/>
              </a:rPr>
              <a:t>of the </a:t>
            </a:r>
            <a:r>
              <a:rPr lang="en-US" sz="3600" dirty="0">
                <a:solidFill>
                  <a:srgbClr val="0070C0"/>
                </a:solidFill>
                <a:latin typeface="Goudy Old Style" panose="02020502050305020303" pitchFamily="18" charset="0"/>
              </a:rPr>
              <a:t>conditional distribution</a:t>
            </a:r>
            <a:r>
              <a:rPr lang="en-US" sz="3600" dirty="0">
                <a:latin typeface="Goudy Old Style" panose="02020502050305020303" pitchFamily="18" charset="0"/>
              </a:rPr>
              <a:t> function.</a:t>
            </a:r>
          </a:p>
          <a:p>
            <a:pPr marL="571500" indent="-571500">
              <a:buFont typeface="Wingdings" panose="05000000000000000000" pitchFamily="2" charset="2"/>
              <a:buChar char="Ø"/>
            </a:pPr>
            <a:r>
              <a:rPr lang="en-US" sz="3600" dirty="0">
                <a:latin typeface="Goudy Old Style" panose="02020502050305020303" pitchFamily="18" charset="0"/>
              </a:rPr>
              <a:t>The </a:t>
            </a:r>
            <a:r>
              <a:rPr lang="en-US" sz="3600" dirty="0">
                <a:solidFill>
                  <a:srgbClr val="0070C0"/>
                </a:solidFill>
                <a:latin typeface="Goudy Old Style" panose="02020502050305020303" pitchFamily="18" charset="0"/>
              </a:rPr>
              <a:t>arrows</a:t>
            </a:r>
            <a:r>
              <a:rPr lang="en-US" sz="3600" dirty="0">
                <a:latin typeface="Goudy Old Style" panose="02020502050305020303" pitchFamily="18" charset="0"/>
              </a:rPr>
              <a:t> in the PGM represents the conditional distribution.</a:t>
            </a:r>
          </a:p>
        </p:txBody>
      </p:sp>
      <p:sp>
        <p:nvSpPr>
          <p:cNvPr id="2" name="Rectangle: Rounded Corners 1">
            <a:extLst>
              <a:ext uri="{FF2B5EF4-FFF2-40B4-BE49-F238E27FC236}">
                <a16:creationId xmlns:a16="http://schemas.microsoft.com/office/drawing/2014/main" id="{BB3C3F9C-EF42-423A-9A7C-15A3FF5797D0}"/>
              </a:ext>
            </a:extLst>
          </p:cNvPr>
          <p:cNvSpPr/>
          <p:nvPr/>
        </p:nvSpPr>
        <p:spPr>
          <a:xfrm>
            <a:off x="10058400" y="5069021"/>
            <a:ext cx="3048000" cy="760279"/>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7930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u="none" strike="noStrike" dirty="0">
                <a:solidFill>
                  <a:srgbClr val="000000"/>
                </a:solidFill>
                <a:latin typeface="Repo Bold Bold"/>
              </a:rPr>
              <a:t>Stochastic Process</a:t>
            </a:r>
          </a:p>
        </p:txBody>
      </p:sp>
      <p:pic>
        <p:nvPicPr>
          <p:cNvPr id="23" name="Picture 22">
            <a:extLst>
              <a:ext uri="{FF2B5EF4-FFF2-40B4-BE49-F238E27FC236}">
                <a16:creationId xmlns:a16="http://schemas.microsoft.com/office/drawing/2014/main" id="{E28ECB0A-CEEA-42B7-ADF8-995EB2863967}"/>
              </a:ext>
            </a:extLst>
          </p:cNvPr>
          <p:cNvPicPr>
            <a:picLocks noChangeAspect="1"/>
          </p:cNvPicPr>
          <p:nvPr/>
        </p:nvPicPr>
        <p:blipFill>
          <a:blip r:embed="rId2"/>
          <a:stretch>
            <a:fillRect/>
          </a:stretch>
        </p:blipFill>
        <p:spPr>
          <a:xfrm>
            <a:off x="8458200" y="1344846"/>
            <a:ext cx="9677400" cy="8942154"/>
          </a:xfrm>
          <a:prstGeom prst="rect">
            <a:avLst/>
          </a:prstGeom>
        </p:spPr>
      </p:pic>
      <mc:AlternateContent xmlns:mc="http://schemas.openxmlformats.org/markup-compatibility/2006" xmlns:a14="http://schemas.microsoft.com/office/drawing/2010/main">
        <mc:Choice Requires="a14">
          <p:sp>
            <p:nvSpPr>
              <p:cNvPr id="8" name="TextBox 8">
                <a:extLst>
                  <a:ext uri="{FF2B5EF4-FFF2-40B4-BE49-F238E27FC236}">
                    <a16:creationId xmlns:a16="http://schemas.microsoft.com/office/drawing/2014/main" id="{CFF0E615-452A-4B09-8C7C-61297FFE9074}"/>
                  </a:ext>
                </a:extLst>
              </p:cNvPr>
              <p:cNvSpPr txBox="1"/>
              <p:nvPr/>
            </p:nvSpPr>
            <p:spPr>
              <a:xfrm>
                <a:off x="8610600" y="1559576"/>
                <a:ext cx="9390186" cy="8312788"/>
              </a:xfrm>
              <a:prstGeom prst="rect">
                <a:avLst/>
              </a:prstGeom>
            </p:spPr>
            <p:txBody>
              <a:bodyPr wrap="square" lIns="0" tIns="0" rIns="0" bIns="0" rtlCol="0" anchor="t">
                <a:spAutoFit/>
              </a:bodyPr>
              <a:lstStyle/>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A stochastic process is characterized by the </a:t>
                </a:r>
                <a:r>
                  <a:rPr lang="en-US" sz="3600" spc="-25" dirty="0">
                    <a:solidFill>
                      <a:srgbClr val="0070C0"/>
                    </a:solidFill>
                    <a:latin typeface="Goudy Old Style" panose="02020502050305020303" pitchFamily="18" charset="0"/>
                  </a:rPr>
                  <a:t>joint probability distribution</a:t>
                </a:r>
                <a:r>
                  <a:rPr lang="en-US" sz="3600" spc="-25" dirty="0">
                    <a:solidFill>
                      <a:srgbClr val="000000"/>
                    </a:solidFill>
                    <a:latin typeface="Goudy Old Style" panose="02020502050305020303" pitchFamily="18" charset="0"/>
                  </a:rPr>
                  <a:t>:</a:t>
                </a:r>
              </a:p>
              <a:p>
                <a:pPr>
                  <a:lnSpc>
                    <a:spcPts val="3616"/>
                  </a:lnSpc>
                  <a:spcBef>
                    <a:spcPct val="0"/>
                  </a:spcBef>
                </a:pPr>
                <a14:m>
                  <m:oMathPara xmlns:m="http://schemas.openxmlformats.org/officeDocument/2006/math">
                    <m:oMathParaPr>
                      <m:jc m:val="centerGroup"/>
                    </m:oMathParaPr>
                    <m:oMath xmlns:m="http://schemas.openxmlformats.org/officeDocument/2006/math">
                      <m:r>
                        <a:rPr lang="en-US" sz="3600" i="1" spc="-25">
                          <a:latin typeface="Cambria Math" panose="02040503050406030204" pitchFamily="18" charset="0"/>
                        </a:rPr>
                        <m:t>𝑝</m:t>
                      </m:r>
                      <m:d>
                        <m:dPr>
                          <m:ctrlPr>
                            <a:rPr lang="en-US" sz="3600" i="1" spc="-25">
                              <a:latin typeface="Cambria Math" panose="02040503050406030204" pitchFamily="18" charset="0"/>
                            </a:rPr>
                          </m:ctrlPr>
                        </m:dPr>
                        <m:e>
                          <m:sSub>
                            <m:sSubPr>
                              <m:ctrlPr>
                                <a:rPr lang="en-US" sz="3600" i="1" spc="-25">
                                  <a:latin typeface="Cambria Math" panose="02040503050406030204" pitchFamily="18" charset="0"/>
                                </a:rPr>
                              </m:ctrlPr>
                            </m:sSubPr>
                            <m:e>
                              <m:r>
                                <a:rPr lang="en-US" sz="3600" i="1" spc="-25">
                                  <a:latin typeface="Cambria Math" panose="02040503050406030204" pitchFamily="18" charset="0"/>
                                </a:rPr>
                                <m:t>𝑥</m:t>
                              </m:r>
                            </m:e>
                            <m:sub>
                              <m:r>
                                <a:rPr lang="en-US" sz="3600" i="1" spc="-25">
                                  <a:latin typeface="Cambria Math" panose="02040503050406030204" pitchFamily="18" charset="0"/>
                                </a:rPr>
                                <m:t>1</m:t>
                              </m:r>
                            </m:sub>
                          </m:sSub>
                          <m:r>
                            <m:rPr>
                              <m:nor/>
                            </m:rPr>
                            <a:rPr lang="en-US" sz="3600" spc="-25" dirty="0">
                              <a:latin typeface="Goudy Old Style" panose="02020502050305020303" pitchFamily="18" charset="0"/>
                            </a:rPr>
                            <m:t>,</m:t>
                          </m:r>
                          <m:sSub>
                            <m:sSubPr>
                              <m:ctrlPr>
                                <a:rPr lang="en-US" sz="3600" i="1" spc="-25">
                                  <a:latin typeface="Cambria Math" panose="02040503050406030204" pitchFamily="18" charset="0"/>
                                </a:rPr>
                              </m:ctrlPr>
                            </m:sSubPr>
                            <m:e>
                              <m:r>
                                <a:rPr lang="en-US" sz="3600" i="1" spc="-25">
                                  <a:latin typeface="Cambria Math" panose="02040503050406030204" pitchFamily="18" charset="0"/>
                                </a:rPr>
                                <m:t>𝑥</m:t>
                              </m:r>
                            </m:e>
                            <m:sub>
                              <m:r>
                                <a:rPr lang="en-US" sz="3600" i="1" spc="-25">
                                  <a:latin typeface="Cambria Math" panose="02040503050406030204" pitchFamily="18" charset="0"/>
                                </a:rPr>
                                <m:t>2</m:t>
                              </m:r>
                            </m:sub>
                          </m:sSub>
                          <m:r>
                            <m:rPr>
                              <m:nor/>
                            </m:rPr>
                            <a:rPr lang="en-US" sz="3600" spc="-25" dirty="0">
                              <a:latin typeface="Goudy Old Style" panose="02020502050305020303" pitchFamily="18" charset="0"/>
                            </a:rPr>
                            <m:t>,</m:t>
                          </m:r>
                          <m:r>
                            <a:rPr lang="en-US" sz="3600" i="1" spc="-25" dirty="0">
                              <a:latin typeface="Cambria Math" panose="02040503050406030204" pitchFamily="18" charset="0"/>
                              <a:ea typeface="Cambria Math" panose="02040503050406030204" pitchFamily="18" charset="0"/>
                            </a:rPr>
                            <m:t>⋯,</m:t>
                          </m:r>
                          <m:sSub>
                            <m:sSubPr>
                              <m:ctrlPr>
                                <a:rPr lang="en-US" sz="3600" i="1" spc="-25" dirty="0">
                                  <a:latin typeface="Cambria Math" panose="02040503050406030204" pitchFamily="18" charset="0"/>
                                  <a:ea typeface="Cambria Math" panose="02040503050406030204" pitchFamily="18" charset="0"/>
                                </a:rPr>
                              </m:ctrlPr>
                            </m:sSubPr>
                            <m:e>
                              <m:r>
                                <a:rPr lang="en-US" sz="3600" i="1" spc="-25" dirty="0">
                                  <a:latin typeface="Cambria Math" panose="02040503050406030204" pitchFamily="18" charset="0"/>
                                  <a:ea typeface="Cambria Math" panose="02040503050406030204" pitchFamily="18" charset="0"/>
                                </a:rPr>
                                <m:t>𝑥</m:t>
                              </m:r>
                            </m:e>
                            <m:sub>
                              <m:r>
                                <a:rPr lang="en-US" sz="3600" i="1" spc="-25" dirty="0">
                                  <a:latin typeface="Cambria Math" panose="02040503050406030204" pitchFamily="18" charset="0"/>
                                  <a:ea typeface="Cambria Math" panose="02040503050406030204" pitchFamily="18" charset="0"/>
                                </a:rPr>
                                <m:t>𝑇</m:t>
                              </m:r>
                            </m:sub>
                          </m:sSub>
                        </m:e>
                      </m:d>
                    </m:oMath>
                  </m:oMathPara>
                </a14:m>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Let </a:t>
                </a:r>
                <a14:m>
                  <m:oMath xmlns:m="http://schemas.openxmlformats.org/officeDocument/2006/math">
                    <m:r>
                      <a:rPr lang="en-US" sz="3600" b="0" i="1" spc="-25" smtClean="0">
                        <a:solidFill>
                          <a:srgbClr val="000000"/>
                        </a:solidFill>
                        <a:latin typeface="Cambria Math" panose="02040503050406030204" pitchFamily="18" charset="0"/>
                      </a:rPr>
                      <m:t>𝑇</m:t>
                    </m:r>
                    <m:r>
                      <a:rPr lang="en-US" sz="3600" b="0" i="1" spc="-25" smtClean="0">
                        <a:solidFill>
                          <a:srgbClr val="000000"/>
                        </a:solidFill>
                        <a:latin typeface="Cambria Math" panose="02040503050406030204" pitchFamily="18" charset="0"/>
                      </a:rPr>
                      <m:t>=4</m:t>
                    </m:r>
                  </m:oMath>
                </a14:m>
                <a:r>
                  <a:rPr lang="en-US" sz="3600" spc="-25" dirty="0">
                    <a:solidFill>
                      <a:srgbClr val="000000"/>
                    </a:solidFill>
                    <a:latin typeface="Goudy Old Style" panose="02020502050305020303" pitchFamily="18" charset="0"/>
                  </a:rPr>
                  <a:t>. We have,</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14:m>
                  <m:oMath xmlns:m="http://schemas.openxmlformats.org/officeDocument/2006/math">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r>
                          <m:rPr>
                            <m:nor/>
                          </m:rPr>
                          <a:rPr lang="en-US" sz="3600" spc="-25" dirty="0">
                            <a:solidFill>
                              <a:schemeClr val="tx1"/>
                            </a:solidFill>
                            <a:latin typeface="Goudy Old Style" panose="02020502050305020303" pitchFamily="18" charset="0"/>
                          </a:rPr>
                          <m:t>,</m:t>
                        </m:r>
                        <m:r>
                          <m:rPr>
                            <m:nor/>
                          </m:rPr>
                          <a:rPr lang="en-US" sz="3600" b="0" i="0" spc="-25" dirty="0" smtClean="0">
                            <a:solidFill>
                              <a:schemeClr val="tx1"/>
                            </a:solidFill>
                            <a:latin typeface="Goudy Old Style" panose="02020502050305020303" pitchFamily="18" charset="0"/>
                          </a:rPr>
                          <m:t> </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2</m:t>
                            </m:r>
                          </m:sub>
                        </m:sSub>
                        <m:r>
                          <m:rPr>
                            <m:nor/>
                          </m:rPr>
                          <a:rPr lang="en-US" sz="3600" spc="-25" dirty="0">
                            <a:solidFill>
                              <a:schemeClr val="tx1"/>
                            </a:solidFill>
                            <a:latin typeface="Goudy Old Style" panose="02020502050305020303" pitchFamily="18" charset="0"/>
                          </a:rPr>
                          <m:t>,</m:t>
                        </m:r>
                        <m:r>
                          <m:rPr>
                            <m:nor/>
                          </m:rPr>
                          <a:rPr lang="en-US" sz="3600" b="0" i="0" spc="-25" dirty="0" smtClean="0">
                            <a:solidFill>
                              <a:schemeClr val="tx1"/>
                            </a:solidFill>
                            <a:latin typeface="Goudy Old Style" panose="02020502050305020303" pitchFamily="18" charset="0"/>
                          </a:rPr>
                          <m:t> </m:t>
                        </m:r>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b="0" i="1" spc="-25" dirty="0" smtClean="0">
                                <a:solidFill>
                                  <a:schemeClr val="tx1"/>
                                </a:solidFill>
                                <a:latin typeface="Cambria Math" panose="02040503050406030204" pitchFamily="18" charset="0"/>
                                <a:ea typeface="Cambria Math" panose="02040503050406030204" pitchFamily="18" charset="0"/>
                              </a:rPr>
                              <m:t>3</m:t>
                            </m:r>
                          </m:sub>
                        </m:sSub>
                        <m:r>
                          <a:rPr lang="en-US" sz="3600" b="0" i="1" spc="-25" dirty="0" smtClean="0">
                            <a:solidFill>
                              <a:schemeClr val="tx1"/>
                            </a:solidFill>
                            <a:latin typeface="Cambria Math" panose="02040503050406030204" pitchFamily="18" charset="0"/>
                            <a:ea typeface="Cambria Math" panose="02040503050406030204" pitchFamily="18" charset="0"/>
                          </a:rPr>
                          <m:t>, </m:t>
                        </m:r>
                        <m:sSub>
                          <m:sSubPr>
                            <m:ctrlPr>
                              <a:rPr lang="en-US" sz="3600" i="1" spc="-25" dirty="0">
                                <a:latin typeface="Cambria Math" panose="02040503050406030204" pitchFamily="18" charset="0"/>
                                <a:ea typeface="Cambria Math" panose="02040503050406030204" pitchFamily="18" charset="0"/>
                              </a:rPr>
                            </m:ctrlPr>
                          </m:sSubPr>
                          <m:e>
                            <m:r>
                              <a:rPr lang="en-US" sz="3600" i="1" spc="-25" dirty="0">
                                <a:latin typeface="Cambria Math" panose="02040503050406030204" pitchFamily="18" charset="0"/>
                                <a:ea typeface="Cambria Math" panose="02040503050406030204" pitchFamily="18" charset="0"/>
                              </a:rPr>
                              <m:t>𝑥</m:t>
                            </m:r>
                          </m:e>
                          <m:sub>
                            <m:r>
                              <a:rPr lang="en-US" sz="3600" b="0" i="1" spc="-25" dirty="0" smtClean="0">
                                <a:latin typeface="Cambria Math" panose="02040503050406030204" pitchFamily="18" charset="0"/>
                                <a:ea typeface="Cambria Math" panose="02040503050406030204" pitchFamily="18" charset="0"/>
                              </a:rPr>
                              <m:t>4</m:t>
                            </m:r>
                          </m:sub>
                        </m:sSub>
                      </m:e>
                    </m:d>
                  </m:oMath>
                </a14:m>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endParaRPr lang="en-US" sz="3600" spc="-25" dirty="0">
                  <a:solidFill>
                    <a:srgbClr val="000000"/>
                  </a:solidFill>
                  <a:latin typeface="Goudy Old Style" panose="02020502050305020303" pitchFamily="18" charset="0"/>
                </a:endParaRPr>
              </a:p>
              <a:p>
                <a:pPr lvl="1">
                  <a:lnSpc>
                    <a:spcPts val="3616"/>
                  </a:lnSpc>
                  <a:spcBef>
                    <a:spcPct val="0"/>
                  </a:spcBef>
                </a:pPr>
                <a:r>
                  <a:rPr lang="en-US" sz="3600" spc="-25" dirty="0">
                    <a:solidFill>
                      <a:srgbClr val="000000"/>
                    </a:solidFill>
                    <a:latin typeface="Goudy Old Style" panose="02020502050305020303" pitchFamily="18" charset="0"/>
                  </a:rPr>
                  <a:t>     </a:t>
                </a:r>
                <a14:m>
                  <m:oMath xmlns:m="http://schemas.openxmlformats.org/officeDocument/2006/math">
                    <m:r>
                      <a:rPr lang="en-US" sz="3600" b="0" i="1" spc="-25" smtClean="0">
                        <a:solidFill>
                          <a:srgbClr val="000000"/>
                        </a:solidFill>
                        <a:latin typeface="Cambria Math" panose="02040503050406030204" pitchFamily="18" charset="0"/>
                      </a:rPr>
                      <m:t>=</m:t>
                    </m:r>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b="0" i="1" spc="-25" dirty="0" smtClean="0">
                                <a:solidFill>
                                  <a:schemeClr val="tx1"/>
                                </a:solidFill>
                                <a:latin typeface="Cambria Math" panose="02040503050406030204" pitchFamily="18" charset="0"/>
                                <a:ea typeface="Cambria Math" panose="02040503050406030204" pitchFamily="18" charset="0"/>
                              </a:rPr>
                              <m:t>4</m:t>
                            </m:r>
                          </m:sub>
                        </m:sSub>
                        <m:r>
                          <a:rPr lang="en-US" sz="3600" b="0" i="1" spc="-25" dirty="0" smtClean="0">
                            <a:solidFill>
                              <a:schemeClr val="tx1"/>
                            </a:solidFill>
                            <a:latin typeface="Cambria Math" panose="02040503050406030204" pitchFamily="18" charset="0"/>
                            <a:ea typeface="Cambria Math" panose="02040503050406030204"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r>
                          <m:rPr>
                            <m:nor/>
                          </m:rPr>
                          <a:rPr lang="en-US" sz="3600" spc="-25" dirty="0">
                            <a:solidFill>
                              <a:schemeClr val="tx1"/>
                            </a:solidFill>
                            <a:latin typeface="Goudy Old Style" panose="02020502050305020303" pitchFamily="18" charset="0"/>
                          </a:rPr>
                          <m:t>, </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2</m:t>
                            </m:r>
                          </m:sub>
                        </m:sSub>
                        <m:r>
                          <m:rPr>
                            <m:nor/>
                          </m:rPr>
                          <a:rPr lang="en-US" sz="3600" spc="-25" dirty="0">
                            <a:solidFill>
                              <a:schemeClr val="tx1"/>
                            </a:solidFill>
                            <a:latin typeface="Goudy Old Style" panose="02020502050305020303" pitchFamily="18" charset="0"/>
                          </a:rPr>
                          <m:t>, </m:t>
                        </m:r>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i="1" spc="-25" dirty="0">
                                <a:solidFill>
                                  <a:schemeClr val="tx1"/>
                                </a:solidFill>
                                <a:latin typeface="Cambria Math" panose="02040503050406030204" pitchFamily="18" charset="0"/>
                                <a:ea typeface="Cambria Math" panose="02040503050406030204" pitchFamily="18" charset="0"/>
                              </a:rPr>
                              <m:t>3</m:t>
                            </m:r>
                          </m:sub>
                        </m:sSub>
                      </m:e>
                    </m:d>
                  </m:oMath>
                </a14:m>
                <a:r>
                  <a:rPr lang="en-US" sz="3600" spc="-25" dirty="0"/>
                  <a:t> </a:t>
                </a:r>
                <a14:m>
                  <m:oMath xmlns:m="http://schemas.openxmlformats.org/officeDocument/2006/math">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a:latin typeface="Cambria Math" panose="02040503050406030204" pitchFamily="18" charset="0"/>
                              </a:rPr>
                            </m:ctrlPr>
                          </m:sSubPr>
                          <m:e>
                            <m:r>
                              <a:rPr lang="en-US" sz="3600" i="1" spc="-25">
                                <a:latin typeface="Cambria Math" panose="02040503050406030204" pitchFamily="18" charset="0"/>
                              </a:rPr>
                              <m:t>𝑥</m:t>
                            </m:r>
                          </m:e>
                          <m:sub>
                            <m:r>
                              <a:rPr lang="en-US" sz="3600" i="1" spc="-25">
                                <a:latin typeface="Cambria Math" panose="02040503050406030204" pitchFamily="18" charset="0"/>
                              </a:rPr>
                              <m:t>1</m:t>
                            </m:r>
                          </m:sub>
                        </m:sSub>
                        <m:r>
                          <m:rPr>
                            <m:nor/>
                          </m:rPr>
                          <a:rPr lang="en-US" sz="3600" spc="-25" dirty="0">
                            <a:latin typeface="Goudy Old Style" panose="02020502050305020303" pitchFamily="18" charset="0"/>
                          </a:rPr>
                          <m:t>, </m:t>
                        </m:r>
                        <m:sSub>
                          <m:sSubPr>
                            <m:ctrlPr>
                              <a:rPr lang="en-US" sz="3600" i="1" spc="-25">
                                <a:latin typeface="Cambria Math" panose="02040503050406030204" pitchFamily="18" charset="0"/>
                              </a:rPr>
                            </m:ctrlPr>
                          </m:sSubPr>
                          <m:e>
                            <m:r>
                              <a:rPr lang="en-US" sz="3600" i="1" spc="-25">
                                <a:latin typeface="Cambria Math" panose="02040503050406030204" pitchFamily="18" charset="0"/>
                              </a:rPr>
                              <m:t>𝑥</m:t>
                            </m:r>
                          </m:e>
                          <m:sub>
                            <m:r>
                              <a:rPr lang="en-US" sz="3600" i="1" spc="-25">
                                <a:latin typeface="Cambria Math" panose="02040503050406030204" pitchFamily="18" charset="0"/>
                              </a:rPr>
                              <m:t>2</m:t>
                            </m:r>
                          </m:sub>
                        </m:sSub>
                        <m:r>
                          <m:rPr>
                            <m:nor/>
                          </m:rPr>
                          <a:rPr lang="en-US" sz="3600" spc="-25" dirty="0">
                            <a:latin typeface="Goudy Old Style" panose="02020502050305020303" pitchFamily="18" charset="0"/>
                          </a:rPr>
                          <m:t>, </m:t>
                        </m:r>
                        <m:sSub>
                          <m:sSubPr>
                            <m:ctrlPr>
                              <a:rPr lang="en-US" sz="3600" i="1" spc="-25" dirty="0">
                                <a:latin typeface="Cambria Math" panose="02040503050406030204" pitchFamily="18" charset="0"/>
                                <a:ea typeface="Cambria Math" panose="02040503050406030204" pitchFamily="18" charset="0"/>
                              </a:rPr>
                            </m:ctrlPr>
                          </m:sSubPr>
                          <m:e>
                            <m:r>
                              <a:rPr lang="en-US" sz="3600" i="1" spc="-25" dirty="0">
                                <a:latin typeface="Cambria Math" panose="02040503050406030204" pitchFamily="18" charset="0"/>
                                <a:ea typeface="Cambria Math" panose="02040503050406030204" pitchFamily="18" charset="0"/>
                              </a:rPr>
                              <m:t>𝑥</m:t>
                            </m:r>
                          </m:e>
                          <m:sub>
                            <m:r>
                              <a:rPr lang="en-US" sz="3600" i="1" spc="-25" dirty="0">
                                <a:latin typeface="Cambria Math" panose="02040503050406030204" pitchFamily="18" charset="0"/>
                                <a:ea typeface="Cambria Math" panose="02040503050406030204" pitchFamily="18" charset="0"/>
                              </a:rPr>
                              <m:t>3</m:t>
                            </m:r>
                          </m:sub>
                        </m:sSub>
                      </m:e>
                    </m:d>
                  </m:oMath>
                </a14:m>
                <a:endParaRPr lang="en-US" sz="3600" spc="-25" dirty="0">
                  <a:ea typeface="Cambria Math" panose="02040503050406030204" pitchFamily="18" charset="0"/>
                </a:endParaRPr>
              </a:p>
              <a:p>
                <a:pPr lvl="1">
                  <a:lnSpc>
                    <a:spcPts val="3616"/>
                  </a:lnSpc>
                  <a:spcBef>
                    <a:spcPct val="0"/>
                  </a:spcBef>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14:m>
                  <m:oMath xmlns:m="http://schemas.openxmlformats.org/officeDocument/2006/math">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a:latin typeface="Cambria Math" panose="02040503050406030204" pitchFamily="18" charset="0"/>
                              </a:rPr>
                            </m:ctrlPr>
                          </m:sSubPr>
                          <m:e>
                            <m:r>
                              <a:rPr lang="en-US" sz="3600" i="1" spc="-25">
                                <a:latin typeface="Cambria Math" panose="02040503050406030204" pitchFamily="18" charset="0"/>
                              </a:rPr>
                              <m:t>𝑥</m:t>
                            </m:r>
                          </m:e>
                          <m:sub>
                            <m:r>
                              <a:rPr lang="en-US" sz="3600" i="1" spc="-25">
                                <a:latin typeface="Cambria Math" panose="02040503050406030204" pitchFamily="18" charset="0"/>
                              </a:rPr>
                              <m:t>1</m:t>
                            </m:r>
                          </m:sub>
                        </m:sSub>
                        <m:r>
                          <m:rPr>
                            <m:nor/>
                          </m:rPr>
                          <a:rPr lang="en-US" sz="3600" spc="-25" dirty="0">
                            <a:latin typeface="Goudy Old Style" panose="02020502050305020303" pitchFamily="18" charset="0"/>
                          </a:rPr>
                          <m:t>, </m:t>
                        </m:r>
                        <m:sSub>
                          <m:sSubPr>
                            <m:ctrlPr>
                              <a:rPr lang="en-US" sz="3600" i="1" spc="-25">
                                <a:latin typeface="Cambria Math" panose="02040503050406030204" pitchFamily="18" charset="0"/>
                              </a:rPr>
                            </m:ctrlPr>
                          </m:sSubPr>
                          <m:e>
                            <m:r>
                              <a:rPr lang="en-US" sz="3600" i="1" spc="-25">
                                <a:latin typeface="Cambria Math" panose="02040503050406030204" pitchFamily="18" charset="0"/>
                              </a:rPr>
                              <m:t>𝑥</m:t>
                            </m:r>
                          </m:e>
                          <m:sub>
                            <m:r>
                              <a:rPr lang="en-US" sz="3600" i="1" spc="-25">
                                <a:latin typeface="Cambria Math" panose="02040503050406030204" pitchFamily="18" charset="0"/>
                              </a:rPr>
                              <m:t>2</m:t>
                            </m:r>
                          </m:sub>
                        </m:sSub>
                        <m:r>
                          <m:rPr>
                            <m:nor/>
                          </m:rPr>
                          <a:rPr lang="en-US" sz="3600" spc="-25" dirty="0">
                            <a:latin typeface="Goudy Old Style" panose="02020502050305020303" pitchFamily="18" charset="0"/>
                          </a:rPr>
                          <m:t>, </m:t>
                        </m:r>
                        <m:sSub>
                          <m:sSubPr>
                            <m:ctrlPr>
                              <a:rPr lang="en-US" sz="3600" i="1" spc="-25" dirty="0">
                                <a:latin typeface="Cambria Math" panose="02040503050406030204" pitchFamily="18" charset="0"/>
                                <a:ea typeface="Cambria Math" panose="02040503050406030204" pitchFamily="18" charset="0"/>
                              </a:rPr>
                            </m:ctrlPr>
                          </m:sSubPr>
                          <m:e>
                            <m:r>
                              <a:rPr lang="en-US" sz="3600" i="1" spc="-25" dirty="0">
                                <a:latin typeface="Cambria Math" panose="02040503050406030204" pitchFamily="18" charset="0"/>
                                <a:ea typeface="Cambria Math" panose="02040503050406030204" pitchFamily="18" charset="0"/>
                              </a:rPr>
                              <m:t>𝑥</m:t>
                            </m:r>
                          </m:e>
                          <m:sub>
                            <m:r>
                              <a:rPr lang="en-US" sz="3600" i="1" spc="-25" dirty="0">
                                <a:latin typeface="Cambria Math" panose="02040503050406030204" pitchFamily="18" charset="0"/>
                                <a:ea typeface="Cambria Math" panose="02040503050406030204" pitchFamily="18" charset="0"/>
                              </a:rPr>
                              <m:t>3</m:t>
                            </m:r>
                          </m:sub>
                        </m:sSub>
                      </m:e>
                    </m:d>
                  </m:oMath>
                </a14:m>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endParaRPr lang="en-US" sz="3600" spc="-25" dirty="0">
                  <a:solidFill>
                    <a:srgbClr val="000000"/>
                  </a:solidFill>
                  <a:latin typeface="Goudy Old Style" panose="02020502050305020303" pitchFamily="18" charset="0"/>
                </a:endParaRPr>
              </a:p>
              <a:p>
                <a:pPr lvl="1">
                  <a:lnSpc>
                    <a:spcPts val="3616"/>
                  </a:lnSpc>
                  <a:spcBef>
                    <a:spcPct val="0"/>
                  </a:spcBef>
                </a:pPr>
                <a:r>
                  <a:rPr lang="en-US" sz="3600" spc="-25" dirty="0">
                    <a:solidFill>
                      <a:srgbClr val="000000"/>
                    </a:solidFill>
                    <a:latin typeface="Goudy Old Style" panose="02020502050305020303" pitchFamily="18" charset="0"/>
                  </a:rPr>
                  <a:t>     </a:t>
                </a:r>
                <a14:m>
                  <m:oMath xmlns:m="http://schemas.openxmlformats.org/officeDocument/2006/math">
                    <m:r>
                      <a:rPr lang="en-US" sz="3600" i="1" spc="-25">
                        <a:solidFill>
                          <a:srgbClr val="000000"/>
                        </a:solidFill>
                        <a:latin typeface="Cambria Math" panose="02040503050406030204" pitchFamily="18" charset="0"/>
                      </a:rPr>
                      <m:t>=</m:t>
                    </m:r>
                    <m:r>
                      <a:rPr lang="en-US" sz="3600" i="1" spc="-25" smtClean="0">
                        <a:solidFill>
                          <a:srgbClr val="FF0000"/>
                        </a:solidFill>
                        <a:latin typeface="Cambria Math" panose="02040503050406030204" pitchFamily="18" charset="0"/>
                      </a:rPr>
                      <m:t>𝑝</m:t>
                    </m:r>
                    <m:d>
                      <m:dPr>
                        <m:ctrlPr>
                          <a:rPr lang="en-US" sz="3600" i="1" spc="-25">
                            <a:solidFill>
                              <a:srgbClr val="FF0000"/>
                            </a:solidFill>
                            <a:latin typeface="Cambria Math" panose="02040503050406030204" pitchFamily="18" charset="0"/>
                          </a:rPr>
                        </m:ctrlPr>
                      </m:dPr>
                      <m:e>
                        <m:sSub>
                          <m:sSubPr>
                            <m:ctrlPr>
                              <a:rPr lang="en-US" sz="3600" i="1" spc="-25" dirty="0">
                                <a:solidFill>
                                  <a:srgbClr val="FF0000"/>
                                </a:solidFill>
                                <a:latin typeface="Cambria Math" panose="02040503050406030204" pitchFamily="18" charset="0"/>
                                <a:ea typeface="Cambria Math" panose="02040503050406030204" pitchFamily="18" charset="0"/>
                              </a:rPr>
                            </m:ctrlPr>
                          </m:sSubPr>
                          <m:e>
                            <m:r>
                              <a:rPr lang="en-US" sz="3600" i="1" spc="-25" dirty="0">
                                <a:solidFill>
                                  <a:srgbClr val="FF0000"/>
                                </a:solidFill>
                                <a:latin typeface="Cambria Math" panose="02040503050406030204" pitchFamily="18" charset="0"/>
                                <a:ea typeface="Cambria Math" panose="02040503050406030204" pitchFamily="18" charset="0"/>
                              </a:rPr>
                              <m:t>𝑥</m:t>
                            </m:r>
                          </m:e>
                          <m:sub>
                            <m:r>
                              <a:rPr lang="en-US" sz="3600" b="0" i="1" spc="-25" dirty="0" smtClean="0">
                                <a:solidFill>
                                  <a:srgbClr val="FF0000"/>
                                </a:solidFill>
                                <a:latin typeface="Cambria Math" panose="02040503050406030204" pitchFamily="18" charset="0"/>
                                <a:ea typeface="Cambria Math" panose="02040503050406030204" pitchFamily="18" charset="0"/>
                              </a:rPr>
                              <m:t>3</m:t>
                            </m:r>
                          </m:sub>
                        </m:sSub>
                        <m:r>
                          <a:rPr lang="en-US" sz="3600" i="1" spc="-25" dirty="0">
                            <a:solidFill>
                              <a:srgbClr val="FF0000"/>
                            </a:solidFill>
                            <a:latin typeface="Cambria Math" panose="02040503050406030204" pitchFamily="18" charset="0"/>
                            <a:ea typeface="Cambria Math" panose="02040503050406030204" pitchFamily="18" charset="0"/>
                          </a:rPr>
                          <m:t>|</m:t>
                        </m:r>
                        <m:sSub>
                          <m:sSubPr>
                            <m:ctrlPr>
                              <a:rPr lang="en-US" sz="3600" i="1" spc="-25">
                                <a:solidFill>
                                  <a:srgbClr val="FF0000"/>
                                </a:solidFill>
                                <a:latin typeface="Cambria Math" panose="02040503050406030204" pitchFamily="18" charset="0"/>
                              </a:rPr>
                            </m:ctrlPr>
                          </m:sSubPr>
                          <m:e>
                            <m:r>
                              <a:rPr lang="en-US" sz="3600" i="1" spc="-25">
                                <a:solidFill>
                                  <a:srgbClr val="FF0000"/>
                                </a:solidFill>
                                <a:latin typeface="Cambria Math" panose="02040503050406030204" pitchFamily="18" charset="0"/>
                              </a:rPr>
                              <m:t>𝑥</m:t>
                            </m:r>
                          </m:e>
                          <m:sub>
                            <m:r>
                              <a:rPr lang="en-US" sz="3600" i="1" spc="-25">
                                <a:solidFill>
                                  <a:srgbClr val="FF0000"/>
                                </a:solidFill>
                                <a:latin typeface="Cambria Math" panose="02040503050406030204" pitchFamily="18" charset="0"/>
                              </a:rPr>
                              <m:t>1</m:t>
                            </m:r>
                          </m:sub>
                        </m:sSub>
                        <m:r>
                          <m:rPr>
                            <m:nor/>
                          </m:rPr>
                          <a:rPr lang="en-US" sz="3600" spc="-25" dirty="0">
                            <a:solidFill>
                              <a:srgbClr val="FF0000"/>
                            </a:solidFill>
                            <a:latin typeface="Goudy Old Style" panose="02020502050305020303" pitchFamily="18" charset="0"/>
                          </a:rPr>
                          <m:t>,</m:t>
                        </m:r>
                        <m:sSub>
                          <m:sSubPr>
                            <m:ctrlPr>
                              <a:rPr lang="en-US" sz="3600" i="1" spc="-25">
                                <a:solidFill>
                                  <a:srgbClr val="FF0000"/>
                                </a:solidFill>
                                <a:latin typeface="Cambria Math" panose="02040503050406030204" pitchFamily="18" charset="0"/>
                              </a:rPr>
                            </m:ctrlPr>
                          </m:sSubPr>
                          <m:e>
                            <m:r>
                              <a:rPr lang="en-US" sz="3600" i="1" spc="-25">
                                <a:solidFill>
                                  <a:srgbClr val="FF0000"/>
                                </a:solidFill>
                                <a:latin typeface="Cambria Math" panose="02040503050406030204" pitchFamily="18" charset="0"/>
                              </a:rPr>
                              <m:t>𝑥</m:t>
                            </m:r>
                          </m:e>
                          <m:sub>
                            <m:r>
                              <a:rPr lang="en-US" sz="3600" i="1" spc="-25">
                                <a:solidFill>
                                  <a:srgbClr val="FF0000"/>
                                </a:solidFill>
                                <a:latin typeface="Cambria Math" panose="02040503050406030204" pitchFamily="18" charset="0"/>
                              </a:rPr>
                              <m:t>2</m:t>
                            </m:r>
                          </m:sub>
                        </m:sSub>
                      </m:e>
                    </m:d>
                  </m:oMath>
                </a14:m>
                <a:r>
                  <a:rPr lang="en-US" sz="3600" spc="-25" dirty="0"/>
                  <a:t> </a:t>
                </a:r>
                <a14:m>
                  <m:oMath xmlns:m="http://schemas.openxmlformats.org/officeDocument/2006/math">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r>
                          <m:rPr>
                            <m:nor/>
                          </m:rPr>
                          <a:rPr lang="en-US" sz="3600" spc="-25" dirty="0">
                            <a:solidFill>
                              <a:schemeClr val="tx1"/>
                            </a:solidFill>
                            <a:latin typeface="Goudy Old Style" panose="02020502050305020303"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2</m:t>
                            </m:r>
                          </m:sub>
                        </m:sSub>
                        <m:r>
                          <a:rPr lang="en-US" sz="3600" i="1" spc="-25" dirty="0" smtClean="0">
                            <a:solidFill>
                              <a:schemeClr val="tx1"/>
                            </a:solidFill>
                            <a:latin typeface="Cambria Math" panose="02040503050406030204" pitchFamily="18" charset="0"/>
                            <a:ea typeface="Cambria Math" panose="02040503050406030204" pitchFamily="18" charset="0"/>
                          </a:rPr>
                          <m:t> </m:t>
                        </m:r>
                      </m:e>
                    </m:d>
                  </m:oMath>
                </a14:m>
                <a:endParaRPr lang="en-US" sz="3600" spc="-25" dirty="0">
                  <a:solidFill>
                    <a:srgbClr val="000000"/>
                  </a:solidFill>
                  <a:latin typeface="Goudy Old Style" panose="02020502050305020303" pitchFamily="18" charset="0"/>
                </a:endParaRPr>
              </a:p>
              <a:p>
                <a:pPr lvl="1">
                  <a:lnSpc>
                    <a:spcPts val="3616"/>
                  </a:lnSpc>
                  <a:spcBef>
                    <a:spcPct val="0"/>
                  </a:spcBef>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14:m>
                  <m:oMath xmlns:m="http://schemas.openxmlformats.org/officeDocument/2006/math">
                    <m:r>
                      <a:rPr lang="en-US" sz="3600" i="1" spc="-25" smtClean="0">
                        <a:solidFill>
                          <a:schemeClr val="tx1"/>
                        </a:solidFill>
                        <a:latin typeface="Cambria Math" panose="02040503050406030204" pitchFamily="18" charset="0"/>
                      </a:rPr>
                      <m:t>𝑝</m:t>
                    </m:r>
                    <m:d>
                      <m:dPr>
                        <m:ctrlPr>
                          <a:rPr lang="en-US" sz="3600" i="1" spc="-25">
                            <a:solidFill>
                              <a:schemeClr val="tx1"/>
                            </a:solidFill>
                            <a:latin typeface="Cambria Math" panose="02040503050406030204" pitchFamily="18" charset="0"/>
                          </a:rPr>
                        </m:ctrlPr>
                      </m:dPr>
                      <m:e>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r>
                          <m:rPr>
                            <m:nor/>
                          </m:rPr>
                          <a:rPr lang="en-US" sz="3600" spc="-25" dirty="0">
                            <a:solidFill>
                              <a:schemeClr val="tx1"/>
                            </a:solidFill>
                            <a:latin typeface="Goudy Old Style" panose="02020502050305020303"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2</m:t>
                            </m:r>
                          </m:sub>
                        </m:sSub>
                        <m:r>
                          <a:rPr lang="en-US" sz="3600" i="1" spc="-25" dirty="0" smtClean="0">
                            <a:solidFill>
                              <a:schemeClr val="tx1"/>
                            </a:solidFill>
                            <a:latin typeface="Cambria Math" panose="02040503050406030204" pitchFamily="18" charset="0"/>
                            <a:ea typeface="Cambria Math" panose="02040503050406030204" pitchFamily="18" charset="0"/>
                          </a:rPr>
                          <m:t> </m:t>
                        </m:r>
                      </m:e>
                    </m:d>
                  </m:oMath>
                </a14:m>
                <a:endParaRPr lang="en-US" sz="3600" spc="-25" dirty="0">
                  <a:solidFill>
                    <a:schemeClr val="tx1"/>
                  </a:solidFill>
                  <a:latin typeface="Goudy Old Style" panose="02020502050305020303" pitchFamily="18" charset="0"/>
                  <a:ea typeface="Cambria Math" panose="02040503050406030204" pitchFamily="18" charset="0"/>
                </a:endParaRPr>
              </a:p>
              <a:p>
                <a:pPr marL="1028700" lvl="1" indent="-571500">
                  <a:lnSpc>
                    <a:spcPts val="3616"/>
                  </a:lnSpc>
                  <a:spcBef>
                    <a:spcPct val="0"/>
                  </a:spcBef>
                  <a:buFont typeface="Arial" panose="020B0604020202020204" pitchFamily="34" charset="0"/>
                  <a:buChar char="•"/>
                </a:pPr>
                <a:endParaRPr lang="en-US" sz="3600" spc="-25" dirty="0">
                  <a:solidFill>
                    <a:srgbClr val="000000"/>
                  </a:solidFill>
                  <a:latin typeface="Goudy Old Style" panose="02020502050305020303" pitchFamily="18" charset="0"/>
                </a:endParaRPr>
              </a:p>
              <a:p>
                <a:pPr lvl="1">
                  <a:lnSpc>
                    <a:spcPts val="3616"/>
                  </a:lnSpc>
                  <a:spcBef>
                    <a:spcPct val="0"/>
                  </a:spcBef>
                </a:pPr>
                <a:r>
                  <a:rPr lang="en-US" sz="3600" spc="-25" dirty="0">
                    <a:solidFill>
                      <a:srgbClr val="000000"/>
                    </a:solidFill>
                    <a:latin typeface="Goudy Old Style" panose="02020502050305020303" pitchFamily="18" charset="0"/>
                  </a:rPr>
                  <a:t>     </a:t>
                </a:r>
                <a14:m>
                  <m:oMath xmlns:m="http://schemas.openxmlformats.org/officeDocument/2006/math">
                    <m:r>
                      <a:rPr lang="en-US" sz="3600" b="0" i="1" spc="-25" smtClean="0">
                        <a:solidFill>
                          <a:srgbClr val="000000"/>
                        </a:solidFill>
                        <a:latin typeface="Cambria Math" panose="02040503050406030204" pitchFamily="18" charset="0"/>
                      </a:rPr>
                      <m:t>=</m:t>
                    </m:r>
                    <m:r>
                      <a:rPr lang="en-US" sz="3600" b="0" i="1" spc="-25" smtClean="0">
                        <a:solidFill>
                          <a:schemeClr val="tx1"/>
                        </a:solidFill>
                        <a:latin typeface="Cambria Math" panose="02040503050406030204" pitchFamily="18" charset="0"/>
                      </a:rPr>
                      <m:t>𝑝</m:t>
                    </m:r>
                    <m:d>
                      <m:dPr>
                        <m:ctrlPr>
                          <a:rPr lang="en-US" sz="3600" b="0" i="1" spc="-25" smtClean="0">
                            <a:solidFill>
                              <a:schemeClr val="tx1"/>
                            </a:solidFill>
                            <a:latin typeface="Cambria Math" panose="02040503050406030204" pitchFamily="18" charset="0"/>
                          </a:rPr>
                        </m:ctrlPr>
                      </m:dPr>
                      <m:e>
                        <m:sSub>
                          <m:sSubPr>
                            <m:ctrlPr>
                              <a:rPr lang="en-US" sz="3600" i="1" spc="-25" dirty="0">
                                <a:solidFill>
                                  <a:schemeClr val="tx1"/>
                                </a:solidFill>
                                <a:latin typeface="Cambria Math" panose="02040503050406030204" pitchFamily="18" charset="0"/>
                                <a:ea typeface="Cambria Math" panose="02040503050406030204" pitchFamily="18" charset="0"/>
                              </a:rPr>
                            </m:ctrlPr>
                          </m:sSubPr>
                          <m:e>
                            <m:r>
                              <a:rPr lang="en-US" sz="3600" i="1" spc="-25" dirty="0">
                                <a:solidFill>
                                  <a:schemeClr val="tx1"/>
                                </a:solidFill>
                                <a:latin typeface="Cambria Math" panose="02040503050406030204" pitchFamily="18" charset="0"/>
                                <a:ea typeface="Cambria Math" panose="02040503050406030204" pitchFamily="18" charset="0"/>
                              </a:rPr>
                              <m:t>𝑥</m:t>
                            </m:r>
                          </m:e>
                          <m:sub>
                            <m:r>
                              <a:rPr lang="en-US" sz="3600" b="0" i="1" spc="-25" dirty="0" smtClean="0">
                                <a:solidFill>
                                  <a:schemeClr val="tx1"/>
                                </a:solidFill>
                                <a:latin typeface="Cambria Math" panose="02040503050406030204" pitchFamily="18" charset="0"/>
                                <a:ea typeface="Cambria Math" panose="02040503050406030204" pitchFamily="18" charset="0"/>
                              </a:rPr>
                              <m:t>2</m:t>
                            </m:r>
                          </m:sub>
                        </m:sSub>
                        <m:r>
                          <a:rPr lang="en-US" sz="3600" i="1" spc="-25" dirty="0">
                            <a:solidFill>
                              <a:schemeClr val="tx1"/>
                            </a:solidFill>
                            <a:latin typeface="Cambria Math" panose="02040503050406030204" pitchFamily="18" charset="0"/>
                            <a:ea typeface="Cambria Math" panose="02040503050406030204" pitchFamily="18" charset="0"/>
                          </a:rPr>
                          <m:t>|</m:t>
                        </m:r>
                        <m:sSub>
                          <m:sSubPr>
                            <m:ctrlPr>
                              <a:rPr lang="en-US" sz="3600" i="1" spc="-25">
                                <a:solidFill>
                                  <a:schemeClr val="tx1"/>
                                </a:solidFill>
                                <a:latin typeface="Cambria Math" panose="02040503050406030204" pitchFamily="18" charset="0"/>
                              </a:rPr>
                            </m:ctrlPr>
                          </m:sSubPr>
                          <m:e>
                            <m:r>
                              <a:rPr lang="en-US" sz="3600" i="1" spc="-25">
                                <a:solidFill>
                                  <a:schemeClr val="tx1"/>
                                </a:solidFill>
                                <a:latin typeface="Cambria Math" panose="02040503050406030204" pitchFamily="18" charset="0"/>
                              </a:rPr>
                              <m:t>𝑥</m:t>
                            </m:r>
                          </m:e>
                          <m:sub>
                            <m:r>
                              <a:rPr lang="en-US" sz="3600" i="1" spc="-25">
                                <a:solidFill>
                                  <a:schemeClr val="tx1"/>
                                </a:solidFill>
                                <a:latin typeface="Cambria Math" panose="02040503050406030204" pitchFamily="18" charset="0"/>
                              </a:rPr>
                              <m:t>1</m:t>
                            </m:r>
                          </m:sub>
                        </m:sSub>
                      </m:e>
                    </m:d>
                    <m:r>
                      <a:rPr lang="en-US" sz="3600" b="0" i="1" spc="-25" smtClean="0">
                        <a:solidFill>
                          <a:srgbClr val="000000"/>
                        </a:solidFill>
                        <a:latin typeface="Cambria Math" panose="02040503050406030204" pitchFamily="18" charset="0"/>
                      </a:rPr>
                      <m:t>𝑝</m:t>
                    </m:r>
                    <m:d>
                      <m:dPr>
                        <m:ctrlPr>
                          <a:rPr lang="en-US" sz="3600" b="0" i="1" spc="-25" smtClean="0">
                            <a:solidFill>
                              <a:srgbClr val="000000"/>
                            </a:solidFill>
                            <a:latin typeface="Cambria Math" panose="02040503050406030204" pitchFamily="18" charset="0"/>
                          </a:rPr>
                        </m:ctrlPr>
                      </m:dPr>
                      <m:e>
                        <m:sSub>
                          <m:sSubPr>
                            <m:ctrlPr>
                              <a:rPr lang="en-US" sz="3600" i="1" spc="-25">
                                <a:latin typeface="Cambria Math" panose="02040503050406030204" pitchFamily="18" charset="0"/>
                              </a:rPr>
                            </m:ctrlPr>
                          </m:sSubPr>
                          <m:e>
                            <m:r>
                              <a:rPr lang="en-US" sz="3600" i="1" spc="-25">
                                <a:latin typeface="Cambria Math" panose="02040503050406030204" pitchFamily="18" charset="0"/>
                              </a:rPr>
                              <m:t>𝑥</m:t>
                            </m:r>
                          </m:e>
                          <m:sub>
                            <m:r>
                              <a:rPr lang="en-US" sz="3600" i="1" spc="-25">
                                <a:latin typeface="Cambria Math" panose="02040503050406030204" pitchFamily="18" charset="0"/>
                              </a:rPr>
                              <m:t>1</m:t>
                            </m:r>
                          </m:sub>
                        </m:sSub>
                      </m:e>
                    </m:d>
                  </m:oMath>
                </a14:m>
                <a:endParaRPr lang="en-US" sz="3600" spc="-25" dirty="0">
                  <a:solidFill>
                    <a:srgbClr val="000000"/>
                  </a:solidFill>
                  <a:latin typeface="Goudy Old Style" panose="02020502050305020303" pitchFamily="18" charset="0"/>
                </a:endParaRPr>
              </a:p>
              <a:p>
                <a:pPr lvl="1">
                  <a:lnSpc>
                    <a:spcPts val="3616"/>
                  </a:lnSpc>
                  <a:spcBef>
                    <a:spcPct val="0"/>
                  </a:spcBef>
                </a:pPr>
                <a:endParaRPr lang="en-US" sz="3600" spc="-25" dirty="0">
                  <a:solidFill>
                    <a:srgbClr val="000000"/>
                  </a:solidFill>
                  <a:latin typeface="Goudy Old Style" panose="02020502050305020303" pitchFamily="18" charset="0"/>
                </a:endParaRPr>
              </a:p>
            </p:txBody>
          </p:sp>
        </mc:Choice>
        <mc:Fallback xmlns="">
          <p:sp>
            <p:nvSpPr>
              <p:cNvPr id="8" name="TextBox 8">
                <a:extLst>
                  <a:ext uri="{FF2B5EF4-FFF2-40B4-BE49-F238E27FC236}">
                    <a16:creationId xmlns:a16="http://schemas.microsoft.com/office/drawing/2014/main" id="{CFF0E615-452A-4B09-8C7C-61297FFE9074}"/>
                  </a:ext>
                </a:extLst>
              </p:cNvPr>
              <p:cNvSpPr txBox="1">
                <a:spLocks noRot="1" noChangeAspect="1" noMove="1" noResize="1" noEditPoints="1" noAdjustHandles="1" noChangeArrowheads="1" noChangeShapeType="1" noTextEdit="1"/>
              </p:cNvSpPr>
              <p:nvPr/>
            </p:nvSpPr>
            <p:spPr>
              <a:xfrm>
                <a:off x="8610600" y="1559576"/>
                <a:ext cx="9390186" cy="8312788"/>
              </a:xfrm>
              <a:prstGeom prst="rect">
                <a:avLst/>
              </a:prstGeom>
              <a:blipFill>
                <a:blip r:embed="rId3"/>
                <a:stretch>
                  <a:fillRect l="-2727" t="-2788"/>
                </a:stretch>
              </a:blipFill>
            </p:spPr>
            <p:txBody>
              <a:bodyPr/>
              <a:lstStyle/>
              <a:p>
                <a:r>
                  <a:rPr lang="en-US">
                    <a:noFill/>
                  </a:rPr>
                  <a:t> </a:t>
                </a:r>
              </a:p>
            </p:txBody>
          </p:sp>
        </mc:Fallback>
      </mc:AlternateContent>
      <p:sp>
        <p:nvSpPr>
          <p:cNvPr id="20" name="Oval 19">
            <a:extLst>
              <a:ext uri="{FF2B5EF4-FFF2-40B4-BE49-F238E27FC236}">
                <a16:creationId xmlns:a16="http://schemas.microsoft.com/office/drawing/2014/main" id="{E447C7CC-8CEA-46AA-B653-9F2CB2F06E61}"/>
              </a:ext>
            </a:extLst>
          </p:cNvPr>
          <p:cNvSpPr/>
          <p:nvPr/>
        </p:nvSpPr>
        <p:spPr>
          <a:xfrm>
            <a:off x="529134" y="616186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4DA116F-6DC1-4BFF-B428-4BD5FE5ECC81}"/>
                  </a:ext>
                </a:extLst>
              </p:cNvPr>
              <p:cNvSpPr txBox="1"/>
              <p:nvPr/>
            </p:nvSpPr>
            <p:spPr>
              <a:xfrm>
                <a:off x="627026" y="6285063"/>
                <a:ext cx="733662"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21" name="TextBox 20">
                <a:extLst>
                  <a:ext uri="{FF2B5EF4-FFF2-40B4-BE49-F238E27FC236}">
                    <a16:creationId xmlns:a16="http://schemas.microsoft.com/office/drawing/2014/main" id="{24DA116F-6DC1-4BFF-B428-4BD5FE5ECC81}"/>
                  </a:ext>
                </a:extLst>
              </p:cNvPr>
              <p:cNvSpPr txBox="1">
                <a:spLocks noRot="1" noChangeAspect="1" noMove="1" noResize="1" noEditPoints="1" noAdjustHandles="1" noChangeArrowheads="1" noChangeShapeType="1" noTextEdit="1"/>
              </p:cNvSpPr>
              <p:nvPr/>
            </p:nvSpPr>
            <p:spPr>
              <a:xfrm>
                <a:off x="627026" y="6285063"/>
                <a:ext cx="733662" cy="646331"/>
              </a:xfrm>
              <a:prstGeom prst="rect">
                <a:avLst/>
              </a:prstGeom>
              <a:blipFill>
                <a:blip r:embed="rId4"/>
                <a:stretch>
                  <a:fillRect/>
                </a:stretch>
              </a:blipFill>
              <a:ln>
                <a:noFill/>
              </a:ln>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A54BEE41-38FB-4384-BF81-4B453819D5FE}"/>
              </a:ext>
            </a:extLst>
          </p:cNvPr>
          <p:cNvCxnSpPr>
            <a:cxnSpLocks/>
          </p:cNvCxnSpPr>
          <p:nvPr/>
        </p:nvCxnSpPr>
        <p:spPr>
          <a:xfrm>
            <a:off x="1443534" y="6589863"/>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1271306-E4D4-405B-8977-7A22539E9F77}"/>
              </a:ext>
            </a:extLst>
          </p:cNvPr>
          <p:cNvSpPr/>
          <p:nvPr/>
        </p:nvSpPr>
        <p:spPr>
          <a:xfrm>
            <a:off x="2586534" y="61435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D16E4AB-A47D-4215-8838-89DFC5C74ED6}"/>
                  </a:ext>
                </a:extLst>
              </p:cNvPr>
              <p:cNvSpPr txBox="1"/>
              <p:nvPr/>
            </p:nvSpPr>
            <p:spPr>
              <a:xfrm>
                <a:off x="2684426" y="6266697"/>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29" name="TextBox 28">
                <a:extLst>
                  <a:ext uri="{FF2B5EF4-FFF2-40B4-BE49-F238E27FC236}">
                    <a16:creationId xmlns:a16="http://schemas.microsoft.com/office/drawing/2014/main" id="{4D16E4AB-A47D-4215-8838-89DFC5C74ED6}"/>
                  </a:ext>
                </a:extLst>
              </p:cNvPr>
              <p:cNvSpPr txBox="1">
                <a:spLocks noRot="1" noChangeAspect="1" noMove="1" noResize="1" noEditPoints="1" noAdjustHandles="1" noChangeArrowheads="1" noChangeShapeType="1" noTextEdit="1"/>
              </p:cNvSpPr>
              <p:nvPr/>
            </p:nvSpPr>
            <p:spPr>
              <a:xfrm>
                <a:off x="2684426" y="6266697"/>
                <a:ext cx="744371" cy="646331"/>
              </a:xfrm>
              <a:prstGeom prst="rect">
                <a:avLst/>
              </a:prstGeom>
              <a:blipFill>
                <a:blip r:embed="rId5"/>
                <a:stretch>
                  <a:fillRect/>
                </a:stretch>
              </a:blipFill>
              <a:ln>
                <a:noFill/>
              </a:ln>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D3D2773F-F4E2-4B09-94E5-BB1042C1C1EC}"/>
              </a:ext>
            </a:extLst>
          </p:cNvPr>
          <p:cNvCxnSpPr>
            <a:cxnSpLocks/>
          </p:cNvCxnSpPr>
          <p:nvPr/>
        </p:nvCxnSpPr>
        <p:spPr>
          <a:xfrm>
            <a:off x="3500934" y="6571497"/>
            <a:ext cx="1143000" cy="0"/>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0153721C-50F6-4ED9-8C60-77BB86215045}"/>
              </a:ext>
            </a:extLst>
          </p:cNvPr>
          <p:cNvSpPr/>
          <p:nvPr/>
        </p:nvSpPr>
        <p:spPr>
          <a:xfrm>
            <a:off x="4639540" y="6143500"/>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170FF81-094F-4F8B-A2A9-CFD63D84BC77}"/>
                  </a:ext>
                </a:extLst>
              </p:cNvPr>
              <p:cNvSpPr txBox="1"/>
              <p:nvPr/>
            </p:nvSpPr>
            <p:spPr>
              <a:xfrm>
                <a:off x="4737432" y="6266697"/>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3</m:t>
                          </m:r>
                        </m:sub>
                      </m:sSub>
                    </m:oMath>
                  </m:oMathPara>
                </a14:m>
                <a:endParaRPr lang="en-US" sz="3600" dirty="0">
                  <a:solidFill>
                    <a:schemeClr val="tx1"/>
                  </a:solidFill>
                </a:endParaRPr>
              </a:p>
            </p:txBody>
          </p:sp>
        </mc:Choice>
        <mc:Fallback xmlns="">
          <p:sp>
            <p:nvSpPr>
              <p:cNvPr id="32" name="TextBox 31">
                <a:extLst>
                  <a:ext uri="{FF2B5EF4-FFF2-40B4-BE49-F238E27FC236}">
                    <a16:creationId xmlns:a16="http://schemas.microsoft.com/office/drawing/2014/main" id="{3170FF81-094F-4F8B-A2A9-CFD63D84BC77}"/>
                  </a:ext>
                </a:extLst>
              </p:cNvPr>
              <p:cNvSpPr txBox="1">
                <a:spLocks noRot="1" noChangeAspect="1" noMove="1" noResize="1" noEditPoints="1" noAdjustHandles="1" noChangeArrowheads="1" noChangeShapeType="1" noTextEdit="1"/>
              </p:cNvSpPr>
              <p:nvPr/>
            </p:nvSpPr>
            <p:spPr>
              <a:xfrm>
                <a:off x="4737432" y="6266697"/>
                <a:ext cx="744371" cy="646331"/>
              </a:xfrm>
              <a:prstGeom prst="rect">
                <a:avLst/>
              </a:prstGeom>
              <a:blipFill>
                <a:blip r:embed="rId6"/>
                <a:stretch>
                  <a:fillRect/>
                </a:stretch>
              </a:blipFill>
              <a:ln>
                <a:noFill/>
              </a:ln>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F4FC0A95-C10B-4232-9DBC-A14560DFACC3}"/>
              </a:ext>
            </a:extLst>
          </p:cNvPr>
          <p:cNvCxnSpPr>
            <a:cxnSpLocks/>
          </p:cNvCxnSpPr>
          <p:nvPr/>
        </p:nvCxnSpPr>
        <p:spPr>
          <a:xfrm>
            <a:off x="5553940" y="6571497"/>
            <a:ext cx="1143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469C199A-BF52-4EB1-88DA-F2F459845B43}"/>
              </a:ext>
            </a:extLst>
          </p:cNvPr>
          <p:cNvSpPr/>
          <p:nvPr/>
        </p:nvSpPr>
        <p:spPr>
          <a:xfrm>
            <a:off x="6696940" y="6125134"/>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826303F-80EA-4A55-9704-A7C739F122F2}"/>
                  </a:ext>
                </a:extLst>
              </p:cNvPr>
              <p:cNvSpPr txBox="1"/>
              <p:nvPr/>
            </p:nvSpPr>
            <p:spPr>
              <a:xfrm>
                <a:off x="6794832" y="6248331"/>
                <a:ext cx="744371" cy="6463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4</m:t>
                          </m:r>
                        </m:sub>
                      </m:sSub>
                    </m:oMath>
                  </m:oMathPara>
                </a14:m>
                <a:endParaRPr lang="en-US" sz="3600" dirty="0">
                  <a:solidFill>
                    <a:schemeClr val="tx1"/>
                  </a:solidFill>
                </a:endParaRPr>
              </a:p>
            </p:txBody>
          </p:sp>
        </mc:Choice>
        <mc:Fallback xmlns="">
          <p:sp>
            <p:nvSpPr>
              <p:cNvPr id="35" name="TextBox 34">
                <a:extLst>
                  <a:ext uri="{FF2B5EF4-FFF2-40B4-BE49-F238E27FC236}">
                    <a16:creationId xmlns:a16="http://schemas.microsoft.com/office/drawing/2014/main" id="{E826303F-80EA-4A55-9704-A7C739F122F2}"/>
                  </a:ext>
                </a:extLst>
              </p:cNvPr>
              <p:cNvSpPr txBox="1">
                <a:spLocks noRot="1" noChangeAspect="1" noMove="1" noResize="1" noEditPoints="1" noAdjustHandles="1" noChangeArrowheads="1" noChangeShapeType="1" noTextEdit="1"/>
              </p:cNvSpPr>
              <p:nvPr/>
            </p:nvSpPr>
            <p:spPr>
              <a:xfrm>
                <a:off x="6794832" y="6248331"/>
                <a:ext cx="744371" cy="646331"/>
              </a:xfrm>
              <a:prstGeom prst="rect">
                <a:avLst/>
              </a:prstGeom>
              <a:blipFill>
                <a:blip r:embed="rId7"/>
                <a:stretch>
                  <a:fillRect/>
                </a:stretch>
              </a:blipFill>
              <a:ln>
                <a:noFill/>
              </a:ln>
            </p:spPr>
            <p:txBody>
              <a:bodyPr/>
              <a:lstStyle/>
              <a:p>
                <a:r>
                  <a:rPr lang="en-US">
                    <a:noFill/>
                  </a:rPr>
                  <a:t> </a:t>
                </a:r>
              </a:p>
            </p:txBody>
          </p:sp>
        </mc:Fallback>
      </mc:AlternateContent>
      <p:sp>
        <p:nvSpPr>
          <p:cNvPr id="36" name="Freeform: Shape 35">
            <a:extLst>
              <a:ext uri="{FF2B5EF4-FFF2-40B4-BE49-F238E27FC236}">
                <a16:creationId xmlns:a16="http://schemas.microsoft.com/office/drawing/2014/main" id="{B07740FB-F43A-416C-9B47-4A3CED8B944B}"/>
              </a:ext>
            </a:extLst>
          </p:cNvPr>
          <p:cNvSpPr/>
          <p:nvPr/>
        </p:nvSpPr>
        <p:spPr>
          <a:xfrm>
            <a:off x="929640" y="7063671"/>
            <a:ext cx="4069080" cy="518336"/>
          </a:xfrm>
          <a:custGeom>
            <a:avLst/>
            <a:gdLst>
              <a:gd name="connsiteX0" fmla="*/ 0 w 4069080"/>
              <a:gd name="connsiteY0" fmla="*/ 45720 h 518336"/>
              <a:gd name="connsiteX1" fmla="*/ 1965960 w 4069080"/>
              <a:gd name="connsiteY1" fmla="*/ 518160 h 518336"/>
              <a:gd name="connsiteX2" fmla="*/ 4069080 w 4069080"/>
              <a:gd name="connsiteY2" fmla="*/ 0 h 518336"/>
            </a:gdLst>
            <a:ahLst/>
            <a:cxnLst>
              <a:cxn ang="0">
                <a:pos x="connsiteX0" y="connsiteY0"/>
              </a:cxn>
              <a:cxn ang="0">
                <a:pos x="connsiteX1" y="connsiteY1"/>
              </a:cxn>
              <a:cxn ang="0">
                <a:pos x="connsiteX2" y="connsiteY2"/>
              </a:cxn>
            </a:cxnLst>
            <a:rect l="l" t="t" r="r" b="b"/>
            <a:pathLst>
              <a:path w="4069080" h="518336">
                <a:moveTo>
                  <a:pt x="0" y="45720"/>
                </a:moveTo>
                <a:cubicBezTo>
                  <a:pt x="643890" y="285750"/>
                  <a:pt x="1287780" y="525780"/>
                  <a:pt x="1965960" y="518160"/>
                </a:cubicBezTo>
                <a:cubicBezTo>
                  <a:pt x="2644140" y="510540"/>
                  <a:pt x="3356610" y="255270"/>
                  <a:pt x="4069080" y="0"/>
                </a:cubicBezTo>
              </a:path>
            </a:pathLst>
          </a:custGeom>
          <a:noFill/>
          <a:ln>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D917DB50-036D-45E3-A5F5-0142910705FE}"/>
              </a:ext>
            </a:extLst>
          </p:cNvPr>
          <p:cNvSpPr/>
          <p:nvPr/>
        </p:nvSpPr>
        <p:spPr>
          <a:xfrm>
            <a:off x="3079701" y="7055397"/>
            <a:ext cx="4069080" cy="518336"/>
          </a:xfrm>
          <a:custGeom>
            <a:avLst/>
            <a:gdLst>
              <a:gd name="connsiteX0" fmla="*/ 0 w 4069080"/>
              <a:gd name="connsiteY0" fmla="*/ 45720 h 518336"/>
              <a:gd name="connsiteX1" fmla="*/ 1965960 w 4069080"/>
              <a:gd name="connsiteY1" fmla="*/ 518160 h 518336"/>
              <a:gd name="connsiteX2" fmla="*/ 4069080 w 4069080"/>
              <a:gd name="connsiteY2" fmla="*/ 0 h 518336"/>
            </a:gdLst>
            <a:ahLst/>
            <a:cxnLst>
              <a:cxn ang="0">
                <a:pos x="connsiteX0" y="connsiteY0"/>
              </a:cxn>
              <a:cxn ang="0">
                <a:pos x="connsiteX1" y="connsiteY1"/>
              </a:cxn>
              <a:cxn ang="0">
                <a:pos x="connsiteX2" y="connsiteY2"/>
              </a:cxn>
            </a:cxnLst>
            <a:rect l="l" t="t" r="r" b="b"/>
            <a:pathLst>
              <a:path w="4069080" h="518336">
                <a:moveTo>
                  <a:pt x="0" y="45720"/>
                </a:moveTo>
                <a:cubicBezTo>
                  <a:pt x="643890" y="285750"/>
                  <a:pt x="1287780" y="525780"/>
                  <a:pt x="1965960" y="518160"/>
                </a:cubicBezTo>
                <a:cubicBezTo>
                  <a:pt x="2644140" y="510540"/>
                  <a:pt x="3356610" y="255270"/>
                  <a:pt x="4069080"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8" name="Freeform: Shape 37">
            <a:extLst>
              <a:ext uri="{FF2B5EF4-FFF2-40B4-BE49-F238E27FC236}">
                <a16:creationId xmlns:a16="http://schemas.microsoft.com/office/drawing/2014/main" id="{CE94336B-DDD4-4A87-BE96-EBD9BDB99767}"/>
              </a:ext>
            </a:extLst>
          </p:cNvPr>
          <p:cNvSpPr/>
          <p:nvPr/>
        </p:nvSpPr>
        <p:spPr>
          <a:xfrm>
            <a:off x="883920" y="7063671"/>
            <a:ext cx="6370320" cy="1280229"/>
          </a:xfrm>
          <a:custGeom>
            <a:avLst/>
            <a:gdLst>
              <a:gd name="connsiteX0" fmla="*/ 0 w 6370320"/>
              <a:gd name="connsiteY0" fmla="*/ 45720 h 1280229"/>
              <a:gd name="connsiteX1" fmla="*/ 2484120 w 6370320"/>
              <a:gd name="connsiteY1" fmla="*/ 1280160 h 1280229"/>
              <a:gd name="connsiteX2" fmla="*/ 6370320 w 6370320"/>
              <a:gd name="connsiteY2" fmla="*/ 0 h 1280229"/>
            </a:gdLst>
            <a:ahLst/>
            <a:cxnLst>
              <a:cxn ang="0">
                <a:pos x="connsiteX0" y="connsiteY0"/>
              </a:cxn>
              <a:cxn ang="0">
                <a:pos x="connsiteX1" y="connsiteY1"/>
              </a:cxn>
              <a:cxn ang="0">
                <a:pos x="connsiteX2" y="connsiteY2"/>
              </a:cxn>
            </a:cxnLst>
            <a:rect l="l" t="t" r="r" b="b"/>
            <a:pathLst>
              <a:path w="6370320" h="1280229">
                <a:moveTo>
                  <a:pt x="0" y="45720"/>
                </a:moveTo>
                <a:cubicBezTo>
                  <a:pt x="711200" y="666750"/>
                  <a:pt x="1422400" y="1287780"/>
                  <a:pt x="2484120" y="1280160"/>
                </a:cubicBezTo>
                <a:cubicBezTo>
                  <a:pt x="3545840" y="1272540"/>
                  <a:pt x="4958080" y="636270"/>
                  <a:pt x="6370320" y="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9" name="TextBox 38">
            <a:extLst>
              <a:ext uri="{FF2B5EF4-FFF2-40B4-BE49-F238E27FC236}">
                <a16:creationId xmlns:a16="http://schemas.microsoft.com/office/drawing/2014/main" id="{A1BCD473-0F0F-4D2F-82A1-AAC86CAC1996}"/>
              </a:ext>
            </a:extLst>
          </p:cNvPr>
          <p:cNvSpPr txBox="1"/>
          <p:nvPr/>
        </p:nvSpPr>
        <p:spPr>
          <a:xfrm>
            <a:off x="327850" y="1964747"/>
            <a:ext cx="7825550" cy="2923877"/>
          </a:xfrm>
          <a:prstGeom prst="rect">
            <a:avLst/>
          </a:prstGeom>
          <a:noFill/>
        </p:spPr>
        <p:txBody>
          <a:bodyPr wrap="square" rtlCol="0">
            <a:spAutoFit/>
          </a:bodyPr>
          <a:lstStyle/>
          <a:p>
            <a:r>
              <a:rPr lang="en-US" sz="4000" dirty="0">
                <a:latin typeface="Goudy Old Style" panose="02020502050305020303" pitchFamily="18" charset="0"/>
              </a:rPr>
              <a:t>Probabilistic Graphical Model (PGM)</a:t>
            </a:r>
          </a:p>
          <a:p>
            <a:pPr marL="571500" indent="-571500">
              <a:buFont typeface="Wingdings" panose="05000000000000000000" pitchFamily="2" charset="2"/>
              <a:buChar char="Ø"/>
            </a:pPr>
            <a:r>
              <a:rPr lang="en-US" sz="3600" dirty="0">
                <a:latin typeface="Goudy Old Style" panose="02020502050305020303" pitchFamily="18" charset="0"/>
              </a:rPr>
              <a:t>PGMs are </a:t>
            </a:r>
            <a:r>
              <a:rPr lang="en-US" sz="3600" dirty="0">
                <a:solidFill>
                  <a:srgbClr val="0070C0"/>
                </a:solidFill>
                <a:latin typeface="Goudy Old Style" panose="02020502050305020303" pitchFamily="18" charset="0"/>
              </a:rPr>
              <a:t>graphical representation </a:t>
            </a:r>
            <a:r>
              <a:rPr lang="en-US" sz="3600" dirty="0">
                <a:latin typeface="Goudy Old Style" panose="02020502050305020303" pitchFamily="18" charset="0"/>
              </a:rPr>
              <a:t>of the </a:t>
            </a:r>
            <a:r>
              <a:rPr lang="en-US" sz="3600" dirty="0">
                <a:solidFill>
                  <a:srgbClr val="0070C0"/>
                </a:solidFill>
                <a:latin typeface="Goudy Old Style" panose="02020502050305020303" pitchFamily="18" charset="0"/>
              </a:rPr>
              <a:t>conditional distribution</a:t>
            </a:r>
            <a:r>
              <a:rPr lang="en-US" sz="3600" dirty="0">
                <a:latin typeface="Goudy Old Style" panose="02020502050305020303" pitchFamily="18" charset="0"/>
              </a:rPr>
              <a:t> function.</a:t>
            </a:r>
          </a:p>
          <a:p>
            <a:pPr marL="571500" indent="-571500">
              <a:buFont typeface="Wingdings" panose="05000000000000000000" pitchFamily="2" charset="2"/>
              <a:buChar char="Ø"/>
            </a:pPr>
            <a:r>
              <a:rPr lang="en-US" sz="3600" dirty="0">
                <a:latin typeface="Goudy Old Style" panose="02020502050305020303" pitchFamily="18" charset="0"/>
              </a:rPr>
              <a:t>The </a:t>
            </a:r>
            <a:r>
              <a:rPr lang="en-US" sz="3600" dirty="0">
                <a:solidFill>
                  <a:srgbClr val="0070C0"/>
                </a:solidFill>
                <a:latin typeface="Goudy Old Style" panose="02020502050305020303" pitchFamily="18" charset="0"/>
              </a:rPr>
              <a:t>arrows</a:t>
            </a:r>
            <a:r>
              <a:rPr lang="en-US" sz="3600" dirty="0">
                <a:latin typeface="Goudy Old Style" panose="02020502050305020303" pitchFamily="18" charset="0"/>
              </a:rPr>
              <a:t> in the PGM represents the conditional distribution.</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23092F9-81F3-424B-BB3D-3A395B732C91}"/>
                  </a:ext>
                </a:extLst>
              </p:cNvPr>
              <p:cNvSpPr txBox="1"/>
              <p:nvPr/>
            </p:nvSpPr>
            <p:spPr>
              <a:xfrm>
                <a:off x="80906" y="8648700"/>
                <a:ext cx="8720194" cy="1200329"/>
              </a:xfrm>
              <a:prstGeom prst="rect">
                <a:avLst/>
              </a:prstGeom>
              <a:noFill/>
            </p:spPr>
            <p:txBody>
              <a:bodyPr wrap="square" rtlCol="0">
                <a:spAutoFit/>
              </a:bodyPr>
              <a:lstStyle/>
              <a:p>
                <a:r>
                  <a:rPr lang="en-US" sz="3600" dirty="0">
                    <a:latin typeface="Goudy Old Style" panose="02020502050305020303" pitchFamily="18" charset="0"/>
                  </a:rPr>
                  <a:t>The </a:t>
                </a:r>
                <a:r>
                  <a:rPr lang="en-US" sz="3600" dirty="0">
                    <a:solidFill>
                      <a:srgbClr val="FF0000"/>
                    </a:solidFill>
                    <a:latin typeface="Goudy Old Style" panose="02020502050305020303" pitchFamily="18" charset="0"/>
                  </a:rPr>
                  <a:t>red arrows </a:t>
                </a:r>
                <a:r>
                  <a:rPr lang="en-US" sz="3600" dirty="0">
                    <a:latin typeface="Goudy Old Style" panose="02020502050305020303" pitchFamily="18" charset="0"/>
                  </a:rPr>
                  <a:t>shows that </a:t>
                </a:r>
                <a14:m>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3</m:t>
                        </m:r>
                      </m:sub>
                    </m:sSub>
                  </m:oMath>
                </a14:m>
                <a:r>
                  <a:rPr lang="en-US" sz="3600" dirty="0">
                    <a:latin typeface="Goudy Old Style" panose="02020502050305020303" pitchFamily="18" charset="0"/>
                  </a:rPr>
                  <a:t> is conditionally dependent on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1</m:t>
                        </m:r>
                      </m:sub>
                    </m:sSub>
                  </m:oMath>
                </a14:m>
                <a:r>
                  <a:rPr lang="en-US" sz="3600" dirty="0">
                    <a:latin typeface="Goudy Old Style" panose="02020502050305020303" pitchFamily="18" charset="0"/>
                  </a:rPr>
                  <a:t> and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2</m:t>
                        </m:r>
                      </m:sub>
                    </m:sSub>
                  </m:oMath>
                </a14:m>
                <a:r>
                  <a:rPr lang="en-US" sz="3600" dirty="0">
                    <a:latin typeface="Goudy Old Style" panose="02020502050305020303" pitchFamily="18" charset="0"/>
                  </a:rPr>
                  <a:t>. </a:t>
                </a:r>
              </a:p>
            </p:txBody>
          </p:sp>
        </mc:Choice>
        <mc:Fallback xmlns="">
          <p:sp>
            <p:nvSpPr>
              <p:cNvPr id="40" name="TextBox 39">
                <a:extLst>
                  <a:ext uri="{FF2B5EF4-FFF2-40B4-BE49-F238E27FC236}">
                    <a16:creationId xmlns:a16="http://schemas.microsoft.com/office/drawing/2014/main" id="{F23092F9-81F3-424B-BB3D-3A395B732C91}"/>
                  </a:ext>
                </a:extLst>
              </p:cNvPr>
              <p:cNvSpPr txBox="1">
                <a:spLocks noRot="1" noChangeAspect="1" noMove="1" noResize="1" noEditPoints="1" noAdjustHandles="1" noChangeArrowheads="1" noChangeShapeType="1" noTextEdit="1"/>
              </p:cNvSpPr>
              <p:nvPr/>
            </p:nvSpPr>
            <p:spPr>
              <a:xfrm>
                <a:off x="80906" y="8648700"/>
                <a:ext cx="8720194" cy="1200329"/>
              </a:xfrm>
              <a:prstGeom prst="rect">
                <a:avLst/>
              </a:prstGeom>
              <a:blipFill>
                <a:blip r:embed="rId8"/>
                <a:stretch>
                  <a:fillRect l="-2096" t="-8122" b="-18274"/>
                </a:stretch>
              </a:blipFill>
            </p:spPr>
            <p:txBody>
              <a:bodyPr/>
              <a:lstStyle/>
              <a:p>
                <a:r>
                  <a:rPr lang="en-US">
                    <a:noFill/>
                  </a:rPr>
                  <a:t> </a:t>
                </a:r>
              </a:p>
            </p:txBody>
          </p:sp>
        </mc:Fallback>
      </mc:AlternateContent>
      <p:sp>
        <p:nvSpPr>
          <p:cNvPr id="41" name="Rectangle: Rounded Corners 40">
            <a:extLst>
              <a:ext uri="{FF2B5EF4-FFF2-40B4-BE49-F238E27FC236}">
                <a16:creationId xmlns:a16="http://schemas.microsoft.com/office/drawing/2014/main" id="{B76577B6-1A1F-49BE-A36E-7AB1B56BA3E3}"/>
              </a:ext>
            </a:extLst>
          </p:cNvPr>
          <p:cNvSpPr/>
          <p:nvPr/>
        </p:nvSpPr>
        <p:spPr>
          <a:xfrm>
            <a:off x="10053041" y="6894662"/>
            <a:ext cx="2291359" cy="760279"/>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18097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8143</TotalTime>
  <Words>5129</Words>
  <Application>Microsoft Office PowerPoint</Application>
  <PresentationFormat>Custom</PresentationFormat>
  <Paragraphs>1068</Paragraphs>
  <Slides>54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DM Sans</vt:lpstr>
      <vt:lpstr>Repo Bold Bold</vt:lpstr>
      <vt:lpstr>Wingdings</vt:lpstr>
      <vt:lpstr>Cambria Math</vt:lpstr>
      <vt:lpstr>Goudy Old Style</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Creative Doodle Brainstorming Presentation</dc:title>
  <dc:creator>Gourav Saha</dc:creator>
  <cp:lastModifiedBy>Gourav Saha</cp:lastModifiedBy>
  <cp:revision>224</cp:revision>
  <dcterms:created xsi:type="dcterms:W3CDTF">2006-08-16T00:00:00Z</dcterms:created>
  <dcterms:modified xsi:type="dcterms:W3CDTF">2023-09-05T19:45:08Z</dcterms:modified>
  <dc:identifier>DAFqxz6NIcs</dc:identifier>
</cp:coreProperties>
</file>